
<file path=[Content_Types].xml><?xml version="1.0" encoding="utf-8"?>
<Types xmlns="http://schemas.openxmlformats.org/package/2006/content-types">
  <Default Extension="png" ContentType="image/png"/>
  <Default Extension="svg" ContentType="image/svg+xml"/>
  <Default Extension="jpeg" ContentType="image/jpeg"/>
  <Default Extension="rels" ContentType="application/vnd.openxmlformats-package.relationships+xml"/>
  <Default Extension="xml" ContentType="application/xml"/>
  <Default Extension="fntdata" ContentType="application/x-fontdata"/>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Lst>
  <p:sldSz cx="18288000" cy="10287000"/>
  <p:notesSz cx="6858000" cy="9144000"/>
  <p:embeddedFontLst>
    <p:embeddedFont>
      <p:font typeface="思源黑体-超粗体" panose="020B0604020202020204" charset="-128"/>
      <p:regular r:id="rId34"/>
    </p:embeddedFont>
    <p:embeddedFont>
      <p:font typeface="Noto Sans T Chinese" panose="02020500000000000000" charset="-120"/>
      <p:regular r:id="rId35"/>
    </p:embeddedFont>
    <p:embeddedFont>
      <p:font typeface="Noto Sans T Chinese Bold" panose="02020500000000000000" charset="-120"/>
      <p:regular r:id="rId36"/>
    </p:embeddedFont>
    <p:embeddedFont>
      <p:font typeface="王漢宗特黑體" panose="02020500000000000000" charset="-120"/>
      <p:regular r:id="rId37"/>
    </p:embeddedFont>
    <p:embeddedFont>
      <p:font typeface="王漢宗顏楷體" panose="02020500000000000000" charset="-120"/>
      <p:regular r:id="rId38"/>
    </p:embeddedFont>
    <p:embeddedFont>
      <p:font typeface="芫荽" panose="02020500000000000000" charset="-120"/>
      <p:regular r:id="rId39"/>
    </p:embeddedFont>
    <p:embeddedFont>
      <p:font typeface="Calibri" panose="020F0502020204030204" pitchFamily="34" charset="0"/>
      <p:regular r:id="rId40"/>
      <p:bold r:id="rId41"/>
      <p:italic r:id="rId42"/>
      <p:boldItalic r:id="rId43"/>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autoAdjust="0"/>
    <p:restoredTop sz="94622" autoAdjust="0"/>
  </p:normalViewPr>
  <p:slideViewPr>
    <p:cSldViewPr>
      <p:cViewPr varScale="1">
        <p:scale>
          <a:sx n="79" d="100"/>
          <a:sy n="79" d="100"/>
        </p:scale>
        <p:origin x="294" y="-3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font" Target="fonts/font6.fntdata"/><Relationship Id="rId21" Type="http://schemas.openxmlformats.org/officeDocument/2006/relationships/slide" Target="slides/slide20.xml"/><Relationship Id="rId34" Type="http://schemas.openxmlformats.org/officeDocument/2006/relationships/font" Target="fonts/font1.fntdata"/><Relationship Id="rId42" Type="http://schemas.openxmlformats.org/officeDocument/2006/relationships/font" Target="fonts/font9.fntdata"/><Relationship Id="rId47"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font" Target="fonts/font4.fntdata"/><Relationship Id="rId40" Type="http://schemas.openxmlformats.org/officeDocument/2006/relationships/font" Target="fonts/font7.fntdata"/><Relationship Id="rId45"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font" Target="fonts/font3.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font" Target="fonts/font2.fntdata"/><Relationship Id="rId43" Type="http://schemas.openxmlformats.org/officeDocument/2006/relationships/font" Target="fonts/font10.fntdata"/><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font" Target="fonts/font5.fntdata"/><Relationship Id="rId46" Type="http://schemas.openxmlformats.org/officeDocument/2006/relationships/theme" Target="theme/theme1.xml"/><Relationship Id="rId20" Type="http://schemas.openxmlformats.org/officeDocument/2006/relationships/slide" Target="slides/slide19.xml"/><Relationship Id="rId41" Type="http://schemas.openxmlformats.org/officeDocument/2006/relationships/font" Target="fonts/font8.fntdata"/></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9/30/2025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9/30/2025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9/30/2025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9/30/2025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9/30/2025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pPr/>
              <a:t>9/30/2025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pPr/>
              <a:t>9/30/2025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pPr/>
              <a:t>9/30/2025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9/30/2025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9/30/2025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9/30/2025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9/30/2025</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image" Target="../media/image1.gif"/><Relationship Id="rId1" Type="http://schemas.openxmlformats.org/officeDocument/2006/relationships/slideLayout" Target="../slideLayouts/slideLayout7.xml"/><Relationship Id="rId4" Type="http://schemas.openxmlformats.org/officeDocument/2006/relationships/image" Target="../media/image3.gif"/></Relationships>
</file>

<file path=ppt/slides/_rels/slide10.xml.rels><?xml version="1.0" encoding="UTF-8" standalone="yes"?>
<Relationships xmlns="http://schemas.openxmlformats.org/package/2006/relationships"><Relationship Id="rId2" Type="http://schemas.openxmlformats.org/officeDocument/2006/relationships/image" Target="../media/image26.gif"/><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27.gif"/><Relationship Id="rId2" Type="http://schemas.openxmlformats.org/officeDocument/2006/relationships/image" Target="../media/image2.gif"/><Relationship Id="rId1" Type="http://schemas.openxmlformats.org/officeDocument/2006/relationships/slideLayout" Target="../slideLayouts/slideLayout7.xml"/><Relationship Id="rId4" Type="http://schemas.openxmlformats.org/officeDocument/2006/relationships/image" Target="../media/image28.jpeg"/></Relationships>
</file>

<file path=ppt/slides/_rels/slide12.xml.rels><?xml version="1.0" encoding="UTF-8" standalone="yes"?>
<Relationships xmlns="http://schemas.openxmlformats.org/package/2006/relationships"><Relationship Id="rId3" Type="http://schemas.openxmlformats.org/officeDocument/2006/relationships/image" Target="../media/image27.gif"/><Relationship Id="rId2" Type="http://schemas.openxmlformats.org/officeDocument/2006/relationships/image" Target="../media/image2.gif"/><Relationship Id="rId1" Type="http://schemas.openxmlformats.org/officeDocument/2006/relationships/slideLayout" Target="../slideLayouts/slideLayout7.xml"/><Relationship Id="rId4" Type="http://schemas.openxmlformats.org/officeDocument/2006/relationships/image" Target="../media/image28.jpeg"/></Relationships>
</file>

<file path=ppt/slides/_rels/slide13.xml.rels><?xml version="1.0" encoding="UTF-8" standalone="yes"?>
<Relationships xmlns="http://schemas.openxmlformats.org/package/2006/relationships"><Relationship Id="rId3" Type="http://schemas.openxmlformats.org/officeDocument/2006/relationships/image" Target="../media/image27.gif"/><Relationship Id="rId2" Type="http://schemas.openxmlformats.org/officeDocument/2006/relationships/image" Target="../media/image2.gif"/><Relationship Id="rId1" Type="http://schemas.openxmlformats.org/officeDocument/2006/relationships/slideLayout" Target="../slideLayouts/slideLayout7.xml"/><Relationship Id="rId4" Type="http://schemas.openxmlformats.org/officeDocument/2006/relationships/image" Target="../media/image28.jpeg"/></Relationships>
</file>

<file path=ppt/slides/_rels/slide14.xml.rels><?xml version="1.0" encoding="UTF-8" standalone="yes"?>
<Relationships xmlns="http://schemas.openxmlformats.org/package/2006/relationships"><Relationship Id="rId8" Type="http://schemas.openxmlformats.org/officeDocument/2006/relationships/image" Target="../media/image32.png"/><Relationship Id="rId3" Type="http://schemas.openxmlformats.org/officeDocument/2006/relationships/image" Target="../media/image32.svg"/><Relationship Id="rId7" Type="http://schemas.openxmlformats.org/officeDocument/2006/relationships/image" Target="../media/image36.svg"/><Relationship Id="rId2" Type="http://schemas.openxmlformats.org/officeDocument/2006/relationships/image" Target="../media/image29.png"/><Relationship Id="rId1" Type="http://schemas.openxmlformats.org/officeDocument/2006/relationships/slideLayout" Target="../slideLayouts/slideLayout7.xml"/><Relationship Id="rId6" Type="http://schemas.openxmlformats.org/officeDocument/2006/relationships/image" Target="../media/image31.png"/><Relationship Id="rId11" Type="http://schemas.openxmlformats.org/officeDocument/2006/relationships/image" Target="../media/image33.png"/><Relationship Id="rId5" Type="http://schemas.openxmlformats.org/officeDocument/2006/relationships/image" Target="../media/image34.svg"/><Relationship Id="rId10" Type="http://schemas.openxmlformats.org/officeDocument/2006/relationships/image" Target="../media/image19.png"/><Relationship Id="rId4" Type="http://schemas.openxmlformats.org/officeDocument/2006/relationships/image" Target="../media/image30.png"/><Relationship Id="rId9" Type="http://schemas.openxmlformats.org/officeDocument/2006/relationships/image" Target="../media/image38.svg"/></Relationships>
</file>

<file path=ppt/slides/_rels/slide15.xml.rels><?xml version="1.0" encoding="UTF-8" standalone="yes"?>
<Relationships xmlns="http://schemas.openxmlformats.org/package/2006/relationships"><Relationship Id="rId3" Type="http://schemas.openxmlformats.org/officeDocument/2006/relationships/image" Target="../media/image10.gif"/><Relationship Id="rId2" Type="http://schemas.openxmlformats.org/officeDocument/2006/relationships/image" Target="../media/image21.gif"/><Relationship Id="rId1" Type="http://schemas.openxmlformats.org/officeDocument/2006/relationships/slideLayout" Target="../slideLayouts/slideLayout7.xml"/><Relationship Id="rId5" Type="http://schemas.openxmlformats.org/officeDocument/2006/relationships/image" Target="../media/image35.jpeg"/><Relationship Id="rId4" Type="http://schemas.openxmlformats.org/officeDocument/2006/relationships/image" Target="../media/image34.gif"/></Relationships>
</file>

<file path=ppt/slides/_rels/slide16.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12.gif"/><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38.gif"/><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1.gif"/><Relationship Id="rId7" Type="http://schemas.openxmlformats.org/officeDocument/2006/relationships/image" Target="../media/image42.png"/><Relationship Id="rId2" Type="http://schemas.openxmlformats.org/officeDocument/2006/relationships/image" Target="../media/image40.gif"/><Relationship Id="rId1" Type="http://schemas.openxmlformats.org/officeDocument/2006/relationships/slideLayout" Target="../slideLayouts/slideLayout7.xml"/><Relationship Id="rId6" Type="http://schemas.openxmlformats.org/officeDocument/2006/relationships/image" Target="../media/image41.png"/><Relationship Id="rId5" Type="http://schemas.openxmlformats.org/officeDocument/2006/relationships/image" Target="../media/image14.gif"/><Relationship Id="rId4" Type="http://schemas.openxmlformats.org/officeDocument/2006/relationships/image" Target="../media/image16.gif"/></Relationships>
</file>

<file path=ppt/slides/_rels/slide2.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Layout" Target="../slideLayouts/slideLayout7.xml"/><Relationship Id="rId5" Type="http://schemas.openxmlformats.org/officeDocument/2006/relationships/image" Target="../media/image5.png"/><Relationship Id="rId4" Type="http://schemas.openxmlformats.org/officeDocument/2006/relationships/slide" Target="slide3.xml"/></Relationships>
</file>

<file path=ppt/slides/_rels/slide20.xml.rels><?xml version="1.0" encoding="UTF-8" standalone="yes"?>
<Relationships xmlns="http://schemas.openxmlformats.org/package/2006/relationships"><Relationship Id="rId8" Type="http://schemas.openxmlformats.org/officeDocument/2006/relationships/image" Target="../media/image46.gif"/><Relationship Id="rId13" Type="http://schemas.openxmlformats.org/officeDocument/2006/relationships/image" Target="../media/image48.gif"/><Relationship Id="rId3" Type="http://schemas.openxmlformats.org/officeDocument/2006/relationships/image" Target="../media/image21.gif"/><Relationship Id="rId7" Type="http://schemas.openxmlformats.org/officeDocument/2006/relationships/image" Target="../media/image45.gif"/><Relationship Id="rId12" Type="http://schemas.openxmlformats.org/officeDocument/2006/relationships/image" Target="../media/image13.gif"/><Relationship Id="rId2" Type="http://schemas.openxmlformats.org/officeDocument/2006/relationships/image" Target="../media/image43.gif"/><Relationship Id="rId1" Type="http://schemas.openxmlformats.org/officeDocument/2006/relationships/slideLayout" Target="../slideLayouts/slideLayout7.xml"/><Relationship Id="rId6" Type="http://schemas.openxmlformats.org/officeDocument/2006/relationships/image" Target="../media/image40.gif"/><Relationship Id="rId11" Type="http://schemas.openxmlformats.org/officeDocument/2006/relationships/image" Target="../media/image10.gif"/><Relationship Id="rId5" Type="http://schemas.openxmlformats.org/officeDocument/2006/relationships/image" Target="../media/image44.gif"/><Relationship Id="rId10" Type="http://schemas.openxmlformats.org/officeDocument/2006/relationships/image" Target="../media/image12.gif"/><Relationship Id="rId4" Type="http://schemas.openxmlformats.org/officeDocument/2006/relationships/image" Target="../media/image1.gif"/><Relationship Id="rId9" Type="http://schemas.openxmlformats.org/officeDocument/2006/relationships/image" Target="../media/image47.gif"/><Relationship Id="rId14" Type="http://schemas.openxmlformats.org/officeDocument/2006/relationships/image" Target="../media/image49.jpeg"/></Relationships>
</file>

<file path=ppt/slides/_rels/slide21.xml.rels><?xml version="1.0" encoding="UTF-8" standalone="yes"?>
<Relationships xmlns="http://schemas.openxmlformats.org/package/2006/relationships"><Relationship Id="rId8" Type="http://schemas.openxmlformats.org/officeDocument/2006/relationships/image" Target="../media/image53.gif"/><Relationship Id="rId3" Type="http://schemas.openxmlformats.org/officeDocument/2006/relationships/image" Target="../media/image3.gif"/><Relationship Id="rId7" Type="http://schemas.openxmlformats.org/officeDocument/2006/relationships/image" Target="../media/image14.gif"/><Relationship Id="rId12" Type="http://schemas.openxmlformats.org/officeDocument/2006/relationships/image" Target="../media/image49.jpeg"/><Relationship Id="rId2" Type="http://schemas.openxmlformats.org/officeDocument/2006/relationships/image" Target="../media/image50.gif"/><Relationship Id="rId1" Type="http://schemas.openxmlformats.org/officeDocument/2006/relationships/slideLayout" Target="../slideLayouts/slideLayout7.xml"/><Relationship Id="rId6" Type="http://schemas.openxmlformats.org/officeDocument/2006/relationships/image" Target="../media/image34.gif"/><Relationship Id="rId11" Type="http://schemas.openxmlformats.org/officeDocument/2006/relationships/image" Target="../media/image7.gif"/><Relationship Id="rId5" Type="http://schemas.openxmlformats.org/officeDocument/2006/relationships/image" Target="../media/image52.gif"/><Relationship Id="rId10" Type="http://schemas.openxmlformats.org/officeDocument/2006/relationships/image" Target="../media/image16.gif"/><Relationship Id="rId4" Type="http://schemas.openxmlformats.org/officeDocument/2006/relationships/image" Target="../media/image51.gif"/><Relationship Id="rId9" Type="http://schemas.openxmlformats.org/officeDocument/2006/relationships/image" Target="../media/image54.gif"/></Relationships>
</file>

<file path=ppt/slides/_rels/slide22.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49.jpe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56.jpeg"/><Relationship Id="rId2" Type="http://schemas.openxmlformats.org/officeDocument/2006/relationships/image" Target="../media/image55.jpeg"/><Relationship Id="rId1" Type="http://schemas.openxmlformats.org/officeDocument/2006/relationships/slideLayout" Target="../slideLayouts/slideLayout7.xml"/><Relationship Id="rId4" Type="http://schemas.openxmlformats.org/officeDocument/2006/relationships/image" Target="../media/image57.png"/></Relationships>
</file>

<file path=ppt/slides/_rels/slide27.xml.rels><?xml version="1.0" encoding="UTF-8" standalone="yes"?>
<Relationships xmlns="http://schemas.openxmlformats.org/package/2006/relationships"><Relationship Id="rId3" Type="http://schemas.openxmlformats.org/officeDocument/2006/relationships/image" Target="../media/image65.svg"/><Relationship Id="rId7" Type="http://schemas.openxmlformats.org/officeDocument/2006/relationships/image" Target="../media/image69.svg"/><Relationship Id="rId2" Type="http://schemas.openxmlformats.org/officeDocument/2006/relationships/image" Target="../media/image58.png"/><Relationship Id="rId1" Type="http://schemas.openxmlformats.org/officeDocument/2006/relationships/slideLayout" Target="../slideLayouts/slideLayout7.xml"/><Relationship Id="rId6" Type="http://schemas.openxmlformats.org/officeDocument/2006/relationships/image" Target="../media/image60.png"/><Relationship Id="rId5" Type="http://schemas.openxmlformats.org/officeDocument/2006/relationships/image" Target="../media/image67.svg"/><Relationship Id="rId4" Type="http://schemas.openxmlformats.org/officeDocument/2006/relationships/image" Target="../media/image59.png"/></Relationships>
</file>

<file path=ppt/slides/_rels/slide28.xml.rels><?xml version="1.0" encoding="UTF-8" standalone="yes"?>
<Relationships xmlns="http://schemas.openxmlformats.org/package/2006/relationships"><Relationship Id="rId3" Type="http://schemas.openxmlformats.org/officeDocument/2006/relationships/image" Target="../media/image71.svg"/><Relationship Id="rId2" Type="http://schemas.openxmlformats.org/officeDocument/2006/relationships/image" Target="../media/image61.png"/><Relationship Id="rId1" Type="http://schemas.openxmlformats.org/officeDocument/2006/relationships/slideLayout" Target="../slideLayouts/slideLayout7.xml"/><Relationship Id="rId5" Type="http://schemas.openxmlformats.org/officeDocument/2006/relationships/image" Target="../media/image73.svg"/><Relationship Id="rId4" Type="http://schemas.openxmlformats.org/officeDocument/2006/relationships/image" Target="../media/image62.png"/></Relationships>
</file>

<file path=ppt/slides/_rels/slide29.xml.rels><?xml version="1.0" encoding="UTF-8" standalone="yes"?>
<Relationships xmlns="http://schemas.openxmlformats.org/package/2006/relationships"><Relationship Id="rId3" Type="http://schemas.openxmlformats.org/officeDocument/2006/relationships/image" Target="../media/image75.svg"/><Relationship Id="rId2" Type="http://schemas.openxmlformats.org/officeDocument/2006/relationships/image" Target="../media/image63.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7.gif"/><Relationship Id="rId2" Type="http://schemas.openxmlformats.org/officeDocument/2006/relationships/image" Target="../media/image6.gif"/><Relationship Id="rId1" Type="http://schemas.openxmlformats.org/officeDocument/2006/relationships/slideLayout" Target="../slideLayouts/slideLayout7.xml"/><Relationship Id="rId5" Type="http://schemas.openxmlformats.org/officeDocument/2006/relationships/image" Target="../media/image9.jpeg"/><Relationship Id="rId4" Type="http://schemas.openxmlformats.org/officeDocument/2006/relationships/image" Target="../media/image8.jpeg"/></Relationships>
</file>

<file path=ppt/slides/_rels/slide30.xml.rels><?xml version="1.0" encoding="UTF-8" standalone="yes"?>
<Relationships xmlns="http://schemas.openxmlformats.org/package/2006/relationships"><Relationship Id="rId3" Type="http://schemas.openxmlformats.org/officeDocument/2006/relationships/image" Target="../media/image77.svg"/><Relationship Id="rId2" Type="http://schemas.openxmlformats.org/officeDocument/2006/relationships/image" Target="../media/image64.png"/><Relationship Id="rId1" Type="http://schemas.openxmlformats.org/officeDocument/2006/relationships/slideLayout" Target="../slideLayouts/slideLayout7.xml"/><Relationship Id="rId5" Type="http://schemas.openxmlformats.org/officeDocument/2006/relationships/image" Target="../media/image79.svg"/><Relationship Id="rId4" Type="http://schemas.openxmlformats.org/officeDocument/2006/relationships/image" Target="../media/image65.png"/></Relationships>
</file>

<file path=ppt/slides/_rels/slide31.xml.rels><?xml version="1.0" encoding="UTF-8" standalone="yes"?>
<Relationships xmlns="http://schemas.openxmlformats.org/package/2006/relationships"><Relationship Id="rId3" Type="http://schemas.openxmlformats.org/officeDocument/2006/relationships/image" Target="../media/image81.svg"/><Relationship Id="rId2" Type="http://schemas.openxmlformats.org/officeDocument/2006/relationships/image" Target="../media/image66.pn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image" Target="../media/image67.png"/><Relationship Id="rId1" Type="http://schemas.openxmlformats.org/officeDocument/2006/relationships/slideLayout" Target="../slideLayouts/slideLayout7.xml"/><Relationship Id="rId4" Type="http://schemas.openxmlformats.org/officeDocument/2006/relationships/image" Target="../media/image84.svg"/></Relationships>
</file>

<file path=ppt/slides/_rels/slide4.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gif"/><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13.gif"/><Relationship Id="rId2" Type="http://schemas.openxmlformats.org/officeDocument/2006/relationships/image" Target="../media/image12.gif"/><Relationship Id="rId1" Type="http://schemas.openxmlformats.org/officeDocument/2006/relationships/slideLayout" Target="../slideLayouts/slideLayout7.xml"/><Relationship Id="rId5" Type="http://schemas.openxmlformats.org/officeDocument/2006/relationships/image" Target="../media/image15.jpeg"/><Relationship Id="rId4" Type="http://schemas.openxmlformats.org/officeDocument/2006/relationships/image" Target="../media/image14.gif"/></Relationships>
</file>

<file path=ppt/slides/_rels/slide7.xml.rels><?xml version="1.0" encoding="UTF-8" standalone="yes"?>
<Relationships xmlns="http://schemas.openxmlformats.org/package/2006/relationships"><Relationship Id="rId3" Type="http://schemas.openxmlformats.org/officeDocument/2006/relationships/image" Target="../media/image16.gif"/><Relationship Id="rId2" Type="http://schemas.openxmlformats.org/officeDocument/2006/relationships/image" Target="../media/image10.gif"/><Relationship Id="rId1" Type="http://schemas.openxmlformats.org/officeDocument/2006/relationships/slideLayout" Target="../slideLayouts/slideLayout7.xml"/><Relationship Id="rId4" Type="http://schemas.openxmlformats.org/officeDocument/2006/relationships/image" Target="../media/image17.png"/></Relationships>
</file>

<file path=ppt/slides/_rels/slide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jpe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8" Type="http://schemas.openxmlformats.org/officeDocument/2006/relationships/image" Target="../media/image25.png"/><Relationship Id="rId3" Type="http://schemas.openxmlformats.org/officeDocument/2006/relationships/image" Target="../media/image22.svg"/><Relationship Id="rId7" Type="http://schemas.openxmlformats.org/officeDocument/2006/relationships/image" Target="../media/image24.png"/><Relationship Id="rId2" Type="http://schemas.openxmlformats.org/officeDocument/2006/relationships/image" Target="../media/image20.png"/><Relationship Id="rId1" Type="http://schemas.openxmlformats.org/officeDocument/2006/relationships/slideLayout" Target="../slideLayouts/slideLayout7.xml"/><Relationship Id="rId6" Type="http://schemas.openxmlformats.org/officeDocument/2006/relationships/image" Target="../media/image23.png"/><Relationship Id="rId5" Type="http://schemas.openxmlformats.org/officeDocument/2006/relationships/image" Target="../media/image22.jpeg"/><Relationship Id="rId4" Type="http://schemas.openxmlformats.org/officeDocument/2006/relationships/image" Target="../media/image21.gif"/></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FFFCF7"/>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2">
            <a:alphaModFix amt="25000"/>
          </a:blip>
          <a:srcRect/>
          <a:stretch>
            <a:fillRect/>
          </a:stretch>
        </p:blipFill>
        <p:spPr>
          <a:xfrm rot="-10800000">
            <a:off x="6333452" y="-1797179"/>
            <a:ext cx="15735219" cy="13881357"/>
          </a:xfrm>
          <a:prstGeom prst="rect">
            <a:avLst/>
          </a:prstGeom>
        </p:spPr>
      </p:pic>
      <p:grpSp>
        <p:nvGrpSpPr>
          <p:cNvPr id="3" name="Group 3"/>
          <p:cNvGrpSpPr/>
          <p:nvPr/>
        </p:nvGrpSpPr>
        <p:grpSpPr>
          <a:xfrm>
            <a:off x="511163" y="2536524"/>
            <a:ext cx="17265675" cy="5321326"/>
            <a:chOff x="0" y="143165"/>
            <a:chExt cx="23020899" cy="7095102"/>
          </a:xfrm>
        </p:grpSpPr>
        <p:sp>
          <p:nvSpPr>
            <p:cNvPr id="4" name="TextBox 4"/>
            <p:cNvSpPr txBox="1"/>
            <p:nvPr/>
          </p:nvSpPr>
          <p:spPr>
            <a:xfrm>
              <a:off x="0" y="143165"/>
              <a:ext cx="23020899" cy="5180222"/>
            </a:xfrm>
            <a:prstGeom prst="rect">
              <a:avLst/>
            </a:prstGeom>
          </p:spPr>
          <p:txBody>
            <a:bodyPr lIns="0" tIns="0" rIns="0" bIns="0" rtlCol="0" anchor="t">
              <a:spAutoFit/>
            </a:bodyPr>
            <a:lstStyle/>
            <a:p>
              <a:pPr algn="ctr">
                <a:lnSpc>
                  <a:spcPts val="16270"/>
                </a:lnSpc>
              </a:pPr>
              <a:r>
                <a:rPr lang="en-US" sz="14791" dirty="0" err="1" smtClean="0">
                  <a:solidFill>
                    <a:srgbClr val="2B2B2B"/>
                  </a:solidFill>
                  <a:latin typeface="芫荽"/>
                  <a:ea typeface="芫荽"/>
                  <a:cs typeface="芫荽"/>
                  <a:sym typeface="芫荽"/>
                </a:rPr>
                <a:t>政治</a:t>
              </a:r>
              <a:r>
                <a:rPr lang="zh-TW" altLang="en-US" sz="14791" dirty="0" smtClean="0">
                  <a:solidFill>
                    <a:srgbClr val="2B2B2B"/>
                  </a:solidFill>
                  <a:latin typeface="芫荽"/>
                  <a:ea typeface="芫荽"/>
                  <a:cs typeface="芫荽"/>
                  <a:sym typeface="芫荽"/>
                </a:rPr>
                <a:t>要不要</a:t>
              </a:r>
              <a:r>
                <a:rPr lang="en-US" sz="14791" dirty="0" err="1" smtClean="0">
                  <a:solidFill>
                    <a:srgbClr val="2B2B2B"/>
                  </a:solidFill>
                  <a:latin typeface="芫荽"/>
                  <a:ea typeface="芫荽"/>
                  <a:cs typeface="芫荽"/>
                  <a:sym typeface="芫荽"/>
                </a:rPr>
                <a:t>參一腳</a:t>
              </a:r>
              <a:r>
                <a:rPr lang="en-US" sz="14791" dirty="0" err="1">
                  <a:solidFill>
                    <a:srgbClr val="2B2B2B"/>
                  </a:solidFill>
                  <a:latin typeface="芫荽"/>
                  <a:ea typeface="芫荽"/>
                  <a:cs typeface="芫荽"/>
                  <a:sym typeface="芫荽"/>
                </a:rPr>
                <a:t>？</a:t>
              </a:r>
              <a:r>
                <a:rPr lang="en-US" sz="8800" dirty="0" err="1" smtClean="0">
                  <a:solidFill>
                    <a:srgbClr val="2B2B2B"/>
                  </a:solidFill>
                  <a:latin typeface="芫荽"/>
                  <a:ea typeface="芫荽"/>
                  <a:cs typeface="芫荽"/>
                  <a:sym typeface="芫荽"/>
                </a:rPr>
                <a:t>那些年我們一起</a:t>
              </a:r>
              <a:r>
                <a:rPr lang="zh-TW" altLang="en-US" sz="8800" smtClean="0">
                  <a:solidFill>
                    <a:srgbClr val="2B2B2B"/>
                  </a:solidFill>
                  <a:latin typeface="芫荽"/>
                  <a:ea typeface="芫荽"/>
                  <a:cs typeface="芫荽"/>
                  <a:sym typeface="芫荽"/>
                </a:rPr>
                <a:t>參與</a:t>
              </a:r>
              <a:r>
                <a:rPr lang="en-US" sz="8800" smtClean="0">
                  <a:solidFill>
                    <a:srgbClr val="2B2B2B"/>
                  </a:solidFill>
                  <a:latin typeface="芫荽"/>
                  <a:ea typeface="芫荽"/>
                  <a:cs typeface="芫荽"/>
                  <a:sym typeface="芫荽"/>
                </a:rPr>
                <a:t>的政治</a:t>
              </a:r>
              <a:endParaRPr lang="en-US" sz="8800" dirty="0">
                <a:solidFill>
                  <a:srgbClr val="2B2B2B"/>
                </a:solidFill>
                <a:latin typeface="芫荽"/>
                <a:ea typeface="芫荽"/>
                <a:cs typeface="芫荽"/>
                <a:sym typeface="芫荽"/>
              </a:endParaRPr>
            </a:p>
          </p:txBody>
        </p:sp>
        <p:sp>
          <p:nvSpPr>
            <p:cNvPr id="5" name="TextBox 5"/>
            <p:cNvSpPr txBox="1"/>
            <p:nvPr/>
          </p:nvSpPr>
          <p:spPr>
            <a:xfrm>
              <a:off x="0" y="6348450"/>
              <a:ext cx="23020899" cy="889817"/>
            </a:xfrm>
            <a:prstGeom prst="rect">
              <a:avLst/>
            </a:prstGeom>
          </p:spPr>
          <p:txBody>
            <a:bodyPr lIns="0" tIns="0" rIns="0" bIns="0" rtlCol="0" anchor="t">
              <a:spAutoFit/>
            </a:bodyPr>
            <a:lstStyle/>
            <a:p>
              <a:pPr algn="ctr">
                <a:lnSpc>
                  <a:spcPts val="5517"/>
                </a:lnSpc>
                <a:spcBef>
                  <a:spcPct val="0"/>
                </a:spcBef>
              </a:pPr>
              <a:r>
                <a:rPr lang="en-US" sz="3941">
                  <a:solidFill>
                    <a:srgbClr val="2B2B2B"/>
                  </a:solidFill>
                  <a:latin typeface="芫荽"/>
                  <a:ea typeface="芫荽"/>
                  <a:cs typeface="芫荽"/>
                  <a:sym typeface="芫荽"/>
                </a:rPr>
                <a:t>澎湖縣立馬公國中 廖悅孜</a:t>
              </a:r>
            </a:p>
          </p:txBody>
        </p:sp>
      </p:grpSp>
      <p:pic>
        <p:nvPicPr>
          <p:cNvPr id="6" name="Picture 6"/>
          <p:cNvPicPr>
            <a:picLocks noChangeAspect="1"/>
          </p:cNvPicPr>
          <p:nvPr/>
        </p:nvPicPr>
        <p:blipFill>
          <a:blip r:embed="rId3">
            <a:alphaModFix amt="50000"/>
          </a:blip>
          <a:srcRect/>
          <a:stretch>
            <a:fillRect/>
          </a:stretch>
        </p:blipFill>
        <p:spPr>
          <a:xfrm>
            <a:off x="-2318726" y="-376453"/>
            <a:ext cx="9743013" cy="1709948"/>
          </a:xfrm>
          <a:prstGeom prst="rect">
            <a:avLst/>
          </a:prstGeom>
        </p:spPr>
      </p:pic>
      <p:pic>
        <p:nvPicPr>
          <p:cNvPr id="7" name="Picture 7"/>
          <p:cNvPicPr>
            <a:picLocks noChangeAspect="1"/>
          </p:cNvPicPr>
          <p:nvPr/>
        </p:nvPicPr>
        <p:blipFill>
          <a:blip r:embed="rId4">
            <a:alphaModFix amt="25000"/>
          </a:blip>
          <a:srcRect/>
          <a:stretch>
            <a:fillRect/>
          </a:stretch>
        </p:blipFill>
        <p:spPr>
          <a:xfrm rot="-7199120">
            <a:off x="-2896988" y="-1002021"/>
            <a:ext cx="5793977" cy="5895448"/>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F6E4E3"/>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a:stretch>
            <a:fillRect/>
          </a:stretch>
        </p:blipFill>
        <p:spPr>
          <a:xfrm>
            <a:off x="1212291" y="5812103"/>
            <a:ext cx="3761023" cy="3761023"/>
          </a:xfrm>
          <a:prstGeom prst="rect">
            <a:avLst/>
          </a:prstGeom>
        </p:spPr>
      </p:pic>
      <p:grpSp>
        <p:nvGrpSpPr>
          <p:cNvPr id="3" name="Group 3"/>
          <p:cNvGrpSpPr/>
          <p:nvPr/>
        </p:nvGrpSpPr>
        <p:grpSpPr>
          <a:xfrm>
            <a:off x="7494744" y="1028700"/>
            <a:ext cx="10637053" cy="2481836"/>
            <a:chOff x="0" y="0"/>
            <a:chExt cx="14182737" cy="3309114"/>
          </a:xfrm>
        </p:grpSpPr>
        <p:sp>
          <p:nvSpPr>
            <p:cNvPr id="4" name="TextBox 4"/>
            <p:cNvSpPr txBox="1"/>
            <p:nvPr/>
          </p:nvSpPr>
          <p:spPr>
            <a:xfrm>
              <a:off x="0" y="-152400"/>
              <a:ext cx="14182737" cy="1628253"/>
            </a:xfrm>
            <a:prstGeom prst="rect">
              <a:avLst/>
            </a:prstGeom>
          </p:spPr>
          <p:txBody>
            <a:bodyPr lIns="0" tIns="0" rIns="0" bIns="0" rtlCol="0" anchor="t">
              <a:spAutoFit/>
            </a:bodyPr>
            <a:lstStyle/>
            <a:p>
              <a:pPr marL="0" lvl="0" indent="0" algn="l">
                <a:lnSpc>
                  <a:spcPts val="10168"/>
                </a:lnSpc>
                <a:spcBef>
                  <a:spcPct val="0"/>
                </a:spcBef>
              </a:pPr>
              <a:r>
                <a:rPr lang="en-US" sz="7263">
                  <a:solidFill>
                    <a:srgbClr val="2B2B2B"/>
                  </a:solidFill>
                  <a:latin typeface="芫荽"/>
                  <a:ea typeface="芫荽"/>
                  <a:cs typeface="芫荽"/>
                  <a:sym typeface="芫荽"/>
                </a:rPr>
                <a:t>社會議題的性質是???</a:t>
              </a:r>
            </a:p>
          </p:txBody>
        </p:sp>
        <p:sp>
          <p:nvSpPr>
            <p:cNvPr id="5" name="TextBox 5"/>
            <p:cNvSpPr txBox="1"/>
            <p:nvPr/>
          </p:nvSpPr>
          <p:spPr>
            <a:xfrm>
              <a:off x="0" y="2114573"/>
              <a:ext cx="14182737" cy="1194541"/>
            </a:xfrm>
            <a:prstGeom prst="rect">
              <a:avLst/>
            </a:prstGeom>
          </p:spPr>
          <p:txBody>
            <a:bodyPr lIns="0" tIns="0" rIns="0" bIns="0" rtlCol="0" anchor="t">
              <a:spAutoFit/>
            </a:bodyPr>
            <a:lstStyle/>
            <a:p>
              <a:pPr marL="0" lvl="0" indent="0" algn="l">
                <a:lnSpc>
                  <a:spcPts val="7456"/>
                </a:lnSpc>
              </a:pPr>
              <a:r>
                <a:rPr lang="en-US" sz="5326">
                  <a:solidFill>
                    <a:srgbClr val="2B2B2B"/>
                  </a:solidFill>
                  <a:latin typeface="芫荽"/>
                  <a:ea typeface="芫荽"/>
                  <a:cs typeface="芫荽"/>
                  <a:sym typeface="芫荽"/>
                </a:rPr>
                <a:t>政治?教育?社會?疫病?人權?國際?</a:t>
              </a:r>
            </a:p>
          </p:txBody>
        </p:sp>
      </p:grpSp>
      <p:sp>
        <p:nvSpPr>
          <p:cNvPr id="6" name="TextBox 6"/>
          <p:cNvSpPr txBox="1"/>
          <p:nvPr/>
        </p:nvSpPr>
        <p:spPr>
          <a:xfrm>
            <a:off x="260663" y="3651110"/>
            <a:ext cx="6802277" cy="1194320"/>
          </a:xfrm>
          <a:prstGeom prst="rect">
            <a:avLst/>
          </a:prstGeom>
        </p:spPr>
        <p:txBody>
          <a:bodyPr lIns="0" tIns="0" rIns="0" bIns="0" rtlCol="0" anchor="t">
            <a:spAutoFit/>
          </a:bodyPr>
          <a:lstStyle/>
          <a:p>
            <a:pPr marL="0" lvl="0" indent="0" algn="l">
              <a:lnSpc>
                <a:spcPts val="9413"/>
              </a:lnSpc>
              <a:spcBef>
                <a:spcPct val="0"/>
              </a:spcBef>
            </a:pPr>
            <a:r>
              <a:rPr lang="en-US" sz="7844">
                <a:solidFill>
                  <a:srgbClr val="2B2B2B"/>
                </a:solidFill>
                <a:latin typeface="芫荽"/>
                <a:ea typeface="芫荽"/>
                <a:cs typeface="芫荽"/>
                <a:sym typeface="芫荽"/>
              </a:rPr>
              <a:t>進行分享討論</a:t>
            </a:r>
          </a:p>
        </p:txBody>
      </p:sp>
      <p:grpSp>
        <p:nvGrpSpPr>
          <p:cNvPr id="7" name="Group 7"/>
          <p:cNvGrpSpPr/>
          <p:nvPr/>
        </p:nvGrpSpPr>
        <p:grpSpPr>
          <a:xfrm>
            <a:off x="7650947" y="6139378"/>
            <a:ext cx="9488631" cy="2213886"/>
            <a:chOff x="0" y="0"/>
            <a:chExt cx="12651508" cy="2951848"/>
          </a:xfrm>
        </p:grpSpPr>
        <p:sp>
          <p:nvSpPr>
            <p:cNvPr id="8" name="TextBox 8"/>
            <p:cNvSpPr txBox="1"/>
            <p:nvPr/>
          </p:nvSpPr>
          <p:spPr>
            <a:xfrm>
              <a:off x="0" y="-133350"/>
              <a:ext cx="12651508" cy="1449863"/>
            </a:xfrm>
            <a:prstGeom prst="rect">
              <a:avLst/>
            </a:prstGeom>
          </p:spPr>
          <p:txBody>
            <a:bodyPr lIns="0" tIns="0" rIns="0" bIns="0" rtlCol="0" anchor="t">
              <a:spAutoFit/>
            </a:bodyPr>
            <a:lstStyle/>
            <a:p>
              <a:pPr marL="0" lvl="0" indent="0" algn="l">
                <a:lnSpc>
                  <a:spcPts val="9070"/>
                </a:lnSpc>
                <a:spcBef>
                  <a:spcPct val="0"/>
                </a:spcBef>
              </a:pPr>
              <a:r>
                <a:rPr lang="en-US" sz="6478">
                  <a:solidFill>
                    <a:srgbClr val="2B2B2B"/>
                  </a:solidFill>
                  <a:latin typeface="芫荽"/>
                  <a:ea typeface="芫荽"/>
                  <a:cs typeface="芫荽"/>
                  <a:sym typeface="芫荽"/>
                </a:rPr>
                <a:t>用50字左右簡述</a:t>
              </a:r>
            </a:p>
          </p:txBody>
        </p:sp>
        <p:sp>
          <p:nvSpPr>
            <p:cNvPr id="9" name="TextBox 9"/>
            <p:cNvSpPr txBox="1"/>
            <p:nvPr/>
          </p:nvSpPr>
          <p:spPr>
            <a:xfrm>
              <a:off x="0" y="1883459"/>
              <a:ext cx="12651508" cy="1068389"/>
            </a:xfrm>
            <a:prstGeom prst="rect">
              <a:avLst/>
            </a:prstGeom>
          </p:spPr>
          <p:txBody>
            <a:bodyPr lIns="0" tIns="0" rIns="0" bIns="0" rtlCol="0" anchor="t">
              <a:spAutoFit/>
            </a:bodyPr>
            <a:lstStyle/>
            <a:p>
              <a:pPr marL="0" lvl="0" indent="0" algn="l">
                <a:lnSpc>
                  <a:spcPts val="6651"/>
                </a:lnSpc>
              </a:pPr>
              <a:r>
                <a:rPr lang="en-US" sz="4751">
                  <a:solidFill>
                    <a:srgbClr val="2B2B2B"/>
                  </a:solidFill>
                  <a:latin typeface="芫荽"/>
                  <a:ea typeface="芫荽"/>
                  <a:cs typeface="芫荽"/>
                  <a:sym typeface="芫荽"/>
                </a:rPr>
                <a:t>國家文化記憶庫搜尋到內容是...</a:t>
              </a:r>
            </a:p>
          </p:txBody>
        </p:sp>
      </p:grpSp>
      <p:sp>
        <p:nvSpPr>
          <p:cNvPr id="10" name="TextBox 10"/>
          <p:cNvSpPr txBox="1"/>
          <p:nvPr/>
        </p:nvSpPr>
        <p:spPr>
          <a:xfrm rot="-508757">
            <a:off x="106846" y="423102"/>
            <a:ext cx="4525866" cy="1803787"/>
          </a:xfrm>
          <a:prstGeom prst="rect">
            <a:avLst/>
          </a:prstGeom>
        </p:spPr>
        <p:txBody>
          <a:bodyPr lIns="0" tIns="0" rIns="0" bIns="0" rtlCol="0" anchor="t">
            <a:spAutoFit/>
          </a:bodyPr>
          <a:lstStyle/>
          <a:p>
            <a:pPr algn="ctr">
              <a:lnSpc>
                <a:spcPts val="14255"/>
              </a:lnSpc>
              <a:spcBef>
                <a:spcPct val="0"/>
              </a:spcBef>
            </a:pPr>
            <a:r>
              <a:rPr lang="en-US" sz="11879">
                <a:solidFill>
                  <a:srgbClr val="836551"/>
                </a:solidFill>
                <a:latin typeface="芫荽"/>
                <a:ea typeface="芫荽"/>
                <a:cs typeface="芫荽"/>
                <a:sym typeface="芫荽"/>
              </a:rPr>
              <a:t>任務一</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FFFCF7"/>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2">
            <a:alphaModFix amt="50000"/>
          </a:blip>
          <a:srcRect/>
          <a:stretch>
            <a:fillRect/>
          </a:stretch>
        </p:blipFill>
        <p:spPr>
          <a:xfrm>
            <a:off x="8122450" y="718991"/>
            <a:ext cx="8829860" cy="1549685"/>
          </a:xfrm>
          <a:prstGeom prst="rect">
            <a:avLst/>
          </a:prstGeom>
        </p:spPr>
      </p:pic>
      <p:pic>
        <p:nvPicPr>
          <p:cNvPr id="3" name="Picture 3"/>
          <p:cNvPicPr>
            <a:picLocks noChangeAspect="1"/>
          </p:cNvPicPr>
          <p:nvPr/>
        </p:nvPicPr>
        <p:blipFill>
          <a:blip r:embed="rId3">
            <a:alphaModFix amt="25000"/>
          </a:blip>
          <a:srcRect/>
          <a:stretch>
            <a:fillRect/>
          </a:stretch>
        </p:blipFill>
        <p:spPr>
          <a:xfrm flipH="1">
            <a:off x="-1378933" y="8342980"/>
            <a:ext cx="10522933" cy="2420275"/>
          </a:xfrm>
          <a:prstGeom prst="rect">
            <a:avLst/>
          </a:prstGeom>
        </p:spPr>
      </p:pic>
      <p:sp>
        <p:nvSpPr>
          <p:cNvPr id="4" name="Freeform 4"/>
          <p:cNvSpPr/>
          <p:nvPr/>
        </p:nvSpPr>
        <p:spPr>
          <a:xfrm>
            <a:off x="2125322" y="6005543"/>
            <a:ext cx="4223369" cy="3710491"/>
          </a:xfrm>
          <a:custGeom>
            <a:avLst/>
            <a:gdLst/>
            <a:ahLst/>
            <a:cxnLst/>
            <a:rect l="l" t="t" r="r" b="b"/>
            <a:pathLst>
              <a:path w="4223369" h="3710491">
                <a:moveTo>
                  <a:pt x="0" y="0"/>
                </a:moveTo>
                <a:lnTo>
                  <a:pt x="4223369" y="0"/>
                </a:lnTo>
                <a:lnTo>
                  <a:pt x="4223369" y="3710491"/>
                </a:lnTo>
                <a:lnTo>
                  <a:pt x="0" y="3710491"/>
                </a:lnTo>
                <a:lnTo>
                  <a:pt x="0" y="0"/>
                </a:lnTo>
                <a:close/>
              </a:path>
            </a:pathLst>
          </a:custGeom>
          <a:blipFill>
            <a:blip r:embed="rId4"/>
            <a:stretch>
              <a:fillRect r="-6374"/>
            </a:stretch>
          </a:blipFill>
        </p:spPr>
      </p:sp>
      <p:sp>
        <p:nvSpPr>
          <p:cNvPr id="5" name="TextBox 5"/>
          <p:cNvSpPr txBox="1"/>
          <p:nvPr/>
        </p:nvSpPr>
        <p:spPr>
          <a:xfrm>
            <a:off x="1028700" y="4072805"/>
            <a:ext cx="5478058" cy="1070695"/>
          </a:xfrm>
          <a:prstGeom prst="rect">
            <a:avLst/>
          </a:prstGeom>
        </p:spPr>
        <p:txBody>
          <a:bodyPr lIns="0" tIns="0" rIns="0" bIns="0" rtlCol="0" anchor="t">
            <a:spAutoFit/>
          </a:bodyPr>
          <a:lstStyle/>
          <a:p>
            <a:pPr marL="0" lvl="0" indent="0" algn="ctr">
              <a:lnSpc>
                <a:spcPts val="8430"/>
              </a:lnSpc>
              <a:spcBef>
                <a:spcPct val="0"/>
              </a:spcBef>
            </a:pPr>
            <a:r>
              <a:rPr lang="en-US" sz="7025">
                <a:solidFill>
                  <a:srgbClr val="2B2B2B"/>
                </a:solidFill>
                <a:latin typeface="芫荽"/>
                <a:ea typeface="芫荽"/>
                <a:cs typeface="芫荽"/>
                <a:sym typeface="芫荽"/>
              </a:rPr>
              <a:t>各組報告總結</a:t>
            </a:r>
          </a:p>
        </p:txBody>
      </p:sp>
      <p:sp>
        <p:nvSpPr>
          <p:cNvPr id="6" name="TextBox 6"/>
          <p:cNvSpPr txBox="1"/>
          <p:nvPr/>
        </p:nvSpPr>
        <p:spPr>
          <a:xfrm>
            <a:off x="7773342" y="3243176"/>
            <a:ext cx="9961291" cy="5362808"/>
          </a:xfrm>
          <a:prstGeom prst="rect">
            <a:avLst/>
          </a:prstGeom>
        </p:spPr>
        <p:txBody>
          <a:bodyPr lIns="0" tIns="0" rIns="0" bIns="0" rtlCol="0" anchor="t">
            <a:spAutoFit/>
          </a:bodyPr>
          <a:lstStyle/>
          <a:p>
            <a:pPr algn="l">
              <a:lnSpc>
                <a:spcPts val="11094"/>
              </a:lnSpc>
            </a:pPr>
            <a:r>
              <a:rPr lang="en-US" sz="7924">
                <a:solidFill>
                  <a:srgbClr val="2B2B2B"/>
                </a:solidFill>
                <a:latin typeface="芫荽"/>
                <a:ea typeface="芫荽"/>
                <a:cs typeface="芫荽"/>
                <a:sym typeface="芫荽"/>
              </a:rPr>
              <a:t>請問這件社會議題,</a:t>
            </a:r>
          </a:p>
          <a:p>
            <a:pPr algn="l">
              <a:lnSpc>
                <a:spcPts val="11094"/>
              </a:lnSpc>
            </a:pPr>
            <a:r>
              <a:rPr lang="en-US" sz="7924">
                <a:solidFill>
                  <a:srgbClr val="2B2B2B"/>
                </a:solidFill>
                <a:latin typeface="芫荽"/>
                <a:ea typeface="芫荽"/>
                <a:cs typeface="芫荽"/>
                <a:sym typeface="芫荽"/>
              </a:rPr>
              <a:t>你的關心程度是?</a:t>
            </a:r>
          </a:p>
          <a:p>
            <a:pPr algn="l">
              <a:lnSpc>
                <a:spcPts val="11094"/>
              </a:lnSpc>
            </a:pPr>
            <a:r>
              <a:rPr lang="en-US" sz="7924">
                <a:solidFill>
                  <a:srgbClr val="2B2B2B"/>
                </a:solidFill>
                <a:latin typeface="芫荽"/>
                <a:ea typeface="芫荽"/>
                <a:cs typeface="芫荽"/>
                <a:sym typeface="芫荽"/>
              </a:rPr>
              <a:t>為什麼?</a:t>
            </a:r>
          </a:p>
          <a:p>
            <a:pPr marL="0" lvl="0" indent="0" algn="l">
              <a:lnSpc>
                <a:spcPts val="9565"/>
              </a:lnSpc>
            </a:pPr>
            <a:endParaRPr lang="en-US" sz="7924">
              <a:solidFill>
                <a:srgbClr val="2B2B2B"/>
              </a:solidFill>
              <a:latin typeface="芫荽"/>
              <a:ea typeface="芫荽"/>
              <a:cs typeface="芫荽"/>
              <a:sym typeface="芫荽"/>
            </a:endParaRPr>
          </a:p>
        </p:txBody>
      </p:sp>
      <p:sp>
        <p:nvSpPr>
          <p:cNvPr id="7" name="TextBox 7"/>
          <p:cNvSpPr txBox="1"/>
          <p:nvPr/>
        </p:nvSpPr>
        <p:spPr>
          <a:xfrm rot="-508757">
            <a:off x="1714575" y="1033385"/>
            <a:ext cx="4525866" cy="1803787"/>
          </a:xfrm>
          <a:prstGeom prst="rect">
            <a:avLst/>
          </a:prstGeom>
        </p:spPr>
        <p:txBody>
          <a:bodyPr lIns="0" tIns="0" rIns="0" bIns="0" rtlCol="0" anchor="t">
            <a:spAutoFit/>
          </a:bodyPr>
          <a:lstStyle/>
          <a:p>
            <a:pPr algn="ctr">
              <a:lnSpc>
                <a:spcPts val="14255"/>
              </a:lnSpc>
              <a:spcBef>
                <a:spcPct val="0"/>
              </a:spcBef>
            </a:pPr>
            <a:r>
              <a:rPr lang="en-US" sz="11879">
                <a:solidFill>
                  <a:srgbClr val="836551"/>
                </a:solidFill>
                <a:latin typeface="芫荽"/>
                <a:ea typeface="芫荽"/>
                <a:cs typeface="芫荽"/>
                <a:sym typeface="芫荽"/>
              </a:rPr>
              <a:t>任務一</a:t>
            </a:r>
          </a:p>
        </p:txBody>
      </p:sp>
      <p:sp>
        <p:nvSpPr>
          <p:cNvPr id="8" name="TextBox 8"/>
          <p:cNvSpPr txBox="1"/>
          <p:nvPr/>
        </p:nvSpPr>
        <p:spPr>
          <a:xfrm>
            <a:off x="7773342" y="1505524"/>
            <a:ext cx="8864495" cy="1195735"/>
          </a:xfrm>
          <a:prstGeom prst="rect">
            <a:avLst/>
          </a:prstGeom>
        </p:spPr>
        <p:txBody>
          <a:bodyPr lIns="0" tIns="0" rIns="0" bIns="0" rtlCol="0" anchor="t">
            <a:spAutoFit/>
          </a:bodyPr>
          <a:lstStyle/>
          <a:p>
            <a:pPr algn="ctr">
              <a:lnSpc>
                <a:spcPts val="9693"/>
              </a:lnSpc>
              <a:spcBef>
                <a:spcPct val="0"/>
              </a:spcBef>
            </a:pPr>
            <a:r>
              <a:rPr lang="en-US" sz="6923">
                <a:solidFill>
                  <a:srgbClr val="000000"/>
                </a:solidFill>
                <a:latin typeface="芫荽"/>
                <a:ea typeface="芫荽"/>
                <a:cs typeface="芫荽"/>
                <a:sym typeface="芫荽"/>
              </a:rPr>
              <a:t>問題一</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FFFCF7"/>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2">
            <a:alphaModFix amt="50000"/>
          </a:blip>
          <a:srcRect/>
          <a:stretch>
            <a:fillRect/>
          </a:stretch>
        </p:blipFill>
        <p:spPr>
          <a:xfrm>
            <a:off x="7773342" y="-72692"/>
            <a:ext cx="11467938" cy="2012681"/>
          </a:xfrm>
          <a:prstGeom prst="rect">
            <a:avLst/>
          </a:prstGeom>
        </p:spPr>
      </p:pic>
      <p:pic>
        <p:nvPicPr>
          <p:cNvPr id="3" name="Picture 3"/>
          <p:cNvPicPr>
            <a:picLocks noChangeAspect="1"/>
          </p:cNvPicPr>
          <p:nvPr/>
        </p:nvPicPr>
        <p:blipFill>
          <a:blip r:embed="rId3">
            <a:alphaModFix amt="25000"/>
          </a:blip>
          <a:srcRect/>
          <a:stretch>
            <a:fillRect/>
          </a:stretch>
        </p:blipFill>
        <p:spPr>
          <a:xfrm flipH="1">
            <a:off x="-1378933" y="8342980"/>
            <a:ext cx="10522933" cy="2420275"/>
          </a:xfrm>
          <a:prstGeom prst="rect">
            <a:avLst/>
          </a:prstGeom>
        </p:spPr>
      </p:pic>
      <p:sp>
        <p:nvSpPr>
          <p:cNvPr id="4" name="Freeform 4"/>
          <p:cNvSpPr/>
          <p:nvPr/>
        </p:nvSpPr>
        <p:spPr>
          <a:xfrm>
            <a:off x="2125322" y="6005543"/>
            <a:ext cx="4223369" cy="3710491"/>
          </a:xfrm>
          <a:custGeom>
            <a:avLst/>
            <a:gdLst/>
            <a:ahLst/>
            <a:cxnLst/>
            <a:rect l="l" t="t" r="r" b="b"/>
            <a:pathLst>
              <a:path w="4223369" h="3710491">
                <a:moveTo>
                  <a:pt x="0" y="0"/>
                </a:moveTo>
                <a:lnTo>
                  <a:pt x="4223369" y="0"/>
                </a:lnTo>
                <a:lnTo>
                  <a:pt x="4223369" y="3710491"/>
                </a:lnTo>
                <a:lnTo>
                  <a:pt x="0" y="3710491"/>
                </a:lnTo>
                <a:lnTo>
                  <a:pt x="0" y="0"/>
                </a:lnTo>
                <a:close/>
              </a:path>
            </a:pathLst>
          </a:custGeom>
          <a:blipFill>
            <a:blip r:embed="rId4"/>
            <a:stretch>
              <a:fillRect r="-6374"/>
            </a:stretch>
          </a:blipFill>
        </p:spPr>
      </p:sp>
      <p:sp>
        <p:nvSpPr>
          <p:cNvPr id="5" name="TextBox 5"/>
          <p:cNvSpPr txBox="1"/>
          <p:nvPr/>
        </p:nvSpPr>
        <p:spPr>
          <a:xfrm>
            <a:off x="1607729" y="3759062"/>
            <a:ext cx="5478058" cy="1070695"/>
          </a:xfrm>
          <a:prstGeom prst="rect">
            <a:avLst/>
          </a:prstGeom>
        </p:spPr>
        <p:txBody>
          <a:bodyPr lIns="0" tIns="0" rIns="0" bIns="0" rtlCol="0" anchor="t">
            <a:spAutoFit/>
          </a:bodyPr>
          <a:lstStyle/>
          <a:p>
            <a:pPr marL="0" lvl="0" indent="0" algn="ctr">
              <a:lnSpc>
                <a:spcPts val="8430"/>
              </a:lnSpc>
              <a:spcBef>
                <a:spcPct val="0"/>
              </a:spcBef>
            </a:pPr>
            <a:r>
              <a:rPr lang="en-US" sz="7025">
                <a:solidFill>
                  <a:srgbClr val="2B2B2B"/>
                </a:solidFill>
                <a:latin typeface="芫荽"/>
                <a:ea typeface="芫荽"/>
                <a:cs typeface="芫荽"/>
                <a:sym typeface="芫荽"/>
              </a:rPr>
              <a:t>各組報告總結</a:t>
            </a:r>
          </a:p>
        </p:txBody>
      </p:sp>
      <p:sp>
        <p:nvSpPr>
          <p:cNvPr id="6" name="TextBox 6"/>
          <p:cNvSpPr txBox="1"/>
          <p:nvPr/>
        </p:nvSpPr>
        <p:spPr>
          <a:xfrm>
            <a:off x="7937915" y="3462305"/>
            <a:ext cx="10161052" cy="5044331"/>
          </a:xfrm>
          <a:prstGeom prst="rect">
            <a:avLst/>
          </a:prstGeom>
        </p:spPr>
        <p:txBody>
          <a:bodyPr lIns="0" tIns="0" rIns="0" bIns="0" rtlCol="0" anchor="t">
            <a:spAutoFit/>
          </a:bodyPr>
          <a:lstStyle/>
          <a:p>
            <a:pPr algn="l">
              <a:lnSpc>
                <a:spcPts val="7310"/>
              </a:lnSpc>
            </a:pPr>
            <a:r>
              <a:rPr lang="en-US" sz="5221">
                <a:solidFill>
                  <a:srgbClr val="000000"/>
                </a:solidFill>
                <a:latin typeface="芫荽"/>
                <a:ea typeface="芫荽"/>
                <a:cs typeface="芫荽"/>
                <a:sym typeface="芫荽"/>
              </a:rPr>
              <a:t>就大家搜尋的臺史博國家文化記憶庫中,鎖定的社會議題的主題裡中的報導影片圖片,他們所採行的政治參與方式有什麼共同點?</a:t>
            </a:r>
          </a:p>
          <a:p>
            <a:pPr algn="l">
              <a:lnSpc>
                <a:spcPts val="5280"/>
              </a:lnSpc>
            </a:pPr>
            <a:endParaRPr lang="en-US" sz="5221">
              <a:solidFill>
                <a:srgbClr val="000000"/>
              </a:solidFill>
              <a:latin typeface="芫荽"/>
              <a:ea typeface="芫荽"/>
              <a:cs typeface="芫荽"/>
              <a:sym typeface="芫荽"/>
            </a:endParaRPr>
          </a:p>
          <a:p>
            <a:pPr marL="0" lvl="0" indent="0" algn="l">
              <a:lnSpc>
                <a:spcPts val="5280"/>
              </a:lnSpc>
            </a:pPr>
            <a:endParaRPr lang="en-US" sz="5221">
              <a:solidFill>
                <a:srgbClr val="000000"/>
              </a:solidFill>
              <a:latin typeface="芫荽"/>
              <a:ea typeface="芫荽"/>
              <a:cs typeface="芫荽"/>
              <a:sym typeface="芫荽"/>
            </a:endParaRPr>
          </a:p>
        </p:txBody>
      </p:sp>
      <p:sp>
        <p:nvSpPr>
          <p:cNvPr id="7" name="TextBox 7"/>
          <p:cNvSpPr txBox="1"/>
          <p:nvPr/>
        </p:nvSpPr>
        <p:spPr>
          <a:xfrm rot="-508757">
            <a:off x="1714575" y="1033385"/>
            <a:ext cx="4525866" cy="1803787"/>
          </a:xfrm>
          <a:prstGeom prst="rect">
            <a:avLst/>
          </a:prstGeom>
        </p:spPr>
        <p:txBody>
          <a:bodyPr lIns="0" tIns="0" rIns="0" bIns="0" rtlCol="0" anchor="t">
            <a:spAutoFit/>
          </a:bodyPr>
          <a:lstStyle/>
          <a:p>
            <a:pPr algn="ctr">
              <a:lnSpc>
                <a:spcPts val="14255"/>
              </a:lnSpc>
              <a:spcBef>
                <a:spcPct val="0"/>
              </a:spcBef>
            </a:pPr>
            <a:r>
              <a:rPr lang="en-US" sz="11879">
                <a:solidFill>
                  <a:srgbClr val="836551"/>
                </a:solidFill>
                <a:latin typeface="芫荽"/>
                <a:ea typeface="芫荽"/>
                <a:cs typeface="芫荽"/>
                <a:sym typeface="芫荽"/>
              </a:rPr>
              <a:t>任務一</a:t>
            </a:r>
          </a:p>
        </p:txBody>
      </p:sp>
      <p:sp>
        <p:nvSpPr>
          <p:cNvPr id="8" name="TextBox 8"/>
          <p:cNvSpPr txBox="1"/>
          <p:nvPr/>
        </p:nvSpPr>
        <p:spPr>
          <a:xfrm>
            <a:off x="7937915" y="1797115"/>
            <a:ext cx="8864495" cy="1195735"/>
          </a:xfrm>
          <a:prstGeom prst="rect">
            <a:avLst/>
          </a:prstGeom>
        </p:spPr>
        <p:txBody>
          <a:bodyPr lIns="0" tIns="0" rIns="0" bIns="0" rtlCol="0" anchor="t">
            <a:spAutoFit/>
          </a:bodyPr>
          <a:lstStyle/>
          <a:p>
            <a:pPr algn="ctr">
              <a:lnSpc>
                <a:spcPts val="9693"/>
              </a:lnSpc>
              <a:spcBef>
                <a:spcPct val="0"/>
              </a:spcBef>
            </a:pPr>
            <a:r>
              <a:rPr lang="en-US" sz="6923">
                <a:solidFill>
                  <a:srgbClr val="000000"/>
                </a:solidFill>
                <a:latin typeface="芫荽"/>
                <a:ea typeface="芫荽"/>
                <a:cs typeface="芫荽"/>
                <a:sym typeface="芫荽"/>
              </a:rPr>
              <a:t>問題二</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FFFCF7"/>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2">
            <a:alphaModFix amt="50000"/>
          </a:blip>
          <a:srcRect/>
          <a:stretch>
            <a:fillRect/>
          </a:stretch>
        </p:blipFill>
        <p:spPr>
          <a:xfrm>
            <a:off x="8087164" y="749954"/>
            <a:ext cx="8522058" cy="1495664"/>
          </a:xfrm>
          <a:prstGeom prst="rect">
            <a:avLst/>
          </a:prstGeom>
        </p:spPr>
      </p:pic>
      <p:pic>
        <p:nvPicPr>
          <p:cNvPr id="3" name="Picture 3"/>
          <p:cNvPicPr>
            <a:picLocks noChangeAspect="1"/>
          </p:cNvPicPr>
          <p:nvPr/>
        </p:nvPicPr>
        <p:blipFill>
          <a:blip r:embed="rId3">
            <a:alphaModFix amt="25000"/>
          </a:blip>
          <a:srcRect/>
          <a:stretch>
            <a:fillRect/>
          </a:stretch>
        </p:blipFill>
        <p:spPr>
          <a:xfrm flipH="1">
            <a:off x="-1378933" y="8342980"/>
            <a:ext cx="10522933" cy="2420275"/>
          </a:xfrm>
          <a:prstGeom prst="rect">
            <a:avLst/>
          </a:prstGeom>
        </p:spPr>
      </p:pic>
      <p:sp>
        <p:nvSpPr>
          <p:cNvPr id="4" name="Freeform 4"/>
          <p:cNvSpPr/>
          <p:nvPr/>
        </p:nvSpPr>
        <p:spPr>
          <a:xfrm>
            <a:off x="1497978" y="5659748"/>
            <a:ext cx="4223369" cy="3710491"/>
          </a:xfrm>
          <a:custGeom>
            <a:avLst/>
            <a:gdLst/>
            <a:ahLst/>
            <a:cxnLst/>
            <a:rect l="l" t="t" r="r" b="b"/>
            <a:pathLst>
              <a:path w="4223369" h="3710491">
                <a:moveTo>
                  <a:pt x="0" y="0"/>
                </a:moveTo>
                <a:lnTo>
                  <a:pt x="4223368" y="0"/>
                </a:lnTo>
                <a:lnTo>
                  <a:pt x="4223368" y="3710491"/>
                </a:lnTo>
                <a:lnTo>
                  <a:pt x="0" y="3710491"/>
                </a:lnTo>
                <a:lnTo>
                  <a:pt x="0" y="0"/>
                </a:lnTo>
                <a:close/>
              </a:path>
            </a:pathLst>
          </a:custGeom>
          <a:blipFill>
            <a:blip r:embed="rId4"/>
            <a:stretch>
              <a:fillRect r="-6374"/>
            </a:stretch>
          </a:blipFill>
        </p:spPr>
      </p:sp>
      <p:sp>
        <p:nvSpPr>
          <p:cNvPr id="5" name="TextBox 5"/>
          <p:cNvSpPr txBox="1"/>
          <p:nvPr/>
        </p:nvSpPr>
        <p:spPr>
          <a:xfrm>
            <a:off x="537132" y="3845328"/>
            <a:ext cx="5478058" cy="1070695"/>
          </a:xfrm>
          <a:prstGeom prst="rect">
            <a:avLst/>
          </a:prstGeom>
        </p:spPr>
        <p:txBody>
          <a:bodyPr lIns="0" tIns="0" rIns="0" bIns="0" rtlCol="0" anchor="t">
            <a:spAutoFit/>
          </a:bodyPr>
          <a:lstStyle/>
          <a:p>
            <a:pPr marL="0" lvl="0" indent="0" algn="ctr">
              <a:lnSpc>
                <a:spcPts val="8430"/>
              </a:lnSpc>
              <a:spcBef>
                <a:spcPct val="0"/>
              </a:spcBef>
            </a:pPr>
            <a:r>
              <a:rPr lang="en-US" sz="7025">
                <a:solidFill>
                  <a:srgbClr val="2B2B2B"/>
                </a:solidFill>
                <a:latin typeface="芫荽"/>
                <a:ea typeface="芫荽"/>
                <a:cs typeface="芫荽"/>
                <a:sym typeface="芫荽"/>
              </a:rPr>
              <a:t>各組報告總結</a:t>
            </a:r>
          </a:p>
        </p:txBody>
      </p:sp>
      <p:sp>
        <p:nvSpPr>
          <p:cNvPr id="6" name="TextBox 6"/>
          <p:cNvSpPr txBox="1"/>
          <p:nvPr/>
        </p:nvSpPr>
        <p:spPr>
          <a:xfrm rot="-508757">
            <a:off x="643978" y="591182"/>
            <a:ext cx="4525866" cy="1803787"/>
          </a:xfrm>
          <a:prstGeom prst="rect">
            <a:avLst/>
          </a:prstGeom>
        </p:spPr>
        <p:txBody>
          <a:bodyPr lIns="0" tIns="0" rIns="0" bIns="0" rtlCol="0" anchor="t">
            <a:spAutoFit/>
          </a:bodyPr>
          <a:lstStyle/>
          <a:p>
            <a:pPr algn="ctr">
              <a:lnSpc>
                <a:spcPts val="14255"/>
              </a:lnSpc>
              <a:spcBef>
                <a:spcPct val="0"/>
              </a:spcBef>
            </a:pPr>
            <a:r>
              <a:rPr lang="en-US" sz="11879">
                <a:solidFill>
                  <a:srgbClr val="836551"/>
                </a:solidFill>
                <a:latin typeface="芫荽"/>
                <a:ea typeface="芫荽"/>
                <a:cs typeface="芫荽"/>
                <a:sym typeface="芫荽"/>
              </a:rPr>
              <a:t>任務一</a:t>
            </a:r>
          </a:p>
        </p:txBody>
      </p:sp>
      <p:sp>
        <p:nvSpPr>
          <p:cNvPr id="7" name="TextBox 7"/>
          <p:cNvSpPr txBox="1"/>
          <p:nvPr/>
        </p:nvSpPr>
        <p:spPr>
          <a:xfrm>
            <a:off x="7002582" y="3283671"/>
            <a:ext cx="11048736" cy="4368995"/>
          </a:xfrm>
          <a:prstGeom prst="rect">
            <a:avLst/>
          </a:prstGeom>
        </p:spPr>
        <p:txBody>
          <a:bodyPr lIns="0" tIns="0" rIns="0" bIns="0" rtlCol="0" anchor="t">
            <a:spAutoFit/>
          </a:bodyPr>
          <a:lstStyle/>
          <a:p>
            <a:pPr algn="ctr">
              <a:lnSpc>
                <a:spcPts val="6926"/>
              </a:lnSpc>
              <a:spcBef>
                <a:spcPct val="0"/>
              </a:spcBef>
            </a:pPr>
            <a:r>
              <a:rPr lang="en-US" sz="4947">
                <a:solidFill>
                  <a:srgbClr val="000000"/>
                </a:solidFill>
                <a:latin typeface="芫荽"/>
                <a:ea typeface="芫荽"/>
                <a:cs typeface="芫荽"/>
                <a:sym typeface="芫荽"/>
              </a:rPr>
              <a:t>其中你覺得哪一份報導或主題影片有震撼到你?讓你想要繼續利用臺史博其他資料庫繼續蒐查下去,</a:t>
            </a:r>
          </a:p>
          <a:p>
            <a:pPr algn="ctr">
              <a:lnSpc>
                <a:spcPts val="6926"/>
              </a:lnSpc>
              <a:spcBef>
                <a:spcPct val="0"/>
              </a:spcBef>
            </a:pPr>
            <a:r>
              <a:rPr lang="en-US" sz="4947">
                <a:solidFill>
                  <a:srgbClr val="000000"/>
                </a:solidFill>
                <a:latin typeface="芫荽"/>
                <a:ea typeface="芫荽"/>
                <a:cs typeface="芫荽"/>
                <a:sym typeface="芫荽"/>
              </a:rPr>
              <a:t>這樣的政治參與為什麼</a:t>
            </a:r>
          </a:p>
          <a:p>
            <a:pPr algn="ctr">
              <a:lnSpc>
                <a:spcPts val="6926"/>
              </a:lnSpc>
              <a:spcBef>
                <a:spcPct val="0"/>
              </a:spcBef>
            </a:pPr>
            <a:r>
              <a:rPr lang="en-US" sz="4947">
                <a:solidFill>
                  <a:srgbClr val="000000"/>
                </a:solidFill>
                <a:latin typeface="芫荽"/>
                <a:ea typeface="芫荽"/>
                <a:cs typeface="芫荽"/>
                <a:sym typeface="芫荽"/>
              </a:rPr>
              <a:t>有讓你動力?</a:t>
            </a:r>
          </a:p>
        </p:txBody>
      </p:sp>
      <p:sp>
        <p:nvSpPr>
          <p:cNvPr id="8" name="TextBox 8"/>
          <p:cNvSpPr txBox="1"/>
          <p:nvPr/>
        </p:nvSpPr>
        <p:spPr>
          <a:xfrm>
            <a:off x="7744727" y="885825"/>
            <a:ext cx="8864495" cy="1195735"/>
          </a:xfrm>
          <a:prstGeom prst="rect">
            <a:avLst/>
          </a:prstGeom>
        </p:spPr>
        <p:txBody>
          <a:bodyPr lIns="0" tIns="0" rIns="0" bIns="0" rtlCol="0" anchor="t">
            <a:spAutoFit/>
          </a:bodyPr>
          <a:lstStyle/>
          <a:p>
            <a:pPr algn="ctr">
              <a:lnSpc>
                <a:spcPts val="9693"/>
              </a:lnSpc>
              <a:spcBef>
                <a:spcPct val="0"/>
              </a:spcBef>
            </a:pPr>
            <a:r>
              <a:rPr lang="en-US" sz="6923">
                <a:solidFill>
                  <a:srgbClr val="000000"/>
                </a:solidFill>
                <a:latin typeface="芫荽"/>
                <a:ea typeface="芫荽"/>
                <a:cs typeface="芫荽"/>
                <a:sym typeface="芫荽"/>
              </a:rPr>
              <a:t>問題三</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FFFCF7"/>
        </a:solidFill>
        <a:effectLst/>
      </p:bgPr>
    </p:bg>
    <p:spTree>
      <p:nvGrpSpPr>
        <p:cNvPr id="1" name=""/>
        <p:cNvGrpSpPr/>
        <p:nvPr/>
      </p:nvGrpSpPr>
      <p:grpSpPr>
        <a:xfrm>
          <a:off x="0" y="0"/>
          <a:ext cx="0" cy="0"/>
          <a:chOff x="0" y="0"/>
          <a:chExt cx="0" cy="0"/>
        </a:xfrm>
      </p:grpSpPr>
      <p:sp>
        <p:nvSpPr>
          <p:cNvPr id="2" name="AutoShape 2"/>
          <p:cNvSpPr/>
          <p:nvPr/>
        </p:nvSpPr>
        <p:spPr>
          <a:xfrm rot="5399999">
            <a:off x="5623226" y="6179351"/>
            <a:ext cx="9501720" cy="0"/>
          </a:xfrm>
          <a:prstGeom prst="line">
            <a:avLst/>
          </a:prstGeom>
          <a:ln w="9525" cap="flat">
            <a:solidFill>
              <a:srgbClr val="2B2B2B"/>
            </a:solidFill>
            <a:prstDash val="solid"/>
            <a:headEnd type="none" w="sm" len="sm"/>
            <a:tailEnd type="none" w="sm" len="sm"/>
          </a:ln>
        </p:spPr>
      </p:sp>
      <p:sp>
        <p:nvSpPr>
          <p:cNvPr id="3" name="Freeform 3"/>
          <p:cNvSpPr/>
          <p:nvPr/>
        </p:nvSpPr>
        <p:spPr>
          <a:xfrm>
            <a:off x="10111339" y="1219200"/>
            <a:ext cx="535018" cy="428106"/>
          </a:xfrm>
          <a:custGeom>
            <a:avLst/>
            <a:gdLst/>
            <a:ahLst/>
            <a:cxnLst/>
            <a:rect l="l" t="t" r="r" b="b"/>
            <a:pathLst>
              <a:path w="535018" h="428106">
                <a:moveTo>
                  <a:pt x="0" y="0"/>
                </a:moveTo>
                <a:lnTo>
                  <a:pt x="535018" y="0"/>
                </a:lnTo>
                <a:lnTo>
                  <a:pt x="535018" y="428106"/>
                </a:lnTo>
                <a:lnTo>
                  <a:pt x="0" y="428106"/>
                </a:lnTo>
                <a:lnTo>
                  <a:pt x="0" y="0"/>
                </a:lnTo>
                <a:close/>
              </a:path>
            </a:pathLst>
          </a:custGeom>
          <a:blipFill>
            <a:blip r:embed="rId2">
              <a:extLst>
                <a:ext uri="{96DAC541-7B7A-43D3-8B79-37D633B846F1}">
                  <asvg:svgBlip xmlns="" xmlns:asvg="http://schemas.microsoft.com/office/drawing/2016/SVG/main" r:embed="rId3"/>
                </a:ext>
              </a:extLst>
            </a:blip>
            <a:stretch>
              <a:fillRect l="-83" r="-83"/>
            </a:stretch>
          </a:blipFill>
        </p:spPr>
      </p:sp>
      <p:sp>
        <p:nvSpPr>
          <p:cNvPr id="4" name="Freeform 4"/>
          <p:cNvSpPr/>
          <p:nvPr/>
        </p:nvSpPr>
        <p:spPr>
          <a:xfrm>
            <a:off x="10111339" y="3566116"/>
            <a:ext cx="535018" cy="428106"/>
          </a:xfrm>
          <a:custGeom>
            <a:avLst/>
            <a:gdLst/>
            <a:ahLst/>
            <a:cxnLst/>
            <a:rect l="l" t="t" r="r" b="b"/>
            <a:pathLst>
              <a:path w="535018" h="428106">
                <a:moveTo>
                  <a:pt x="0" y="0"/>
                </a:moveTo>
                <a:lnTo>
                  <a:pt x="535018" y="0"/>
                </a:lnTo>
                <a:lnTo>
                  <a:pt x="535018" y="428106"/>
                </a:lnTo>
                <a:lnTo>
                  <a:pt x="0" y="428106"/>
                </a:lnTo>
                <a:lnTo>
                  <a:pt x="0" y="0"/>
                </a:lnTo>
                <a:close/>
              </a:path>
            </a:pathLst>
          </a:custGeom>
          <a:blipFill>
            <a:blip r:embed="rId4">
              <a:extLst>
                <a:ext uri="{96DAC541-7B7A-43D3-8B79-37D633B846F1}">
                  <asvg:svgBlip xmlns="" xmlns:asvg="http://schemas.microsoft.com/office/drawing/2016/SVG/main" r:embed="rId5"/>
                </a:ext>
              </a:extLst>
            </a:blip>
            <a:stretch>
              <a:fillRect l="-83" r="-83"/>
            </a:stretch>
          </a:blipFill>
        </p:spPr>
      </p:sp>
      <p:sp>
        <p:nvSpPr>
          <p:cNvPr id="5" name="Freeform 5"/>
          <p:cNvSpPr/>
          <p:nvPr/>
        </p:nvSpPr>
        <p:spPr>
          <a:xfrm>
            <a:off x="10111339" y="5806004"/>
            <a:ext cx="535018" cy="428106"/>
          </a:xfrm>
          <a:custGeom>
            <a:avLst/>
            <a:gdLst/>
            <a:ahLst/>
            <a:cxnLst/>
            <a:rect l="l" t="t" r="r" b="b"/>
            <a:pathLst>
              <a:path w="535018" h="428106">
                <a:moveTo>
                  <a:pt x="0" y="0"/>
                </a:moveTo>
                <a:lnTo>
                  <a:pt x="535018" y="0"/>
                </a:lnTo>
                <a:lnTo>
                  <a:pt x="535018" y="428107"/>
                </a:lnTo>
                <a:lnTo>
                  <a:pt x="0" y="428107"/>
                </a:lnTo>
                <a:lnTo>
                  <a:pt x="0" y="0"/>
                </a:lnTo>
                <a:close/>
              </a:path>
            </a:pathLst>
          </a:custGeom>
          <a:blipFill>
            <a:blip r:embed="rId6">
              <a:extLst>
                <a:ext uri="{96DAC541-7B7A-43D3-8B79-37D633B846F1}">
                  <asvg:svgBlip xmlns="" xmlns:asvg="http://schemas.microsoft.com/office/drawing/2016/SVG/main" r:embed="rId7"/>
                </a:ext>
              </a:extLst>
            </a:blip>
            <a:stretch>
              <a:fillRect l="-83" r="-83"/>
            </a:stretch>
          </a:blipFill>
        </p:spPr>
      </p:sp>
      <p:sp>
        <p:nvSpPr>
          <p:cNvPr id="6" name="Freeform 6"/>
          <p:cNvSpPr/>
          <p:nvPr/>
        </p:nvSpPr>
        <p:spPr>
          <a:xfrm>
            <a:off x="10111339" y="8152920"/>
            <a:ext cx="535018" cy="428106"/>
          </a:xfrm>
          <a:custGeom>
            <a:avLst/>
            <a:gdLst/>
            <a:ahLst/>
            <a:cxnLst/>
            <a:rect l="l" t="t" r="r" b="b"/>
            <a:pathLst>
              <a:path w="535018" h="428106">
                <a:moveTo>
                  <a:pt x="0" y="0"/>
                </a:moveTo>
                <a:lnTo>
                  <a:pt x="535018" y="0"/>
                </a:lnTo>
                <a:lnTo>
                  <a:pt x="535018" y="428106"/>
                </a:lnTo>
                <a:lnTo>
                  <a:pt x="0" y="428106"/>
                </a:lnTo>
                <a:lnTo>
                  <a:pt x="0" y="0"/>
                </a:lnTo>
                <a:close/>
              </a:path>
            </a:pathLst>
          </a:custGeom>
          <a:blipFill>
            <a:blip r:embed="rId8">
              <a:extLst>
                <a:ext uri="{96DAC541-7B7A-43D3-8B79-37D633B846F1}">
                  <asvg:svgBlip xmlns="" xmlns:asvg="http://schemas.microsoft.com/office/drawing/2016/SVG/main" r:embed="rId9"/>
                </a:ext>
              </a:extLst>
            </a:blip>
            <a:stretch>
              <a:fillRect l="-83" r="-83"/>
            </a:stretch>
          </a:blipFill>
        </p:spPr>
      </p:sp>
      <p:sp>
        <p:nvSpPr>
          <p:cNvPr id="7" name="Freeform 7"/>
          <p:cNvSpPr/>
          <p:nvPr/>
        </p:nvSpPr>
        <p:spPr>
          <a:xfrm>
            <a:off x="1427221" y="1028700"/>
            <a:ext cx="7503865" cy="3831229"/>
          </a:xfrm>
          <a:custGeom>
            <a:avLst/>
            <a:gdLst/>
            <a:ahLst/>
            <a:cxnLst/>
            <a:rect l="l" t="t" r="r" b="b"/>
            <a:pathLst>
              <a:path w="7503865" h="3831229">
                <a:moveTo>
                  <a:pt x="0" y="0"/>
                </a:moveTo>
                <a:lnTo>
                  <a:pt x="7503865" y="0"/>
                </a:lnTo>
                <a:lnTo>
                  <a:pt x="7503865" y="3831229"/>
                </a:lnTo>
                <a:lnTo>
                  <a:pt x="0" y="3831229"/>
                </a:lnTo>
                <a:lnTo>
                  <a:pt x="0" y="0"/>
                </a:lnTo>
                <a:close/>
              </a:path>
            </a:pathLst>
          </a:custGeom>
          <a:blipFill>
            <a:blip r:embed="rId10"/>
            <a:stretch>
              <a:fillRect l="-7225" r="-9142"/>
            </a:stretch>
          </a:blipFill>
        </p:spPr>
      </p:sp>
      <p:sp>
        <p:nvSpPr>
          <p:cNvPr id="8" name="Freeform 8"/>
          <p:cNvSpPr/>
          <p:nvPr/>
        </p:nvSpPr>
        <p:spPr>
          <a:xfrm>
            <a:off x="1427221" y="5577380"/>
            <a:ext cx="7716779" cy="3320303"/>
          </a:xfrm>
          <a:custGeom>
            <a:avLst/>
            <a:gdLst/>
            <a:ahLst/>
            <a:cxnLst/>
            <a:rect l="l" t="t" r="r" b="b"/>
            <a:pathLst>
              <a:path w="7716779" h="3320303">
                <a:moveTo>
                  <a:pt x="0" y="0"/>
                </a:moveTo>
                <a:lnTo>
                  <a:pt x="7716779" y="0"/>
                </a:lnTo>
                <a:lnTo>
                  <a:pt x="7716779" y="3320303"/>
                </a:lnTo>
                <a:lnTo>
                  <a:pt x="0" y="3320303"/>
                </a:lnTo>
                <a:lnTo>
                  <a:pt x="0" y="0"/>
                </a:lnTo>
                <a:close/>
              </a:path>
            </a:pathLst>
          </a:custGeom>
          <a:blipFill>
            <a:blip r:embed="rId11"/>
            <a:stretch>
              <a:fillRect t="-5633" b="-5633"/>
            </a:stretch>
          </a:blipFill>
        </p:spPr>
      </p:sp>
      <p:sp>
        <p:nvSpPr>
          <p:cNvPr id="9" name="TextBox 9"/>
          <p:cNvSpPr txBox="1"/>
          <p:nvPr/>
        </p:nvSpPr>
        <p:spPr>
          <a:xfrm>
            <a:off x="11105968" y="3447931"/>
            <a:ext cx="4669998" cy="607903"/>
          </a:xfrm>
          <a:prstGeom prst="rect">
            <a:avLst/>
          </a:prstGeom>
        </p:spPr>
        <p:txBody>
          <a:bodyPr lIns="0" tIns="0" rIns="0" bIns="0" rtlCol="0" anchor="t">
            <a:spAutoFit/>
          </a:bodyPr>
          <a:lstStyle/>
          <a:p>
            <a:pPr marL="0" lvl="0" indent="0" algn="l">
              <a:lnSpc>
                <a:spcPts val="4971"/>
              </a:lnSpc>
              <a:spcBef>
                <a:spcPct val="0"/>
              </a:spcBef>
            </a:pPr>
            <a:r>
              <a:rPr lang="en-US" sz="3551">
                <a:solidFill>
                  <a:srgbClr val="2B2B2B"/>
                </a:solidFill>
                <a:latin typeface="芫荽"/>
                <a:ea typeface="芫荽"/>
                <a:cs typeface="芫荽"/>
                <a:sym typeface="芫荽"/>
              </a:rPr>
              <a:t>國家文化記憶庫</a:t>
            </a:r>
          </a:p>
        </p:txBody>
      </p:sp>
      <p:sp>
        <p:nvSpPr>
          <p:cNvPr id="10" name="TextBox 10"/>
          <p:cNvSpPr txBox="1"/>
          <p:nvPr/>
        </p:nvSpPr>
        <p:spPr>
          <a:xfrm>
            <a:off x="11105968" y="1123950"/>
            <a:ext cx="6153332" cy="1466112"/>
          </a:xfrm>
          <a:prstGeom prst="rect">
            <a:avLst/>
          </a:prstGeom>
        </p:spPr>
        <p:txBody>
          <a:bodyPr lIns="0" tIns="0" rIns="0" bIns="0" rtlCol="0" anchor="t">
            <a:spAutoFit/>
          </a:bodyPr>
          <a:lstStyle/>
          <a:p>
            <a:pPr algn="l">
              <a:lnSpc>
                <a:spcPts val="5812"/>
              </a:lnSpc>
            </a:pPr>
            <a:r>
              <a:rPr lang="en-US" sz="4151">
                <a:solidFill>
                  <a:srgbClr val="2B2B2B"/>
                </a:solidFill>
                <a:latin typeface="芫荽"/>
                <a:ea typeface="芫荽"/>
                <a:cs typeface="芫荽"/>
                <a:sym typeface="芫荽"/>
              </a:rPr>
              <a:t>大家可以繼續搜尋</a:t>
            </a:r>
          </a:p>
          <a:p>
            <a:pPr marL="0" lvl="0" indent="0" algn="l">
              <a:lnSpc>
                <a:spcPts val="5812"/>
              </a:lnSpc>
              <a:spcBef>
                <a:spcPct val="0"/>
              </a:spcBef>
            </a:pPr>
            <a:r>
              <a:rPr lang="en-US" sz="4151">
                <a:solidFill>
                  <a:srgbClr val="2B2B2B"/>
                </a:solidFill>
                <a:latin typeface="芫荽"/>
                <a:ea typeface="芫荽"/>
                <a:cs typeface="芫荽"/>
                <a:sym typeface="芫荽"/>
              </a:rPr>
              <a:t>臺史博其他線上資源</a:t>
            </a:r>
          </a:p>
        </p:txBody>
      </p:sp>
      <p:sp>
        <p:nvSpPr>
          <p:cNvPr id="11" name="TextBox 11"/>
          <p:cNvSpPr txBox="1"/>
          <p:nvPr/>
        </p:nvSpPr>
        <p:spPr>
          <a:xfrm>
            <a:off x="11166341" y="5632514"/>
            <a:ext cx="4684089" cy="615553"/>
          </a:xfrm>
          <a:prstGeom prst="rect">
            <a:avLst/>
          </a:prstGeom>
        </p:spPr>
        <p:txBody>
          <a:bodyPr lIns="0" tIns="0" rIns="0" bIns="0" rtlCol="0" anchor="t">
            <a:spAutoFit/>
          </a:bodyPr>
          <a:lstStyle/>
          <a:p>
            <a:pPr marL="0" lvl="0" indent="0" algn="l">
              <a:lnSpc>
                <a:spcPts val="4826"/>
              </a:lnSpc>
              <a:spcBef>
                <a:spcPct val="0"/>
              </a:spcBef>
            </a:pPr>
            <a:r>
              <a:rPr lang="en-US" sz="3447" dirty="0" err="1">
                <a:solidFill>
                  <a:srgbClr val="2B2B2B"/>
                </a:solidFill>
                <a:latin typeface="芫荽"/>
                <a:ea typeface="芫荽"/>
                <a:cs typeface="芫荽"/>
                <a:sym typeface="芫荽"/>
              </a:rPr>
              <a:t>典藏網~</a:t>
            </a:r>
            <a:r>
              <a:rPr lang="en-US" sz="3447" dirty="0" err="1" smtClean="0">
                <a:solidFill>
                  <a:srgbClr val="2B2B2B"/>
                </a:solidFill>
                <a:latin typeface="芫荽"/>
                <a:ea typeface="芫荽"/>
                <a:cs typeface="芫荽"/>
                <a:sym typeface="芫荽"/>
              </a:rPr>
              <a:t>看見</a:t>
            </a:r>
            <a:r>
              <a:rPr lang="zh-TW" altLang="en-US" sz="3447" dirty="0" smtClean="0">
                <a:solidFill>
                  <a:srgbClr val="2B2B2B"/>
                </a:solidFill>
                <a:latin typeface="芫荽"/>
                <a:ea typeface="芫荽"/>
                <a:cs typeface="芫荽"/>
                <a:sym typeface="芫荽"/>
              </a:rPr>
              <a:t>臺</a:t>
            </a:r>
            <a:r>
              <a:rPr lang="en-US" sz="3447" dirty="0" err="1" smtClean="0">
                <a:solidFill>
                  <a:srgbClr val="2B2B2B"/>
                </a:solidFill>
                <a:latin typeface="芫荽"/>
                <a:ea typeface="芫荽"/>
                <a:cs typeface="芫荽"/>
                <a:sym typeface="芫荽"/>
              </a:rPr>
              <a:t>灣歷史</a:t>
            </a:r>
            <a:endParaRPr lang="en-US" sz="3447" dirty="0">
              <a:solidFill>
                <a:srgbClr val="2B2B2B"/>
              </a:solidFill>
              <a:latin typeface="芫荽"/>
              <a:ea typeface="芫荽"/>
              <a:cs typeface="芫荽"/>
              <a:sym typeface="芫荽"/>
            </a:endParaRPr>
          </a:p>
        </p:txBody>
      </p:sp>
      <p:sp>
        <p:nvSpPr>
          <p:cNvPr id="12" name="TextBox 12"/>
          <p:cNvSpPr txBox="1"/>
          <p:nvPr/>
        </p:nvSpPr>
        <p:spPr>
          <a:xfrm>
            <a:off x="11168604" y="7815261"/>
            <a:ext cx="4681827" cy="601343"/>
          </a:xfrm>
          <a:prstGeom prst="rect">
            <a:avLst/>
          </a:prstGeom>
        </p:spPr>
        <p:txBody>
          <a:bodyPr lIns="0" tIns="0" rIns="0" bIns="0" rtlCol="0" anchor="t">
            <a:spAutoFit/>
          </a:bodyPr>
          <a:lstStyle/>
          <a:p>
            <a:pPr marL="0" lvl="0" indent="0" algn="l">
              <a:lnSpc>
                <a:spcPts val="4824"/>
              </a:lnSpc>
              <a:spcBef>
                <a:spcPct val="0"/>
              </a:spcBef>
            </a:pPr>
            <a:r>
              <a:rPr lang="en-US" sz="3445">
                <a:solidFill>
                  <a:srgbClr val="2B2B2B"/>
                </a:solidFill>
                <a:latin typeface="芫荽"/>
                <a:ea typeface="芫荽"/>
                <a:cs typeface="芫荽"/>
                <a:sym typeface="芫荽"/>
              </a:rPr>
              <a:t>臺史博特展回顧</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FFFCF7"/>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2">
            <a:alphaModFix amt="25000"/>
          </a:blip>
          <a:srcRect/>
          <a:stretch>
            <a:fillRect/>
          </a:stretch>
        </p:blipFill>
        <p:spPr>
          <a:xfrm rot="-6481524">
            <a:off x="-5112611" y="-2789595"/>
            <a:ext cx="14212948" cy="15866191"/>
          </a:xfrm>
          <a:prstGeom prst="rect">
            <a:avLst/>
          </a:prstGeom>
        </p:spPr>
      </p:pic>
      <p:pic>
        <p:nvPicPr>
          <p:cNvPr id="3" name="Picture 3"/>
          <p:cNvPicPr>
            <a:picLocks noChangeAspect="1"/>
          </p:cNvPicPr>
          <p:nvPr/>
        </p:nvPicPr>
        <p:blipFill>
          <a:blip r:embed="rId3">
            <a:alphaModFix amt="25000"/>
          </a:blip>
          <a:srcRect/>
          <a:stretch>
            <a:fillRect/>
          </a:stretch>
        </p:blipFill>
        <p:spPr>
          <a:xfrm rot="8540967">
            <a:off x="11045685" y="-4839949"/>
            <a:ext cx="8031035" cy="8016846"/>
          </a:xfrm>
          <a:prstGeom prst="rect">
            <a:avLst/>
          </a:prstGeom>
        </p:spPr>
      </p:pic>
      <p:pic>
        <p:nvPicPr>
          <p:cNvPr id="4" name="Picture 4"/>
          <p:cNvPicPr>
            <a:picLocks noChangeAspect="1"/>
          </p:cNvPicPr>
          <p:nvPr/>
        </p:nvPicPr>
        <p:blipFill>
          <a:blip r:embed="rId4">
            <a:alphaModFix amt="25000"/>
          </a:blip>
          <a:srcRect/>
          <a:stretch>
            <a:fillRect/>
          </a:stretch>
        </p:blipFill>
        <p:spPr>
          <a:xfrm rot="-3311130">
            <a:off x="14790428" y="6444896"/>
            <a:ext cx="5413008" cy="5626807"/>
          </a:xfrm>
          <a:prstGeom prst="rect">
            <a:avLst/>
          </a:prstGeom>
        </p:spPr>
      </p:pic>
      <p:sp>
        <p:nvSpPr>
          <p:cNvPr id="5" name="Freeform 5"/>
          <p:cNvSpPr/>
          <p:nvPr/>
        </p:nvSpPr>
        <p:spPr>
          <a:xfrm>
            <a:off x="2302978" y="3718083"/>
            <a:ext cx="8173696" cy="5383661"/>
          </a:xfrm>
          <a:custGeom>
            <a:avLst/>
            <a:gdLst/>
            <a:ahLst/>
            <a:cxnLst/>
            <a:rect l="l" t="t" r="r" b="b"/>
            <a:pathLst>
              <a:path w="8173696" h="5383661">
                <a:moveTo>
                  <a:pt x="0" y="0"/>
                </a:moveTo>
                <a:lnTo>
                  <a:pt x="8173696" y="0"/>
                </a:lnTo>
                <a:lnTo>
                  <a:pt x="8173696" y="5383662"/>
                </a:lnTo>
                <a:lnTo>
                  <a:pt x="0" y="5383662"/>
                </a:lnTo>
                <a:lnTo>
                  <a:pt x="0" y="0"/>
                </a:lnTo>
                <a:close/>
              </a:path>
            </a:pathLst>
          </a:custGeom>
          <a:blipFill>
            <a:blip r:embed="rId5"/>
            <a:stretch>
              <a:fillRect t="-412" r="-240" b="-412"/>
            </a:stretch>
          </a:blipFill>
        </p:spPr>
      </p:sp>
      <p:sp>
        <p:nvSpPr>
          <p:cNvPr id="6" name="TextBox 6"/>
          <p:cNvSpPr txBox="1"/>
          <p:nvPr/>
        </p:nvSpPr>
        <p:spPr>
          <a:xfrm>
            <a:off x="5278094" y="1994852"/>
            <a:ext cx="11426320" cy="1057275"/>
          </a:xfrm>
          <a:prstGeom prst="rect">
            <a:avLst/>
          </a:prstGeom>
        </p:spPr>
        <p:txBody>
          <a:bodyPr lIns="0" tIns="0" rIns="0" bIns="0" rtlCol="0" anchor="t">
            <a:spAutoFit/>
          </a:bodyPr>
          <a:lstStyle/>
          <a:p>
            <a:pPr marL="0" lvl="0" indent="0" algn="l">
              <a:lnSpc>
                <a:spcPts val="8399"/>
              </a:lnSpc>
              <a:spcBef>
                <a:spcPct val="0"/>
              </a:spcBef>
            </a:pPr>
            <a:r>
              <a:rPr lang="en-US" sz="6999">
                <a:solidFill>
                  <a:srgbClr val="2B2B2B"/>
                </a:solidFill>
                <a:latin typeface="芫荽"/>
                <a:ea typeface="芫荽"/>
                <a:cs typeface="芫荽"/>
                <a:sym typeface="芫荽"/>
              </a:rPr>
              <a:t>只要我參與,有什麼不可以....</a:t>
            </a:r>
          </a:p>
        </p:txBody>
      </p:sp>
      <p:sp>
        <p:nvSpPr>
          <p:cNvPr id="7" name="TextBox 7"/>
          <p:cNvSpPr txBox="1"/>
          <p:nvPr/>
        </p:nvSpPr>
        <p:spPr>
          <a:xfrm rot="-508757">
            <a:off x="643978" y="591182"/>
            <a:ext cx="4525866" cy="1803787"/>
          </a:xfrm>
          <a:prstGeom prst="rect">
            <a:avLst/>
          </a:prstGeom>
        </p:spPr>
        <p:txBody>
          <a:bodyPr lIns="0" tIns="0" rIns="0" bIns="0" rtlCol="0" anchor="t">
            <a:spAutoFit/>
          </a:bodyPr>
          <a:lstStyle/>
          <a:p>
            <a:pPr algn="ctr">
              <a:lnSpc>
                <a:spcPts val="14255"/>
              </a:lnSpc>
              <a:spcBef>
                <a:spcPct val="0"/>
              </a:spcBef>
            </a:pPr>
            <a:r>
              <a:rPr lang="en-US" sz="11879">
                <a:solidFill>
                  <a:srgbClr val="836551"/>
                </a:solidFill>
                <a:latin typeface="芫荽"/>
                <a:ea typeface="芫荽"/>
                <a:cs typeface="芫荽"/>
                <a:sym typeface="芫荽"/>
              </a:rPr>
              <a:t>任務二</a:t>
            </a:r>
          </a:p>
        </p:txBody>
      </p:sp>
      <p:sp>
        <p:nvSpPr>
          <p:cNvPr id="8" name="TextBox 8"/>
          <p:cNvSpPr txBox="1"/>
          <p:nvPr/>
        </p:nvSpPr>
        <p:spPr>
          <a:xfrm rot="-1032312">
            <a:off x="11273998" y="3953694"/>
            <a:ext cx="4733013" cy="1198673"/>
          </a:xfrm>
          <a:prstGeom prst="rect">
            <a:avLst/>
          </a:prstGeom>
        </p:spPr>
        <p:txBody>
          <a:bodyPr lIns="0" tIns="0" rIns="0" bIns="0" rtlCol="0" anchor="t">
            <a:spAutoFit/>
          </a:bodyPr>
          <a:lstStyle/>
          <a:p>
            <a:pPr algn="ctr">
              <a:lnSpc>
                <a:spcPts val="9447"/>
              </a:lnSpc>
              <a:spcBef>
                <a:spcPct val="0"/>
              </a:spcBef>
            </a:pPr>
            <a:r>
              <a:rPr lang="en-US" sz="7873">
                <a:solidFill>
                  <a:srgbClr val="000000"/>
                </a:solidFill>
                <a:latin typeface="芫荽"/>
                <a:ea typeface="芫荽"/>
                <a:cs typeface="芫荽"/>
                <a:sym typeface="芫荽"/>
              </a:rPr>
              <a:t>戒嚴了...</a:t>
            </a:r>
          </a:p>
        </p:txBody>
      </p:sp>
      <p:sp>
        <p:nvSpPr>
          <p:cNvPr id="9" name="TextBox 9"/>
          <p:cNvSpPr txBox="1"/>
          <p:nvPr/>
        </p:nvSpPr>
        <p:spPr>
          <a:xfrm>
            <a:off x="12874664" y="6739541"/>
            <a:ext cx="4872961" cy="1566544"/>
          </a:xfrm>
          <a:prstGeom prst="rect">
            <a:avLst/>
          </a:prstGeom>
        </p:spPr>
        <p:txBody>
          <a:bodyPr lIns="0" tIns="0" rIns="0" bIns="0" rtlCol="0" anchor="t">
            <a:spAutoFit/>
          </a:bodyPr>
          <a:lstStyle/>
          <a:p>
            <a:pPr algn="ctr">
              <a:lnSpc>
                <a:spcPts val="12880"/>
              </a:lnSpc>
            </a:pPr>
            <a:r>
              <a:rPr lang="en-US" sz="9200" b="1">
                <a:solidFill>
                  <a:srgbClr val="000000"/>
                </a:solidFill>
                <a:latin typeface="Noto Sans T Chinese Bold"/>
                <a:ea typeface="Noto Sans T Chinese Bold"/>
                <a:cs typeface="Noto Sans T Chinese Bold"/>
                <a:sym typeface="Noto Sans T Chinese Bold"/>
              </a:rPr>
              <a:t>禁止了</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FFFCF7"/>
        </a:solidFill>
        <a:effectLst/>
      </p:bgPr>
    </p:bg>
    <p:spTree>
      <p:nvGrpSpPr>
        <p:cNvPr id="1" name=""/>
        <p:cNvGrpSpPr/>
        <p:nvPr/>
      </p:nvGrpSpPr>
      <p:grpSpPr>
        <a:xfrm>
          <a:off x="0" y="0"/>
          <a:ext cx="0" cy="0"/>
          <a:chOff x="0" y="0"/>
          <a:chExt cx="0" cy="0"/>
        </a:xfrm>
      </p:grpSpPr>
      <p:sp>
        <p:nvSpPr>
          <p:cNvPr id="2" name="Freeform 2"/>
          <p:cNvSpPr/>
          <p:nvPr/>
        </p:nvSpPr>
        <p:spPr>
          <a:xfrm>
            <a:off x="4952701" y="893159"/>
            <a:ext cx="12641319" cy="8365141"/>
          </a:xfrm>
          <a:custGeom>
            <a:avLst/>
            <a:gdLst/>
            <a:ahLst/>
            <a:cxnLst/>
            <a:rect l="l" t="t" r="r" b="b"/>
            <a:pathLst>
              <a:path w="12641319" h="8365141">
                <a:moveTo>
                  <a:pt x="0" y="0"/>
                </a:moveTo>
                <a:lnTo>
                  <a:pt x="12641319" y="0"/>
                </a:lnTo>
                <a:lnTo>
                  <a:pt x="12641319" y="8365141"/>
                </a:lnTo>
                <a:lnTo>
                  <a:pt x="0" y="8365141"/>
                </a:lnTo>
                <a:lnTo>
                  <a:pt x="0" y="0"/>
                </a:lnTo>
                <a:close/>
              </a:path>
            </a:pathLst>
          </a:custGeom>
          <a:blipFill>
            <a:blip r:embed="rId2"/>
            <a:stretch>
              <a:fillRect l="-6800" t="-2144" r="-6800"/>
            </a:stretch>
          </a:blipFill>
        </p:spPr>
      </p:sp>
      <p:sp>
        <p:nvSpPr>
          <p:cNvPr id="3" name="TextBox 3"/>
          <p:cNvSpPr txBox="1"/>
          <p:nvPr/>
        </p:nvSpPr>
        <p:spPr>
          <a:xfrm rot="-975656">
            <a:off x="325436" y="5104465"/>
            <a:ext cx="6272961" cy="602153"/>
          </a:xfrm>
          <a:prstGeom prst="rect">
            <a:avLst/>
          </a:prstGeom>
        </p:spPr>
        <p:txBody>
          <a:bodyPr lIns="0" tIns="0" rIns="0" bIns="0" rtlCol="0" anchor="t">
            <a:spAutoFit/>
          </a:bodyPr>
          <a:lstStyle/>
          <a:p>
            <a:pPr algn="ctr">
              <a:lnSpc>
                <a:spcPts val="5378"/>
              </a:lnSpc>
              <a:spcBef>
                <a:spcPct val="0"/>
              </a:spcBef>
            </a:pPr>
            <a:r>
              <a:rPr lang="en-US" sz="4482" dirty="0" err="1" smtClean="0">
                <a:solidFill>
                  <a:srgbClr val="FF3131"/>
                </a:solidFill>
                <a:latin typeface="芫荽"/>
                <a:ea typeface="芫荽"/>
                <a:cs typeface="芫荽"/>
                <a:sym typeface="芫荽"/>
              </a:rPr>
              <a:t>請從</a:t>
            </a:r>
            <a:r>
              <a:rPr lang="zh-TW" altLang="en-US" sz="4482" dirty="0" smtClean="0">
                <a:solidFill>
                  <a:srgbClr val="FF3131"/>
                </a:solidFill>
                <a:latin typeface="芫荽"/>
                <a:ea typeface="芫荽"/>
                <a:cs typeface="芫荽"/>
                <a:sym typeface="芫荽"/>
              </a:rPr>
              <a:t>臺</a:t>
            </a:r>
            <a:r>
              <a:rPr lang="en-US" sz="4482" dirty="0" err="1" smtClean="0">
                <a:solidFill>
                  <a:srgbClr val="FF3131"/>
                </a:solidFill>
                <a:latin typeface="芫荽"/>
                <a:ea typeface="芫荽"/>
                <a:cs typeface="芫荽"/>
                <a:sym typeface="芫荽"/>
              </a:rPr>
              <a:t>史博找到戒嚴公告</a:t>
            </a:r>
            <a:endParaRPr lang="en-US" sz="4482" dirty="0">
              <a:solidFill>
                <a:srgbClr val="FF3131"/>
              </a:solidFill>
              <a:latin typeface="芫荽"/>
              <a:ea typeface="芫荽"/>
              <a:cs typeface="芫荽"/>
              <a:sym typeface="芫荽"/>
            </a:endParaRPr>
          </a:p>
        </p:txBody>
      </p:sp>
      <p:sp>
        <p:nvSpPr>
          <p:cNvPr id="4" name="TextBox 4"/>
          <p:cNvSpPr txBox="1"/>
          <p:nvPr/>
        </p:nvSpPr>
        <p:spPr>
          <a:xfrm rot="-508757">
            <a:off x="106846" y="635812"/>
            <a:ext cx="4525866" cy="1803787"/>
          </a:xfrm>
          <a:prstGeom prst="rect">
            <a:avLst/>
          </a:prstGeom>
        </p:spPr>
        <p:txBody>
          <a:bodyPr lIns="0" tIns="0" rIns="0" bIns="0" rtlCol="0" anchor="t">
            <a:spAutoFit/>
          </a:bodyPr>
          <a:lstStyle/>
          <a:p>
            <a:pPr algn="ctr">
              <a:lnSpc>
                <a:spcPts val="14255"/>
              </a:lnSpc>
              <a:spcBef>
                <a:spcPct val="0"/>
              </a:spcBef>
            </a:pPr>
            <a:r>
              <a:rPr lang="en-US" sz="11879">
                <a:solidFill>
                  <a:srgbClr val="836551"/>
                </a:solidFill>
                <a:latin typeface="芫荽"/>
                <a:ea typeface="芫荽"/>
                <a:cs typeface="芫荽"/>
                <a:sym typeface="芫荽"/>
              </a:rPr>
              <a:t>任務二</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FFFCF7"/>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2">
            <a:alphaModFix amt="25000"/>
          </a:blip>
          <a:srcRect/>
          <a:stretch>
            <a:fillRect/>
          </a:stretch>
        </p:blipFill>
        <p:spPr>
          <a:xfrm rot="2386853">
            <a:off x="-3483789" y="-1267467"/>
            <a:ext cx="14322769" cy="13230153"/>
          </a:xfrm>
          <a:prstGeom prst="rect">
            <a:avLst/>
          </a:prstGeom>
        </p:spPr>
      </p:pic>
      <p:sp>
        <p:nvSpPr>
          <p:cNvPr id="3" name="Freeform 3"/>
          <p:cNvSpPr/>
          <p:nvPr/>
        </p:nvSpPr>
        <p:spPr>
          <a:xfrm>
            <a:off x="170324" y="2201482"/>
            <a:ext cx="17947353" cy="7056818"/>
          </a:xfrm>
          <a:custGeom>
            <a:avLst/>
            <a:gdLst/>
            <a:ahLst/>
            <a:cxnLst/>
            <a:rect l="l" t="t" r="r" b="b"/>
            <a:pathLst>
              <a:path w="17947353" h="7056818">
                <a:moveTo>
                  <a:pt x="0" y="0"/>
                </a:moveTo>
                <a:lnTo>
                  <a:pt x="17947352" y="0"/>
                </a:lnTo>
                <a:lnTo>
                  <a:pt x="17947352" y="7056818"/>
                </a:lnTo>
                <a:lnTo>
                  <a:pt x="0" y="7056818"/>
                </a:lnTo>
                <a:lnTo>
                  <a:pt x="0" y="0"/>
                </a:lnTo>
                <a:close/>
              </a:path>
            </a:pathLst>
          </a:custGeom>
          <a:blipFill>
            <a:blip r:embed="rId3"/>
            <a:stretch>
              <a:fillRect t="-2115" r="-3434" b="-9685"/>
            </a:stretch>
          </a:blipFill>
        </p:spPr>
      </p:sp>
      <p:sp>
        <p:nvSpPr>
          <p:cNvPr id="4" name="TextBox 4"/>
          <p:cNvSpPr txBox="1"/>
          <p:nvPr/>
        </p:nvSpPr>
        <p:spPr>
          <a:xfrm rot="376810">
            <a:off x="2199931" y="7927693"/>
            <a:ext cx="8701492" cy="857250"/>
          </a:xfrm>
          <a:prstGeom prst="rect">
            <a:avLst/>
          </a:prstGeom>
        </p:spPr>
        <p:txBody>
          <a:bodyPr lIns="0" tIns="0" rIns="0" bIns="0" rtlCol="0" anchor="t">
            <a:spAutoFit/>
          </a:bodyPr>
          <a:lstStyle/>
          <a:p>
            <a:pPr algn="ctr">
              <a:lnSpc>
                <a:spcPts val="6720"/>
              </a:lnSpc>
              <a:spcBef>
                <a:spcPct val="0"/>
              </a:spcBef>
            </a:pPr>
            <a:r>
              <a:rPr lang="en-US" sz="5600">
                <a:solidFill>
                  <a:srgbClr val="FF3131"/>
                </a:solidFill>
                <a:latin typeface="芫荽"/>
                <a:ea typeface="芫荽"/>
                <a:cs typeface="芫荽"/>
                <a:sym typeface="芫荽"/>
              </a:rPr>
              <a:t>請寫在便條紙上...2分鐘</a:t>
            </a:r>
          </a:p>
        </p:txBody>
      </p:sp>
      <p:sp>
        <p:nvSpPr>
          <p:cNvPr id="5" name="TextBox 5"/>
          <p:cNvSpPr txBox="1"/>
          <p:nvPr/>
        </p:nvSpPr>
        <p:spPr>
          <a:xfrm rot="-508757">
            <a:off x="2642782" y="465124"/>
            <a:ext cx="4525866" cy="1803787"/>
          </a:xfrm>
          <a:prstGeom prst="rect">
            <a:avLst/>
          </a:prstGeom>
        </p:spPr>
        <p:txBody>
          <a:bodyPr lIns="0" tIns="0" rIns="0" bIns="0" rtlCol="0" anchor="t">
            <a:spAutoFit/>
          </a:bodyPr>
          <a:lstStyle/>
          <a:p>
            <a:pPr algn="ctr">
              <a:lnSpc>
                <a:spcPts val="14255"/>
              </a:lnSpc>
              <a:spcBef>
                <a:spcPct val="0"/>
              </a:spcBef>
            </a:pPr>
            <a:r>
              <a:rPr lang="en-US" sz="11879">
                <a:solidFill>
                  <a:srgbClr val="836551"/>
                </a:solidFill>
                <a:latin typeface="芫荽"/>
                <a:ea typeface="芫荽"/>
                <a:cs typeface="芫荽"/>
                <a:sym typeface="芫荽"/>
              </a:rPr>
              <a:t>任務二</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FFFCF7"/>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a:stretch>
            <a:fillRect/>
          </a:stretch>
        </p:blipFill>
        <p:spPr>
          <a:xfrm>
            <a:off x="8483139" y="-2447914"/>
            <a:ext cx="5334494" cy="4895828"/>
          </a:xfrm>
          <a:prstGeom prst="rect">
            <a:avLst/>
          </a:prstGeom>
        </p:spPr>
      </p:pic>
      <p:sp>
        <p:nvSpPr>
          <p:cNvPr id="3" name="Freeform 3"/>
          <p:cNvSpPr/>
          <p:nvPr/>
        </p:nvSpPr>
        <p:spPr>
          <a:xfrm>
            <a:off x="2692299" y="836632"/>
            <a:ext cx="14567001" cy="8935257"/>
          </a:xfrm>
          <a:custGeom>
            <a:avLst/>
            <a:gdLst/>
            <a:ahLst/>
            <a:cxnLst/>
            <a:rect l="l" t="t" r="r" b="b"/>
            <a:pathLst>
              <a:path w="14567001" h="8935257">
                <a:moveTo>
                  <a:pt x="0" y="0"/>
                </a:moveTo>
                <a:lnTo>
                  <a:pt x="14567001" y="0"/>
                </a:lnTo>
                <a:lnTo>
                  <a:pt x="14567001" y="8935257"/>
                </a:lnTo>
                <a:lnTo>
                  <a:pt x="0" y="8935257"/>
                </a:lnTo>
                <a:lnTo>
                  <a:pt x="0" y="0"/>
                </a:lnTo>
                <a:close/>
              </a:path>
            </a:pathLst>
          </a:custGeom>
          <a:blipFill>
            <a:blip r:embed="rId3"/>
            <a:stretch>
              <a:fillRect l="-13579" r="-13467"/>
            </a:stretch>
          </a:blipFill>
        </p:spPr>
      </p:sp>
      <p:sp>
        <p:nvSpPr>
          <p:cNvPr id="4" name="TextBox 4"/>
          <p:cNvSpPr txBox="1"/>
          <p:nvPr/>
        </p:nvSpPr>
        <p:spPr>
          <a:xfrm rot="-411647">
            <a:off x="1046410" y="8321019"/>
            <a:ext cx="9513289" cy="885825"/>
          </a:xfrm>
          <a:prstGeom prst="rect">
            <a:avLst/>
          </a:prstGeom>
        </p:spPr>
        <p:txBody>
          <a:bodyPr lIns="0" tIns="0" rIns="0" bIns="0" rtlCol="0" anchor="t">
            <a:spAutoFit/>
          </a:bodyPr>
          <a:lstStyle/>
          <a:p>
            <a:pPr algn="ctr">
              <a:lnSpc>
                <a:spcPts val="6914"/>
              </a:lnSpc>
              <a:spcBef>
                <a:spcPct val="0"/>
              </a:spcBef>
            </a:pPr>
            <a:r>
              <a:rPr lang="en-US" sz="5762">
                <a:solidFill>
                  <a:srgbClr val="FF3131"/>
                </a:solidFill>
                <a:latin typeface="思源黑体-超粗体"/>
                <a:ea typeface="思源黑体-超粗体"/>
                <a:cs typeface="思源黑体-超粗体"/>
                <a:sym typeface="思源黑体-超粗体"/>
              </a:rPr>
              <a:t>每組請進到平板上的連結網址</a:t>
            </a:r>
          </a:p>
        </p:txBody>
      </p:sp>
      <p:sp>
        <p:nvSpPr>
          <p:cNvPr id="5" name="TextBox 5"/>
          <p:cNvSpPr txBox="1"/>
          <p:nvPr/>
        </p:nvSpPr>
        <p:spPr>
          <a:xfrm rot="-508757">
            <a:off x="106846" y="3015897"/>
            <a:ext cx="4525866" cy="1803787"/>
          </a:xfrm>
          <a:prstGeom prst="rect">
            <a:avLst/>
          </a:prstGeom>
        </p:spPr>
        <p:txBody>
          <a:bodyPr lIns="0" tIns="0" rIns="0" bIns="0" rtlCol="0" anchor="t">
            <a:spAutoFit/>
          </a:bodyPr>
          <a:lstStyle/>
          <a:p>
            <a:pPr algn="ctr">
              <a:lnSpc>
                <a:spcPts val="14255"/>
              </a:lnSpc>
              <a:spcBef>
                <a:spcPct val="0"/>
              </a:spcBef>
            </a:pPr>
            <a:r>
              <a:rPr lang="en-US" sz="11879">
                <a:solidFill>
                  <a:srgbClr val="836551"/>
                </a:solidFill>
                <a:latin typeface="芫荽"/>
                <a:ea typeface="芫荽"/>
                <a:cs typeface="芫荽"/>
                <a:sym typeface="芫荽"/>
              </a:rPr>
              <a:t>任務二</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rgbClr val="FFFCF7"/>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2">
            <a:alphaModFix amt="25000"/>
          </a:blip>
          <a:srcRect/>
          <a:stretch>
            <a:fillRect/>
          </a:stretch>
        </p:blipFill>
        <p:spPr>
          <a:xfrm>
            <a:off x="-1602444" y="-5975044"/>
            <a:ext cx="13761077" cy="14153590"/>
          </a:xfrm>
          <a:prstGeom prst="rect">
            <a:avLst/>
          </a:prstGeom>
        </p:spPr>
      </p:pic>
      <p:sp>
        <p:nvSpPr>
          <p:cNvPr id="3" name="TextBox 3"/>
          <p:cNvSpPr txBox="1"/>
          <p:nvPr/>
        </p:nvSpPr>
        <p:spPr>
          <a:xfrm>
            <a:off x="1309933" y="3003283"/>
            <a:ext cx="16321430" cy="2045614"/>
          </a:xfrm>
          <a:prstGeom prst="rect">
            <a:avLst/>
          </a:prstGeom>
        </p:spPr>
        <p:txBody>
          <a:bodyPr lIns="0" tIns="0" rIns="0" bIns="0" rtlCol="0" anchor="t">
            <a:spAutoFit/>
          </a:bodyPr>
          <a:lstStyle/>
          <a:p>
            <a:pPr marL="0" lvl="0" indent="0" algn="ctr">
              <a:lnSpc>
                <a:spcPts val="8159"/>
              </a:lnSpc>
            </a:pPr>
            <a:r>
              <a:rPr lang="en-US" sz="5827">
                <a:solidFill>
                  <a:srgbClr val="2B2B2B"/>
                </a:solidFill>
                <a:latin typeface="芫荽"/>
                <a:ea typeface="芫荽"/>
                <a:cs typeface="芫荽"/>
                <a:sym typeface="芫荽"/>
              </a:rPr>
              <a:t>遊戲可以重來,人生不能重來，剛剛你已體驗當時的氛圍了那接下來你會選擇挑戰的政治參與嗎?</a:t>
            </a:r>
          </a:p>
        </p:txBody>
      </p:sp>
      <p:pic>
        <p:nvPicPr>
          <p:cNvPr id="4" name="Picture 4"/>
          <p:cNvPicPr>
            <a:picLocks noChangeAspect="1"/>
          </p:cNvPicPr>
          <p:nvPr/>
        </p:nvPicPr>
        <p:blipFill>
          <a:blip r:embed="rId3">
            <a:alphaModFix amt="25000"/>
          </a:blip>
          <a:srcRect/>
          <a:stretch>
            <a:fillRect/>
          </a:stretch>
        </p:blipFill>
        <p:spPr>
          <a:xfrm>
            <a:off x="8146940" y="5457219"/>
            <a:ext cx="5747368" cy="5070236"/>
          </a:xfrm>
          <a:prstGeom prst="rect">
            <a:avLst/>
          </a:prstGeom>
        </p:spPr>
      </p:pic>
      <p:pic>
        <p:nvPicPr>
          <p:cNvPr id="5" name="Picture 5"/>
          <p:cNvPicPr>
            <a:picLocks noChangeAspect="1"/>
          </p:cNvPicPr>
          <p:nvPr/>
        </p:nvPicPr>
        <p:blipFill>
          <a:blip r:embed="rId4">
            <a:alphaModFix amt="25000"/>
          </a:blip>
          <a:srcRect/>
          <a:stretch>
            <a:fillRect/>
          </a:stretch>
        </p:blipFill>
        <p:spPr>
          <a:xfrm>
            <a:off x="15141061" y="2810706"/>
            <a:ext cx="6293877" cy="5612932"/>
          </a:xfrm>
          <a:prstGeom prst="rect">
            <a:avLst/>
          </a:prstGeom>
        </p:spPr>
      </p:pic>
      <p:pic>
        <p:nvPicPr>
          <p:cNvPr id="6" name="Picture 6"/>
          <p:cNvPicPr>
            <a:picLocks noChangeAspect="1"/>
          </p:cNvPicPr>
          <p:nvPr/>
        </p:nvPicPr>
        <p:blipFill>
          <a:blip r:embed="rId5">
            <a:alphaModFix amt="25000"/>
          </a:blip>
          <a:srcRect/>
          <a:stretch>
            <a:fillRect/>
          </a:stretch>
        </p:blipFill>
        <p:spPr>
          <a:xfrm rot="-3435299">
            <a:off x="-3167656" y="638455"/>
            <a:ext cx="6335313" cy="7076795"/>
          </a:xfrm>
          <a:prstGeom prst="rect">
            <a:avLst/>
          </a:prstGeom>
        </p:spPr>
      </p:pic>
      <p:sp>
        <p:nvSpPr>
          <p:cNvPr id="7" name="Freeform 7"/>
          <p:cNvSpPr/>
          <p:nvPr/>
        </p:nvSpPr>
        <p:spPr>
          <a:xfrm>
            <a:off x="15327146" y="5048897"/>
            <a:ext cx="2304216" cy="1077126"/>
          </a:xfrm>
          <a:custGeom>
            <a:avLst/>
            <a:gdLst/>
            <a:ahLst/>
            <a:cxnLst/>
            <a:rect l="l" t="t" r="r" b="b"/>
            <a:pathLst>
              <a:path w="2304216" h="1077126">
                <a:moveTo>
                  <a:pt x="0" y="0"/>
                </a:moveTo>
                <a:lnTo>
                  <a:pt x="2304217" y="0"/>
                </a:lnTo>
                <a:lnTo>
                  <a:pt x="2304217" y="1077125"/>
                </a:lnTo>
                <a:lnTo>
                  <a:pt x="0" y="1077125"/>
                </a:lnTo>
                <a:lnTo>
                  <a:pt x="0" y="0"/>
                </a:lnTo>
                <a:close/>
              </a:path>
            </a:pathLst>
          </a:custGeom>
          <a:blipFill>
            <a:blip r:embed="rId6"/>
            <a:stretch>
              <a:fillRect t="-32094"/>
            </a:stretch>
          </a:blipFill>
        </p:spPr>
      </p:sp>
      <p:sp>
        <p:nvSpPr>
          <p:cNvPr id="8" name="Freeform 8"/>
          <p:cNvSpPr/>
          <p:nvPr/>
        </p:nvSpPr>
        <p:spPr>
          <a:xfrm>
            <a:off x="1309933" y="2140013"/>
            <a:ext cx="2037770" cy="987095"/>
          </a:xfrm>
          <a:custGeom>
            <a:avLst/>
            <a:gdLst/>
            <a:ahLst/>
            <a:cxnLst/>
            <a:rect l="l" t="t" r="r" b="b"/>
            <a:pathLst>
              <a:path w="2037770" h="987095">
                <a:moveTo>
                  <a:pt x="0" y="0"/>
                </a:moveTo>
                <a:lnTo>
                  <a:pt x="2037770" y="0"/>
                </a:lnTo>
                <a:lnTo>
                  <a:pt x="2037770" y="987095"/>
                </a:lnTo>
                <a:lnTo>
                  <a:pt x="0" y="987095"/>
                </a:lnTo>
                <a:lnTo>
                  <a:pt x="0" y="0"/>
                </a:lnTo>
                <a:close/>
              </a:path>
            </a:pathLst>
          </a:custGeom>
          <a:blipFill>
            <a:blip r:embed="rId7"/>
            <a:stretch>
              <a:fillRect t="-18903" b="-23508"/>
            </a:stretch>
          </a:blipFill>
        </p:spPr>
      </p:sp>
      <p:sp>
        <p:nvSpPr>
          <p:cNvPr id="9" name="TextBox 9"/>
          <p:cNvSpPr txBox="1"/>
          <p:nvPr/>
        </p:nvSpPr>
        <p:spPr>
          <a:xfrm>
            <a:off x="2393116" y="6128509"/>
            <a:ext cx="13501769" cy="2904495"/>
          </a:xfrm>
          <a:prstGeom prst="rect">
            <a:avLst/>
          </a:prstGeom>
        </p:spPr>
        <p:txBody>
          <a:bodyPr lIns="0" tIns="0" rIns="0" bIns="0" rtlCol="0" anchor="t">
            <a:spAutoFit/>
          </a:bodyPr>
          <a:lstStyle/>
          <a:p>
            <a:pPr algn="ctr">
              <a:lnSpc>
                <a:spcPts val="11814"/>
              </a:lnSpc>
              <a:spcBef>
                <a:spcPct val="0"/>
              </a:spcBef>
            </a:pPr>
            <a:r>
              <a:rPr lang="en-US" sz="8439">
                <a:solidFill>
                  <a:srgbClr val="52B6F3"/>
                </a:solidFill>
                <a:latin typeface="芫荽"/>
                <a:ea typeface="芫荽"/>
                <a:cs typeface="芫荽"/>
                <a:sym typeface="芫荽"/>
              </a:rPr>
              <a:t>請大家進到臺史博~特展回顧</a:t>
            </a:r>
          </a:p>
          <a:p>
            <a:pPr algn="ctr">
              <a:lnSpc>
                <a:spcPts val="11814"/>
              </a:lnSpc>
              <a:spcBef>
                <a:spcPct val="0"/>
              </a:spcBef>
            </a:pPr>
            <a:r>
              <a:rPr lang="en-US" sz="8439">
                <a:solidFill>
                  <a:srgbClr val="52B6F3"/>
                </a:solidFill>
                <a:latin typeface="芫荽"/>
                <a:ea typeface="芫荽"/>
                <a:cs typeface="芫荽"/>
                <a:sym typeface="芫荽"/>
              </a:rPr>
              <a:t>挑戰者~解嚴30週年特展</a:t>
            </a:r>
          </a:p>
        </p:txBody>
      </p:sp>
      <p:sp>
        <p:nvSpPr>
          <p:cNvPr id="10" name="TextBox 10"/>
          <p:cNvSpPr txBox="1"/>
          <p:nvPr/>
        </p:nvSpPr>
        <p:spPr>
          <a:xfrm rot="-508757">
            <a:off x="106846" y="122096"/>
            <a:ext cx="4525866" cy="1803787"/>
          </a:xfrm>
          <a:prstGeom prst="rect">
            <a:avLst/>
          </a:prstGeom>
        </p:spPr>
        <p:txBody>
          <a:bodyPr lIns="0" tIns="0" rIns="0" bIns="0" rtlCol="0" anchor="t">
            <a:spAutoFit/>
          </a:bodyPr>
          <a:lstStyle/>
          <a:p>
            <a:pPr algn="ctr">
              <a:lnSpc>
                <a:spcPts val="14255"/>
              </a:lnSpc>
              <a:spcBef>
                <a:spcPct val="0"/>
              </a:spcBef>
            </a:pPr>
            <a:r>
              <a:rPr lang="en-US" sz="11879">
                <a:solidFill>
                  <a:srgbClr val="836551"/>
                </a:solidFill>
                <a:latin typeface="芫荽"/>
                <a:ea typeface="芫荽"/>
                <a:cs typeface="芫荽"/>
                <a:sym typeface="芫荽"/>
              </a:rPr>
              <a:t>任務二</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F6E4E3"/>
        </a:solidFill>
        <a:effectLst/>
      </p:bgPr>
    </p:bg>
    <p:spTree>
      <p:nvGrpSpPr>
        <p:cNvPr id="1" name=""/>
        <p:cNvGrpSpPr/>
        <p:nvPr/>
      </p:nvGrpSpPr>
      <p:grpSpPr>
        <a:xfrm>
          <a:off x="0" y="0"/>
          <a:ext cx="0" cy="0"/>
          <a:chOff x="0" y="0"/>
          <a:chExt cx="0" cy="0"/>
        </a:xfrm>
      </p:grpSpPr>
      <p:grpSp>
        <p:nvGrpSpPr>
          <p:cNvPr id="2" name="Group 2"/>
          <p:cNvGrpSpPr/>
          <p:nvPr/>
        </p:nvGrpSpPr>
        <p:grpSpPr>
          <a:xfrm>
            <a:off x="8310030" y="1028700"/>
            <a:ext cx="9857916" cy="1239442"/>
            <a:chOff x="0" y="0"/>
            <a:chExt cx="13143888" cy="1652589"/>
          </a:xfrm>
        </p:grpSpPr>
        <p:sp>
          <p:nvSpPr>
            <p:cNvPr id="3" name="Freeform 3"/>
            <p:cNvSpPr/>
            <p:nvPr/>
          </p:nvSpPr>
          <p:spPr>
            <a:xfrm>
              <a:off x="0" y="0"/>
              <a:ext cx="1604514" cy="1652589"/>
            </a:xfrm>
            <a:custGeom>
              <a:avLst/>
              <a:gdLst/>
              <a:ahLst/>
              <a:cxnLst/>
              <a:rect l="l" t="t" r="r" b="b"/>
              <a:pathLst>
                <a:path w="1604514" h="1652589">
                  <a:moveTo>
                    <a:pt x="0" y="0"/>
                  </a:moveTo>
                  <a:lnTo>
                    <a:pt x="1604514" y="0"/>
                  </a:lnTo>
                  <a:lnTo>
                    <a:pt x="1604514" y="1652589"/>
                  </a:lnTo>
                  <a:lnTo>
                    <a:pt x="0" y="1652589"/>
                  </a:lnTo>
                  <a:lnTo>
                    <a:pt x="0" y="0"/>
                  </a:lnTo>
                  <a:close/>
                </a:path>
              </a:pathLst>
            </a:custGeom>
            <a:blipFill>
              <a:blip r:embed="rId2">
                <a:extLst>
                  <a:ext uri="{96DAC541-7B7A-43D3-8B79-37D633B846F1}">
                    <asvg:svgBlip xmlns="" xmlns:asvg="http://schemas.microsoft.com/office/drawing/2016/SVG/main" r:embed="rId3"/>
                  </a:ext>
                </a:extLst>
              </a:blip>
              <a:stretch>
                <a:fillRect/>
              </a:stretch>
            </a:blipFill>
          </p:spPr>
        </p:sp>
        <p:sp>
          <p:nvSpPr>
            <p:cNvPr id="4" name="TextBox 4"/>
            <p:cNvSpPr txBox="1"/>
            <p:nvPr/>
          </p:nvSpPr>
          <p:spPr>
            <a:xfrm>
              <a:off x="2332498" y="314619"/>
              <a:ext cx="10811390" cy="937625"/>
            </a:xfrm>
            <a:prstGeom prst="rect">
              <a:avLst/>
            </a:prstGeom>
          </p:spPr>
          <p:txBody>
            <a:bodyPr lIns="0" tIns="0" rIns="0" bIns="0" rtlCol="0" anchor="t">
              <a:spAutoFit/>
            </a:bodyPr>
            <a:lstStyle/>
            <a:p>
              <a:pPr algn="l">
                <a:lnSpc>
                  <a:spcPts val="5994"/>
                </a:lnSpc>
              </a:pPr>
              <a:r>
                <a:rPr lang="en-US" sz="4281">
                  <a:solidFill>
                    <a:srgbClr val="2B2B2B"/>
                  </a:solidFill>
                  <a:latin typeface="芫荽"/>
                  <a:ea typeface="芫荽"/>
                  <a:cs typeface="芫荽"/>
                  <a:sym typeface="芫荽"/>
                  <a:hlinkClick r:id="rId4" action="ppaction://hlinksldjump"/>
                </a:rPr>
                <a:t>政治參與很重要嗎?</a:t>
              </a:r>
            </a:p>
          </p:txBody>
        </p:sp>
        <p:sp>
          <p:nvSpPr>
            <p:cNvPr id="5" name="TextBox 5"/>
            <p:cNvSpPr txBox="1"/>
            <p:nvPr/>
          </p:nvSpPr>
          <p:spPr>
            <a:xfrm>
              <a:off x="501385" y="445342"/>
              <a:ext cx="601745" cy="695231"/>
            </a:xfrm>
            <a:prstGeom prst="rect">
              <a:avLst/>
            </a:prstGeom>
          </p:spPr>
          <p:txBody>
            <a:bodyPr lIns="0" tIns="0" rIns="0" bIns="0" rtlCol="0" anchor="t">
              <a:spAutoFit/>
            </a:bodyPr>
            <a:lstStyle/>
            <a:p>
              <a:pPr algn="ctr">
                <a:lnSpc>
                  <a:spcPts val="4388"/>
                </a:lnSpc>
              </a:pPr>
              <a:r>
                <a:rPr lang="en-US" sz="3134">
                  <a:solidFill>
                    <a:srgbClr val="2B2B2B"/>
                  </a:solidFill>
                  <a:latin typeface="芫荽"/>
                  <a:ea typeface="芫荽"/>
                  <a:cs typeface="芫荽"/>
                  <a:sym typeface="芫荽"/>
                </a:rPr>
                <a:t>1</a:t>
              </a:r>
            </a:p>
          </p:txBody>
        </p:sp>
      </p:grpSp>
      <p:grpSp>
        <p:nvGrpSpPr>
          <p:cNvPr id="6" name="Group 6"/>
          <p:cNvGrpSpPr/>
          <p:nvPr/>
        </p:nvGrpSpPr>
        <p:grpSpPr>
          <a:xfrm>
            <a:off x="8467741" y="3121277"/>
            <a:ext cx="9542494" cy="1199784"/>
            <a:chOff x="0" y="0"/>
            <a:chExt cx="12723326" cy="1599712"/>
          </a:xfrm>
        </p:grpSpPr>
        <p:sp>
          <p:nvSpPr>
            <p:cNvPr id="7" name="TextBox 7"/>
            <p:cNvSpPr txBox="1"/>
            <p:nvPr/>
          </p:nvSpPr>
          <p:spPr>
            <a:xfrm>
              <a:off x="2257866" y="292285"/>
              <a:ext cx="10465460" cy="919892"/>
            </a:xfrm>
            <a:prstGeom prst="rect">
              <a:avLst/>
            </a:prstGeom>
          </p:spPr>
          <p:txBody>
            <a:bodyPr lIns="0" tIns="0" rIns="0" bIns="0" rtlCol="0" anchor="t">
              <a:spAutoFit/>
            </a:bodyPr>
            <a:lstStyle/>
            <a:p>
              <a:pPr algn="l">
                <a:lnSpc>
                  <a:spcPts val="5802"/>
                </a:lnSpc>
              </a:pPr>
              <a:r>
                <a:rPr lang="en-US" sz="4144">
                  <a:solidFill>
                    <a:srgbClr val="2B2B2B"/>
                  </a:solidFill>
                  <a:latin typeface="芫荽"/>
                  <a:ea typeface="芫荽"/>
                  <a:cs typeface="芫荽"/>
                  <a:sym typeface="芫荽"/>
                </a:rPr>
                <a:t>還記得那些年那些事..公共議題?</a:t>
              </a:r>
            </a:p>
          </p:txBody>
        </p:sp>
        <p:sp>
          <p:nvSpPr>
            <p:cNvPr id="8" name="Freeform 8"/>
            <p:cNvSpPr/>
            <p:nvPr/>
          </p:nvSpPr>
          <p:spPr>
            <a:xfrm>
              <a:off x="0" y="0"/>
              <a:ext cx="1553175" cy="1599712"/>
            </a:xfrm>
            <a:custGeom>
              <a:avLst/>
              <a:gdLst/>
              <a:ahLst/>
              <a:cxnLst/>
              <a:rect l="l" t="t" r="r" b="b"/>
              <a:pathLst>
                <a:path w="1553175" h="1599712">
                  <a:moveTo>
                    <a:pt x="0" y="0"/>
                  </a:moveTo>
                  <a:lnTo>
                    <a:pt x="1553175" y="0"/>
                  </a:lnTo>
                  <a:lnTo>
                    <a:pt x="1553175" y="1599712"/>
                  </a:lnTo>
                  <a:lnTo>
                    <a:pt x="0" y="1599712"/>
                  </a:lnTo>
                  <a:lnTo>
                    <a:pt x="0" y="0"/>
                  </a:lnTo>
                  <a:close/>
                </a:path>
              </a:pathLst>
            </a:custGeom>
            <a:blipFill>
              <a:blip r:embed="rId2">
                <a:extLst>
                  <a:ext uri="{96DAC541-7B7A-43D3-8B79-37D633B846F1}">
                    <asvg:svgBlip xmlns="" xmlns:asvg="http://schemas.microsoft.com/office/drawing/2016/SVG/main" r:embed="rId3"/>
                  </a:ext>
                </a:extLst>
              </a:blip>
              <a:stretch>
                <a:fillRect/>
              </a:stretch>
            </a:blipFill>
          </p:spPr>
        </p:sp>
        <p:sp>
          <p:nvSpPr>
            <p:cNvPr id="9" name="TextBox 9"/>
            <p:cNvSpPr txBox="1"/>
            <p:nvPr/>
          </p:nvSpPr>
          <p:spPr>
            <a:xfrm>
              <a:off x="485342" y="396166"/>
              <a:ext cx="582491" cy="740704"/>
            </a:xfrm>
            <a:prstGeom prst="rect">
              <a:avLst/>
            </a:prstGeom>
          </p:spPr>
          <p:txBody>
            <a:bodyPr lIns="0" tIns="0" rIns="0" bIns="0" rtlCol="0" anchor="t">
              <a:spAutoFit/>
            </a:bodyPr>
            <a:lstStyle/>
            <a:p>
              <a:pPr algn="ctr">
                <a:lnSpc>
                  <a:spcPts val="4687"/>
                </a:lnSpc>
              </a:pPr>
              <a:r>
                <a:rPr lang="en-US" sz="3348">
                  <a:solidFill>
                    <a:srgbClr val="2B2B2B"/>
                  </a:solidFill>
                  <a:latin typeface="芫荽"/>
                  <a:ea typeface="芫荽"/>
                  <a:cs typeface="芫荽"/>
                  <a:sym typeface="芫荽"/>
                </a:rPr>
                <a:t>2</a:t>
              </a:r>
            </a:p>
          </p:txBody>
        </p:sp>
      </p:grpSp>
      <p:grpSp>
        <p:nvGrpSpPr>
          <p:cNvPr id="10" name="Group 10"/>
          <p:cNvGrpSpPr/>
          <p:nvPr/>
        </p:nvGrpSpPr>
        <p:grpSpPr>
          <a:xfrm>
            <a:off x="8559579" y="5143500"/>
            <a:ext cx="9292945" cy="1168408"/>
            <a:chOff x="0" y="0"/>
            <a:chExt cx="12390593" cy="1557877"/>
          </a:xfrm>
        </p:grpSpPr>
        <p:sp>
          <p:nvSpPr>
            <p:cNvPr id="11" name="TextBox 11"/>
            <p:cNvSpPr txBox="1"/>
            <p:nvPr/>
          </p:nvSpPr>
          <p:spPr>
            <a:xfrm>
              <a:off x="2198820" y="291675"/>
              <a:ext cx="10191774" cy="888802"/>
            </a:xfrm>
            <a:prstGeom prst="rect">
              <a:avLst/>
            </a:prstGeom>
          </p:spPr>
          <p:txBody>
            <a:bodyPr lIns="0" tIns="0" rIns="0" bIns="0" rtlCol="0" anchor="t">
              <a:spAutoFit/>
            </a:bodyPr>
            <a:lstStyle/>
            <a:p>
              <a:pPr algn="l">
                <a:lnSpc>
                  <a:spcPts val="5650"/>
                </a:lnSpc>
              </a:pPr>
              <a:r>
                <a:rPr lang="en-US" sz="4036">
                  <a:solidFill>
                    <a:srgbClr val="2B2B2B"/>
                  </a:solidFill>
                  <a:latin typeface="芫荽"/>
                  <a:ea typeface="芫荽"/>
                  <a:cs typeface="芫荽"/>
                  <a:sym typeface="芫荽"/>
                </a:rPr>
                <a:t>只要我參與,有什麼不可以?</a:t>
              </a:r>
            </a:p>
          </p:txBody>
        </p:sp>
        <p:sp>
          <p:nvSpPr>
            <p:cNvPr id="12" name="Freeform 12"/>
            <p:cNvSpPr/>
            <p:nvPr/>
          </p:nvSpPr>
          <p:spPr>
            <a:xfrm>
              <a:off x="0" y="0"/>
              <a:ext cx="1512557" cy="1557877"/>
            </a:xfrm>
            <a:custGeom>
              <a:avLst/>
              <a:gdLst/>
              <a:ahLst/>
              <a:cxnLst/>
              <a:rect l="l" t="t" r="r" b="b"/>
              <a:pathLst>
                <a:path w="1512557" h="1557877">
                  <a:moveTo>
                    <a:pt x="0" y="0"/>
                  </a:moveTo>
                  <a:lnTo>
                    <a:pt x="1512557" y="0"/>
                  </a:lnTo>
                  <a:lnTo>
                    <a:pt x="1512557" y="1557877"/>
                  </a:lnTo>
                  <a:lnTo>
                    <a:pt x="0" y="1557877"/>
                  </a:lnTo>
                  <a:lnTo>
                    <a:pt x="0" y="0"/>
                  </a:lnTo>
                  <a:close/>
                </a:path>
              </a:pathLst>
            </a:custGeom>
            <a:blipFill>
              <a:blip r:embed="rId2">
                <a:extLst>
                  <a:ext uri="{96DAC541-7B7A-43D3-8B79-37D633B846F1}">
                    <asvg:svgBlip xmlns="" xmlns:asvg="http://schemas.microsoft.com/office/drawing/2016/SVG/main" r:embed="rId3"/>
                  </a:ext>
                </a:extLst>
              </a:blip>
              <a:stretch>
                <a:fillRect/>
              </a:stretch>
            </a:blipFill>
          </p:spPr>
        </p:sp>
        <p:sp>
          <p:nvSpPr>
            <p:cNvPr id="13" name="TextBox 13"/>
            <p:cNvSpPr txBox="1"/>
            <p:nvPr/>
          </p:nvSpPr>
          <p:spPr>
            <a:xfrm>
              <a:off x="472650" y="371561"/>
              <a:ext cx="567258" cy="738555"/>
            </a:xfrm>
            <a:prstGeom prst="rect">
              <a:avLst/>
            </a:prstGeom>
          </p:spPr>
          <p:txBody>
            <a:bodyPr lIns="0" tIns="0" rIns="0" bIns="0" rtlCol="0" anchor="t">
              <a:spAutoFit/>
            </a:bodyPr>
            <a:lstStyle/>
            <a:p>
              <a:pPr algn="ctr">
                <a:lnSpc>
                  <a:spcPts val="4580"/>
                </a:lnSpc>
              </a:pPr>
              <a:r>
                <a:rPr lang="en-US" sz="3272">
                  <a:solidFill>
                    <a:srgbClr val="2B2B2B"/>
                  </a:solidFill>
                  <a:latin typeface="芫荽"/>
                  <a:ea typeface="芫荽"/>
                  <a:cs typeface="芫荽"/>
                  <a:sym typeface="芫荽"/>
                </a:rPr>
                <a:t>3</a:t>
              </a:r>
            </a:p>
          </p:txBody>
        </p:sp>
      </p:grpSp>
      <p:grpSp>
        <p:nvGrpSpPr>
          <p:cNvPr id="14" name="Group 14"/>
          <p:cNvGrpSpPr/>
          <p:nvPr/>
        </p:nvGrpSpPr>
        <p:grpSpPr>
          <a:xfrm>
            <a:off x="8745506" y="7346422"/>
            <a:ext cx="9542494" cy="1199784"/>
            <a:chOff x="0" y="0"/>
            <a:chExt cx="12723326" cy="1599712"/>
          </a:xfrm>
        </p:grpSpPr>
        <p:sp>
          <p:nvSpPr>
            <p:cNvPr id="15" name="TextBox 15"/>
            <p:cNvSpPr txBox="1"/>
            <p:nvPr/>
          </p:nvSpPr>
          <p:spPr>
            <a:xfrm>
              <a:off x="2257866" y="292285"/>
              <a:ext cx="10465460" cy="919892"/>
            </a:xfrm>
            <a:prstGeom prst="rect">
              <a:avLst/>
            </a:prstGeom>
          </p:spPr>
          <p:txBody>
            <a:bodyPr lIns="0" tIns="0" rIns="0" bIns="0" rtlCol="0" anchor="t">
              <a:spAutoFit/>
            </a:bodyPr>
            <a:lstStyle/>
            <a:p>
              <a:pPr algn="l">
                <a:lnSpc>
                  <a:spcPts val="5802"/>
                </a:lnSpc>
              </a:pPr>
              <a:r>
                <a:rPr lang="en-US" sz="4144">
                  <a:solidFill>
                    <a:srgbClr val="2B2B2B"/>
                  </a:solidFill>
                  <a:latin typeface="芫荽"/>
                  <a:ea typeface="芫荽"/>
                  <a:cs typeface="芫荽"/>
                  <a:sym typeface="芫荽"/>
                </a:rPr>
                <a:t>同學,來參一腳政治吧!</a:t>
              </a:r>
            </a:p>
          </p:txBody>
        </p:sp>
        <p:sp>
          <p:nvSpPr>
            <p:cNvPr id="16" name="Freeform 16"/>
            <p:cNvSpPr/>
            <p:nvPr/>
          </p:nvSpPr>
          <p:spPr>
            <a:xfrm>
              <a:off x="0" y="0"/>
              <a:ext cx="1553175" cy="1599712"/>
            </a:xfrm>
            <a:custGeom>
              <a:avLst/>
              <a:gdLst/>
              <a:ahLst/>
              <a:cxnLst/>
              <a:rect l="l" t="t" r="r" b="b"/>
              <a:pathLst>
                <a:path w="1553175" h="1599712">
                  <a:moveTo>
                    <a:pt x="0" y="0"/>
                  </a:moveTo>
                  <a:lnTo>
                    <a:pt x="1553175" y="0"/>
                  </a:lnTo>
                  <a:lnTo>
                    <a:pt x="1553175" y="1599712"/>
                  </a:lnTo>
                  <a:lnTo>
                    <a:pt x="0" y="1599712"/>
                  </a:lnTo>
                  <a:lnTo>
                    <a:pt x="0" y="0"/>
                  </a:lnTo>
                  <a:close/>
                </a:path>
              </a:pathLst>
            </a:custGeom>
            <a:blipFill>
              <a:blip r:embed="rId2">
                <a:extLst>
                  <a:ext uri="{96DAC541-7B7A-43D3-8B79-37D633B846F1}">
                    <asvg:svgBlip xmlns="" xmlns:asvg="http://schemas.microsoft.com/office/drawing/2016/SVG/main" r:embed="rId3"/>
                  </a:ext>
                </a:extLst>
              </a:blip>
              <a:stretch>
                <a:fillRect/>
              </a:stretch>
            </a:blipFill>
          </p:spPr>
        </p:sp>
        <p:sp>
          <p:nvSpPr>
            <p:cNvPr id="17" name="TextBox 17"/>
            <p:cNvSpPr txBox="1"/>
            <p:nvPr/>
          </p:nvSpPr>
          <p:spPr>
            <a:xfrm>
              <a:off x="485342" y="408427"/>
              <a:ext cx="582491" cy="716182"/>
            </a:xfrm>
            <a:prstGeom prst="rect">
              <a:avLst/>
            </a:prstGeom>
          </p:spPr>
          <p:txBody>
            <a:bodyPr lIns="0" tIns="0" rIns="0" bIns="0" rtlCol="0" anchor="t">
              <a:spAutoFit/>
            </a:bodyPr>
            <a:lstStyle/>
            <a:p>
              <a:pPr algn="ctr">
                <a:lnSpc>
                  <a:spcPts val="4499"/>
                </a:lnSpc>
              </a:pPr>
              <a:r>
                <a:rPr lang="en-US" sz="3213">
                  <a:solidFill>
                    <a:srgbClr val="2B2B2B"/>
                  </a:solidFill>
                  <a:latin typeface="芫荽"/>
                  <a:ea typeface="芫荽"/>
                  <a:cs typeface="芫荽"/>
                  <a:sym typeface="芫荽"/>
                </a:rPr>
                <a:t>4</a:t>
              </a:r>
            </a:p>
          </p:txBody>
        </p:sp>
      </p:grpSp>
      <p:sp>
        <p:nvSpPr>
          <p:cNvPr id="18" name="Freeform 18"/>
          <p:cNvSpPr/>
          <p:nvPr/>
        </p:nvSpPr>
        <p:spPr>
          <a:xfrm>
            <a:off x="1725837" y="571063"/>
            <a:ext cx="5782830" cy="9206266"/>
          </a:xfrm>
          <a:custGeom>
            <a:avLst/>
            <a:gdLst/>
            <a:ahLst/>
            <a:cxnLst/>
            <a:rect l="l" t="t" r="r" b="b"/>
            <a:pathLst>
              <a:path w="5782830" h="9206266">
                <a:moveTo>
                  <a:pt x="0" y="0"/>
                </a:moveTo>
                <a:lnTo>
                  <a:pt x="5782830" y="0"/>
                </a:lnTo>
                <a:lnTo>
                  <a:pt x="5782830" y="9206266"/>
                </a:lnTo>
                <a:lnTo>
                  <a:pt x="0" y="9206266"/>
                </a:lnTo>
                <a:lnTo>
                  <a:pt x="0" y="0"/>
                </a:lnTo>
                <a:close/>
              </a:path>
            </a:pathLst>
          </a:custGeom>
          <a:blipFill>
            <a:blip r:embed="rId5"/>
            <a:stretch>
              <a:fillRect/>
            </a:stretch>
          </a:blipFill>
        </p:spPr>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rgbClr val="FFFCF7"/>
        </a:solidFill>
        <a:effectLst/>
      </p:bgPr>
    </p:bg>
    <p:spTree>
      <p:nvGrpSpPr>
        <p:cNvPr id="1" name=""/>
        <p:cNvGrpSpPr/>
        <p:nvPr/>
      </p:nvGrpSpPr>
      <p:grpSpPr>
        <a:xfrm>
          <a:off x="0" y="0"/>
          <a:ext cx="0" cy="0"/>
          <a:chOff x="0" y="0"/>
          <a:chExt cx="0" cy="0"/>
        </a:xfrm>
      </p:grpSpPr>
      <p:sp>
        <p:nvSpPr>
          <p:cNvPr id="2" name="TextBox 2"/>
          <p:cNvSpPr txBox="1"/>
          <p:nvPr/>
        </p:nvSpPr>
        <p:spPr>
          <a:xfrm>
            <a:off x="744763" y="3406589"/>
            <a:ext cx="7912608" cy="2630796"/>
          </a:xfrm>
          <a:prstGeom prst="rect">
            <a:avLst/>
          </a:prstGeom>
        </p:spPr>
        <p:txBody>
          <a:bodyPr lIns="0" tIns="0" rIns="0" bIns="0" rtlCol="0" anchor="t">
            <a:spAutoFit/>
          </a:bodyPr>
          <a:lstStyle/>
          <a:p>
            <a:pPr algn="l">
              <a:lnSpc>
                <a:spcPts val="10412"/>
              </a:lnSpc>
            </a:pPr>
            <a:r>
              <a:rPr lang="en-US" sz="8677">
                <a:solidFill>
                  <a:srgbClr val="FF3131"/>
                </a:solidFill>
                <a:latin typeface="芫荽"/>
                <a:ea typeface="芫荽"/>
                <a:cs typeface="芫荽"/>
                <a:sym typeface="芫荽"/>
              </a:rPr>
              <a:t>只要我參與</a:t>
            </a:r>
          </a:p>
          <a:p>
            <a:pPr marL="0" lvl="0" indent="0" algn="l">
              <a:lnSpc>
                <a:spcPts val="10412"/>
              </a:lnSpc>
              <a:spcBef>
                <a:spcPct val="0"/>
              </a:spcBef>
            </a:pPr>
            <a:r>
              <a:rPr lang="en-US" sz="8677">
                <a:solidFill>
                  <a:srgbClr val="FF3131"/>
                </a:solidFill>
                <a:latin typeface="芫荽"/>
                <a:ea typeface="芫荽"/>
                <a:cs typeface="芫荽"/>
                <a:sym typeface="芫荽"/>
              </a:rPr>
              <a:t>有什麼不可以</a:t>
            </a:r>
          </a:p>
        </p:txBody>
      </p:sp>
      <p:pic>
        <p:nvPicPr>
          <p:cNvPr id="3" name="Picture 3"/>
          <p:cNvPicPr>
            <a:picLocks noChangeAspect="1"/>
          </p:cNvPicPr>
          <p:nvPr/>
        </p:nvPicPr>
        <p:blipFill>
          <a:blip r:embed="rId2">
            <a:alphaModFix amt="25000"/>
          </a:blip>
          <a:srcRect/>
          <a:stretch>
            <a:fillRect/>
          </a:stretch>
        </p:blipFill>
        <p:spPr>
          <a:xfrm>
            <a:off x="8062521" y="2112153"/>
            <a:ext cx="1675260" cy="1812471"/>
          </a:xfrm>
          <a:prstGeom prst="rect">
            <a:avLst/>
          </a:prstGeom>
        </p:spPr>
      </p:pic>
      <p:pic>
        <p:nvPicPr>
          <p:cNvPr id="4" name="Picture 4"/>
          <p:cNvPicPr>
            <a:picLocks noChangeAspect="1"/>
          </p:cNvPicPr>
          <p:nvPr/>
        </p:nvPicPr>
        <p:blipFill>
          <a:blip r:embed="rId3">
            <a:alphaModFix amt="25000"/>
          </a:blip>
          <a:srcRect/>
          <a:stretch>
            <a:fillRect/>
          </a:stretch>
        </p:blipFill>
        <p:spPr>
          <a:xfrm>
            <a:off x="15635686" y="6362376"/>
            <a:ext cx="1623614" cy="1812471"/>
          </a:xfrm>
          <a:prstGeom prst="rect">
            <a:avLst/>
          </a:prstGeom>
        </p:spPr>
      </p:pic>
      <p:pic>
        <p:nvPicPr>
          <p:cNvPr id="5" name="Picture 5"/>
          <p:cNvPicPr>
            <a:picLocks noChangeAspect="1"/>
          </p:cNvPicPr>
          <p:nvPr/>
        </p:nvPicPr>
        <p:blipFill>
          <a:blip r:embed="rId4">
            <a:alphaModFix amt="25000"/>
          </a:blip>
          <a:srcRect/>
          <a:stretch>
            <a:fillRect/>
          </a:stretch>
        </p:blipFill>
        <p:spPr>
          <a:xfrm>
            <a:off x="13088429" y="6469145"/>
            <a:ext cx="1812471" cy="1598933"/>
          </a:xfrm>
          <a:prstGeom prst="rect">
            <a:avLst/>
          </a:prstGeom>
        </p:spPr>
      </p:pic>
      <p:pic>
        <p:nvPicPr>
          <p:cNvPr id="6" name="Picture 6"/>
          <p:cNvPicPr>
            <a:picLocks noChangeAspect="1"/>
          </p:cNvPicPr>
          <p:nvPr/>
        </p:nvPicPr>
        <p:blipFill>
          <a:blip r:embed="rId5">
            <a:alphaModFix amt="25000"/>
          </a:blip>
          <a:srcRect/>
          <a:stretch>
            <a:fillRect/>
          </a:stretch>
        </p:blipFill>
        <p:spPr>
          <a:xfrm>
            <a:off x="10541172" y="6547521"/>
            <a:ext cx="1812471" cy="1442182"/>
          </a:xfrm>
          <a:prstGeom prst="rect">
            <a:avLst/>
          </a:prstGeom>
        </p:spPr>
      </p:pic>
      <p:pic>
        <p:nvPicPr>
          <p:cNvPr id="7" name="Picture 7"/>
          <p:cNvPicPr>
            <a:picLocks noChangeAspect="1"/>
          </p:cNvPicPr>
          <p:nvPr/>
        </p:nvPicPr>
        <p:blipFill>
          <a:blip r:embed="rId6">
            <a:alphaModFix amt="25000"/>
          </a:blip>
          <a:srcRect/>
          <a:stretch>
            <a:fillRect/>
          </a:stretch>
        </p:blipFill>
        <p:spPr>
          <a:xfrm>
            <a:off x="8044179" y="6362376"/>
            <a:ext cx="1762207" cy="1812471"/>
          </a:xfrm>
          <a:prstGeom prst="rect">
            <a:avLst/>
          </a:prstGeom>
        </p:spPr>
      </p:pic>
      <p:pic>
        <p:nvPicPr>
          <p:cNvPr id="8" name="Picture 8"/>
          <p:cNvPicPr>
            <a:picLocks noChangeAspect="1"/>
          </p:cNvPicPr>
          <p:nvPr/>
        </p:nvPicPr>
        <p:blipFill>
          <a:blip r:embed="rId7">
            <a:alphaModFix amt="25000"/>
          </a:blip>
          <a:srcRect/>
          <a:stretch>
            <a:fillRect/>
          </a:stretch>
        </p:blipFill>
        <p:spPr>
          <a:xfrm>
            <a:off x="15446829" y="4311911"/>
            <a:ext cx="1812471" cy="1776742"/>
          </a:xfrm>
          <a:prstGeom prst="rect">
            <a:avLst/>
          </a:prstGeom>
        </p:spPr>
      </p:pic>
      <p:pic>
        <p:nvPicPr>
          <p:cNvPr id="9" name="Picture 9"/>
          <p:cNvPicPr>
            <a:picLocks noChangeAspect="1"/>
          </p:cNvPicPr>
          <p:nvPr/>
        </p:nvPicPr>
        <p:blipFill>
          <a:blip r:embed="rId8">
            <a:alphaModFix amt="25000"/>
          </a:blip>
          <a:srcRect/>
          <a:stretch>
            <a:fillRect/>
          </a:stretch>
        </p:blipFill>
        <p:spPr>
          <a:xfrm>
            <a:off x="12939517" y="4527914"/>
            <a:ext cx="1812471" cy="1344737"/>
          </a:xfrm>
          <a:prstGeom prst="rect">
            <a:avLst/>
          </a:prstGeom>
        </p:spPr>
      </p:pic>
      <p:pic>
        <p:nvPicPr>
          <p:cNvPr id="10" name="Picture 10"/>
          <p:cNvPicPr>
            <a:picLocks noChangeAspect="1"/>
          </p:cNvPicPr>
          <p:nvPr/>
        </p:nvPicPr>
        <p:blipFill>
          <a:blip r:embed="rId9">
            <a:alphaModFix amt="25000"/>
          </a:blip>
          <a:srcRect/>
          <a:stretch>
            <a:fillRect/>
          </a:stretch>
        </p:blipFill>
        <p:spPr>
          <a:xfrm>
            <a:off x="15516417" y="2112153"/>
            <a:ext cx="1742883" cy="1812471"/>
          </a:xfrm>
          <a:prstGeom prst="rect">
            <a:avLst/>
          </a:prstGeom>
        </p:spPr>
      </p:pic>
      <p:pic>
        <p:nvPicPr>
          <p:cNvPr id="11" name="Picture 11"/>
          <p:cNvPicPr>
            <a:picLocks noChangeAspect="1"/>
          </p:cNvPicPr>
          <p:nvPr/>
        </p:nvPicPr>
        <p:blipFill>
          <a:blip r:embed="rId10">
            <a:alphaModFix amt="25000"/>
          </a:blip>
          <a:srcRect/>
          <a:stretch>
            <a:fillRect/>
          </a:stretch>
        </p:blipFill>
        <p:spPr>
          <a:xfrm>
            <a:off x="10432205" y="4363179"/>
            <a:ext cx="1812471" cy="1674207"/>
          </a:xfrm>
          <a:prstGeom prst="rect">
            <a:avLst/>
          </a:prstGeom>
        </p:spPr>
      </p:pic>
      <p:pic>
        <p:nvPicPr>
          <p:cNvPr id="12" name="Picture 12"/>
          <p:cNvPicPr>
            <a:picLocks noChangeAspect="1"/>
          </p:cNvPicPr>
          <p:nvPr/>
        </p:nvPicPr>
        <p:blipFill>
          <a:blip r:embed="rId11">
            <a:alphaModFix amt="25000"/>
          </a:blip>
          <a:srcRect/>
          <a:stretch>
            <a:fillRect/>
          </a:stretch>
        </p:blipFill>
        <p:spPr>
          <a:xfrm>
            <a:off x="13492810" y="2113754"/>
            <a:ext cx="1812471" cy="1809269"/>
          </a:xfrm>
          <a:prstGeom prst="rect">
            <a:avLst/>
          </a:prstGeom>
        </p:spPr>
      </p:pic>
      <p:pic>
        <p:nvPicPr>
          <p:cNvPr id="13" name="Picture 13"/>
          <p:cNvPicPr>
            <a:picLocks noChangeAspect="1"/>
          </p:cNvPicPr>
          <p:nvPr/>
        </p:nvPicPr>
        <p:blipFill>
          <a:blip r:embed="rId12">
            <a:alphaModFix amt="25000"/>
          </a:blip>
          <a:srcRect/>
          <a:stretch>
            <a:fillRect/>
          </a:stretch>
        </p:blipFill>
        <p:spPr>
          <a:xfrm>
            <a:off x="11972523" y="2112153"/>
            <a:ext cx="1309152" cy="1812471"/>
          </a:xfrm>
          <a:prstGeom prst="rect">
            <a:avLst/>
          </a:prstGeom>
        </p:spPr>
      </p:pic>
      <p:pic>
        <p:nvPicPr>
          <p:cNvPr id="14" name="Picture 14"/>
          <p:cNvPicPr>
            <a:picLocks noChangeAspect="1"/>
          </p:cNvPicPr>
          <p:nvPr/>
        </p:nvPicPr>
        <p:blipFill>
          <a:blip r:embed="rId13">
            <a:alphaModFix amt="25000"/>
          </a:blip>
          <a:srcRect/>
          <a:stretch>
            <a:fillRect/>
          </a:stretch>
        </p:blipFill>
        <p:spPr>
          <a:xfrm>
            <a:off x="9948916" y="2160875"/>
            <a:ext cx="1812471" cy="1715027"/>
          </a:xfrm>
          <a:prstGeom prst="rect">
            <a:avLst/>
          </a:prstGeom>
        </p:spPr>
      </p:pic>
      <p:sp>
        <p:nvSpPr>
          <p:cNvPr id="15" name="Freeform 15"/>
          <p:cNvSpPr/>
          <p:nvPr/>
        </p:nvSpPr>
        <p:spPr>
          <a:xfrm>
            <a:off x="7873489" y="2383133"/>
            <a:ext cx="1270511" cy="1270511"/>
          </a:xfrm>
          <a:custGeom>
            <a:avLst/>
            <a:gdLst/>
            <a:ahLst/>
            <a:cxnLst/>
            <a:rect l="l" t="t" r="r" b="b"/>
            <a:pathLst>
              <a:path w="1270511" h="1270511">
                <a:moveTo>
                  <a:pt x="0" y="0"/>
                </a:moveTo>
                <a:lnTo>
                  <a:pt x="1270511" y="0"/>
                </a:lnTo>
                <a:lnTo>
                  <a:pt x="1270511" y="1270511"/>
                </a:lnTo>
                <a:lnTo>
                  <a:pt x="0" y="1270511"/>
                </a:lnTo>
                <a:lnTo>
                  <a:pt x="0" y="0"/>
                </a:lnTo>
                <a:close/>
              </a:path>
            </a:pathLst>
          </a:custGeom>
          <a:blipFill>
            <a:blip r:embed="rId14"/>
            <a:stretch>
              <a:fillRect/>
            </a:stretch>
          </a:blipFill>
        </p:spPr>
      </p:sp>
      <p:sp>
        <p:nvSpPr>
          <p:cNvPr id="16" name="TextBox 16"/>
          <p:cNvSpPr txBox="1"/>
          <p:nvPr/>
        </p:nvSpPr>
        <p:spPr>
          <a:xfrm rot="-508757">
            <a:off x="564679" y="561379"/>
            <a:ext cx="4525866" cy="1803787"/>
          </a:xfrm>
          <a:prstGeom prst="rect">
            <a:avLst/>
          </a:prstGeom>
        </p:spPr>
        <p:txBody>
          <a:bodyPr lIns="0" tIns="0" rIns="0" bIns="0" rtlCol="0" anchor="t">
            <a:spAutoFit/>
          </a:bodyPr>
          <a:lstStyle/>
          <a:p>
            <a:pPr algn="ctr">
              <a:lnSpc>
                <a:spcPts val="14255"/>
              </a:lnSpc>
              <a:spcBef>
                <a:spcPct val="0"/>
              </a:spcBef>
            </a:pPr>
            <a:r>
              <a:rPr lang="en-US" sz="11879">
                <a:solidFill>
                  <a:srgbClr val="836551"/>
                </a:solidFill>
                <a:latin typeface="芫荽"/>
                <a:ea typeface="芫荽"/>
                <a:cs typeface="芫荽"/>
                <a:sym typeface="芫荽"/>
              </a:rPr>
              <a:t>任務二</a:t>
            </a:r>
          </a:p>
        </p:txBody>
      </p:sp>
      <p:sp>
        <p:nvSpPr>
          <p:cNvPr id="17" name="TextBox 17"/>
          <p:cNvSpPr txBox="1"/>
          <p:nvPr/>
        </p:nvSpPr>
        <p:spPr>
          <a:xfrm rot="-1032312">
            <a:off x="394399" y="7570961"/>
            <a:ext cx="4733013" cy="1198673"/>
          </a:xfrm>
          <a:prstGeom prst="rect">
            <a:avLst/>
          </a:prstGeom>
        </p:spPr>
        <p:txBody>
          <a:bodyPr lIns="0" tIns="0" rIns="0" bIns="0" rtlCol="0" anchor="t">
            <a:spAutoFit/>
          </a:bodyPr>
          <a:lstStyle/>
          <a:p>
            <a:pPr algn="ctr">
              <a:lnSpc>
                <a:spcPts val="9447"/>
              </a:lnSpc>
              <a:spcBef>
                <a:spcPct val="0"/>
              </a:spcBef>
            </a:pPr>
            <a:r>
              <a:rPr lang="en-US" sz="7873">
                <a:solidFill>
                  <a:srgbClr val="000000"/>
                </a:solidFill>
                <a:latin typeface="芫荽"/>
                <a:ea typeface="芫荽"/>
                <a:cs typeface="芫荽"/>
                <a:sym typeface="芫荽"/>
              </a:rPr>
              <a:t>戒嚴了...</a:t>
            </a:r>
          </a:p>
        </p:txBody>
      </p:sp>
      <p:sp>
        <p:nvSpPr>
          <p:cNvPr id="18" name="TextBox 18"/>
          <p:cNvSpPr txBox="1"/>
          <p:nvPr/>
        </p:nvSpPr>
        <p:spPr>
          <a:xfrm rot="1125340">
            <a:off x="4306953" y="7509900"/>
            <a:ext cx="3703281" cy="1184486"/>
          </a:xfrm>
          <a:prstGeom prst="rect">
            <a:avLst/>
          </a:prstGeom>
        </p:spPr>
        <p:txBody>
          <a:bodyPr lIns="0" tIns="0" rIns="0" bIns="0" rtlCol="0" anchor="t">
            <a:spAutoFit/>
          </a:bodyPr>
          <a:lstStyle/>
          <a:p>
            <a:pPr algn="ctr">
              <a:lnSpc>
                <a:spcPts val="9788"/>
              </a:lnSpc>
            </a:pPr>
            <a:r>
              <a:rPr lang="en-US" sz="6991" b="1">
                <a:solidFill>
                  <a:srgbClr val="BF9874"/>
                </a:solidFill>
                <a:latin typeface="Noto Sans T Chinese Bold"/>
                <a:ea typeface="Noto Sans T Chinese Bold"/>
                <a:cs typeface="Noto Sans T Chinese Bold"/>
                <a:sym typeface="Noto Sans T Chinese Bold"/>
              </a:rPr>
              <a:t>禁止了</a:t>
            </a:r>
          </a:p>
        </p:txBody>
      </p:sp>
      <p:sp>
        <p:nvSpPr>
          <p:cNvPr id="19" name="TextBox 19"/>
          <p:cNvSpPr txBox="1"/>
          <p:nvPr/>
        </p:nvSpPr>
        <p:spPr>
          <a:xfrm>
            <a:off x="9445253" y="2240258"/>
            <a:ext cx="5455647" cy="1234009"/>
          </a:xfrm>
          <a:prstGeom prst="rect">
            <a:avLst/>
          </a:prstGeom>
        </p:spPr>
        <p:txBody>
          <a:bodyPr lIns="0" tIns="0" rIns="0" bIns="0" rtlCol="0" anchor="t">
            <a:spAutoFit/>
          </a:bodyPr>
          <a:lstStyle/>
          <a:p>
            <a:pPr algn="ctr">
              <a:lnSpc>
                <a:spcPts val="10023"/>
              </a:lnSpc>
              <a:spcBef>
                <a:spcPct val="0"/>
              </a:spcBef>
            </a:pPr>
            <a:r>
              <a:rPr lang="en-US" sz="7159">
                <a:solidFill>
                  <a:srgbClr val="000000"/>
                </a:solidFill>
                <a:latin typeface="芫荽"/>
                <a:ea typeface="芫荽"/>
                <a:cs typeface="芫荽"/>
                <a:sym typeface="芫荽"/>
              </a:rPr>
              <a:t>分好組拿平板</a:t>
            </a:r>
          </a:p>
        </p:txBody>
      </p:sp>
      <p:sp>
        <p:nvSpPr>
          <p:cNvPr id="20" name="Freeform 20"/>
          <p:cNvSpPr/>
          <p:nvPr/>
        </p:nvSpPr>
        <p:spPr>
          <a:xfrm>
            <a:off x="7993358" y="4723184"/>
            <a:ext cx="1270511" cy="1270511"/>
          </a:xfrm>
          <a:custGeom>
            <a:avLst/>
            <a:gdLst/>
            <a:ahLst/>
            <a:cxnLst/>
            <a:rect l="l" t="t" r="r" b="b"/>
            <a:pathLst>
              <a:path w="1270511" h="1270511">
                <a:moveTo>
                  <a:pt x="0" y="0"/>
                </a:moveTo>
                <a:lnTo>
                  <a:pt x="1270512" y="0"/>
                </a:lnTo>
                <a:lnTo>
                  <a:pt x="1270512" y="1270511"/>
                </a:lnTo>
                <a:lnTo>
                  <a:pt x="0" y="1270511"/>
                </a:lnTo>
                <a:lnTo>
                  <a:pt x="0" y="0"/>
                </a:lnTo>
                <a:close/>
              </a:path>
            </a:pathLst>
          </a:custGeom>
          <a:blipFill>
            <a:blip r:embed="rId14"/>
            <a:stretch>
              <a:fillRect/>
            </a:stretch>
          </a:blipFill>
        </p:spPr>
      </p:sp>
      <p:sp>
        <p:nvSpPr>
          <p:cNvPr id="21" name="TextBox 21"/>
          <p:cNvSpPr txBox="1"/>
          <p:nvPr/>
        </p:nvSpPr>
        <p:spPr>
          <a:xfrm>
            <a:off x="9192167" y="4638642"/>
            <a:ext cx="6546875" cy="1234009"/>
          </a:xfrm>
          <a:prstGeom prst="rect">
            <a:avLst/>
          </a:prstGeom>
        </p:spPr>
        <p:txBody>
          <a:bodyPr lIns="0" tIns="0" rIns="0" bIns="0" rtlCol="0" anchor="t">
            <a:spAutoFit/>
          </a:bodyPr>
          <a:lstStyle/>
          <a:p>
            <a:pPr algn="ctr">
              <a:lnSpc>
                <a:spcPts val="10023"/>
              </a:lnSpc>
              <a:spcBef>
                <a:spcPct val="0"/>
              </a:spcBef>
            </a:pPr>
            <a:r>
              <a:rPr lang="en-US" sz="7159">
                <a:solidFill>
                  <a:srgbClr val="000000"/>
                </a:solidFill>
                <a:latin typeface="芫荽"/>
                <a:ea typeface="芫荽"/>
                <a:cs typeface="芫荽"/>
                <a:sym typeface="芫荽"/>
              </a:rPr>
              <a:t>10分鐘看完特展</a:t>
            </a:r>
          </a:p>
        </p:txBody>
      </p:sp>
      <p:sp>
        <p:nvSpPr>
          <p:cNvPr id="22" name="Freeform 22"/>
          <p:cNvSpPr/>
          <p:nvPr/>
        </p:nvSpPr>
        <p:spPr>
          <a:xfrm>
            <a:off x="8062521" y="6906879"/>
            <a:ext cx="1270511" cy="1270511"/>
          </a:xfrm>
          <a:custGeom>
            <a:avLst/>
            <a:gdLst/>
            <a:ahLst/>
            <a:cxnLst/>
            <a:rect l="l" t="t" r="r" b="b"/>
            <a:pathLst>
              <a:path w="1270511" h="1270511">
                <a:moveTo>
                  <a:pt x="0" y="0"/>
                </a:moveTo>
                <a:lnTo>
                  <a:pt x="1270511" y="0"/>
                </a:lnTo>
                <a:lnTo>
                  <a:pt x="1270511" y="1270511"/>
                </a:lnTo>
                <a:lnTo>
                  <a:pt x="0" y="1270511"/>
                </a:lnTo>
                <a:lnTo>
                  <a:pt x="0" y="0"/>
                </a:lnTo>
                <a:close/>
              </a:path>
            </a:pathLst>
          </a:custGeom>
          <a:blipFill>
            <a:blip r:embed="rId14"/>
            <a:stretch>
              <a:fillRect/>
            </a:stretch>
          </a:blipFill>
        </p:spPr>
      </p:sp>
      <p:sp>
        <p:nvSpPr>
          <p:cNvPr id="23" name="TextBox 23"/>
          <p:cNvSpPr txBox="1"/>
          <p:nvPr/>
        </p:nvSpPr>
        <p:spPr>
          <a:xfrm>
            <a:off x="9263870" y="6793503"/>
            <a:ext cx="8269743" cy="1121063"/>
          </a:xfrm>
          <a:prstGeom prst="rect">
            <a:avLst/>
          </a:prstGeom>
        </p:spPr>
        <p:txBody>
          <a:bodyPr lIns="0" tIns="0" rIns="0" bIns="0" rtlCol="0" anchor="t">
            <a:spAutoFit/>
          </a:bodyPr>
          <a:lstStyle/>
          <a:p>
            <a:pPr algn="ctr">
              <a:lnSpc>
                <a:spcPts val="9084"/>
              </a:lnSpc>
              <a:spcBef>
                <a:spcPct val="0"/>
              </a:spcBef>
            </a:pPr>
            <a:r>
              <a:rPr lang="en-US" sz="6488">
                <a:solidFill>
                  <a:srgbClr val="000000"/>
                </a:solidFill>
                <a:latin typeface="芫荽"/>
                <a:ea typeface="芫荽"/>
                <a:cs typeface="芫荽"/>
                <a:sym typeface="芫荽"/>
              </a:rPr>
              <a:t>完成學習單(二)的問題</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rgbClr val="FFFCF7"/>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a:stretch>
            <a:fillRect/>
          </a:stretch>
        </p:blipFill>
        <p:spPr>
          <a:xfrm>
            <a:off x="12820539" y="6873623"/>
            <a:ext cx="1845129" cy="1299713"/>
          </a:xfrm>
          <a:prstGeom prst="rect">
            <a:avLst/>
          </a:prstGeom>
        </p:spPr>
      </p:pic>
      <p:pic>
        <p:nvPicPr>
          <p:cNvPr id="3" name="Picture 3"/>
          <p:cNvPicPr>
            <a:picLocks noChangeAspect="1"/>
          </p:cNvPicPr>
          <p:nvPr/>
        </p:nvPicPr>
        <p:blipFill>
          <a:blip r:embed="rId3"/>
          <a:srcRect/>
          <a:stretch>
            <a:fillRect/>
          </a:stretch>
        </p:blipFill>
        <p:spPr>
          <a:xfrm>
            <a:off x="10475721" y="6600915"/>
            <a:ext cx="1813371" cy="1845129"/>
          </a:xfrm>
          <a:prstGeom prst="rect">
            <a:avLst/>
          </a:prstGeom>
        </p:spPr>
      </p:pic>
      <p:pic>
        <p:nvPicPr>
          <p:cNvPr id="4" name="Picture 4"/>
          <p:cNvPicPr>
            <a:picLocks noChangeAspect="1"/>
          </p:cNvPicPr>
          <p:nvPr/>
        </p:nvPicPr>
        <p:blipFill>
          <a:blip r:embed="rId4"/>
          <a:srcRect/>
          <a:stretch>
            <a:fillRect/>
          </a:stretch>
        </p:blipFill>
        <p:spPr>
          <a:xfrm>
            <a:off x="15266485" y="4633075"/>
            <a:ext cx="1783857" cy="1330044"/>
          </a:xfrm>
          <a:prstGeom prst="rect">
            <a:avLst/>
          </a:prstGeom>
        </p:spPr>
      </p:pic>
      <p:pic>
        <p:nvPicPr>
          <p:cNvPr id="5" name="Picture 5"/>
          <p:cNvPicPr>
            <a:picLocks noChangeAspect="1"/>
          </p:cNvPicPr>
          <p:nvPr/>
        </p:nvPicPr>
        <p:blipFill>
          <a:blip r:embed="rId5"/>
          <a:srcRect/>
          <a:stretch>
            <a:fillRect/>
          </a:stretch>
        </p:blipFill>
        <p:spPr>
          <a:xfrm>
            <a:off x="11806800" y="4427671"/>
            <a:ext cx="1845129" cy="1740851"/>
          </a:xfrm>
          <a:prstGeom prst="rect">
            <a:avLst/>
          </a:prstGeom>
        </p:spPr>
      </p:pic>
      <p:pic>
        <p:nvPicPr>
          <p:cNvPr id="6" name="Picture 6"/>
          <p:cNvPicPr>
            <a:picLocks noChangeAspect="1"/>
          </p:cNvPicPr>
          <p:nvPr/>
        </p:nvPicPr>
        <p:blipFill>
          <a:blip r:embed="rId6"/>
          <a:srcRect/>
          <a:stretch>
            <a:fillRect/>
          </a:stretch>
        </p:blipFill>
        <p:spPr>
          <a:xfrm>
            <a:off x="9961817" y="4375533"/>
            <a:ext cx="1775020" cy="1845129"/>
          </a:xfrm>
          <a:prstGeom prst="rect">
            <a:avLst/>
          </a:prstGeom>
        </p:spPr>
      </p:pic>
      <p:pic>
        <p:nvPicPr>
          <p:cNvPr id="7" name="Picture 7"/>
          <p:cNvPicPr>
            <a:picLocks noChangeAspect="1"/>
          </p:cNvPicPr>
          <p:nvPr/>
        </p:nvPicPr>
        <p:blipFill>
          <a:blip r:embed="rId7"/>
          <a:srcRect/>
          <a:stretch>
            <a:fillRect/>
          </a:stretch>
        </p:blipFill>
        <p:spPr>
          <a:xfrm>
            <a:off x="12876769" y="2231481"/>
            <a:ext cx="1651802" cy="1845129"/>
          </a:xfrm>
          <a:prstGeom prst="rect">
            <a:avLst/>
          </a:prstGeom>
        </p:spPr>
      </p:pic>
      <p:pic>
        <p:nvPicPr>
          <p:cNvPr id="8" name="Picture 8"/>
          <p:cNvPicPr>
            <a:picLocks noChangeAspect="1"/>
          </p:cNvPicPr>
          <p:nvPr/>
        </p:nvPicPr>
        <p:blipFill>
          <a:blip r:embed="rId8"/>
          <a:srcRect/>
          <a:stretch>
            <a:fillRect/>
          </a:stretch>
        </p:blipFill>
        <p:spPr>
          <a:xfrm>
            <a:off x="10651551" y="2231481"/>
            <a:ext cx="1517940" cy="1845129"/>
          </a:xfrm>
          <a:prstGeom prst="rect">
            <a:avLst/>
          </a:prstGeom>
        </p:spPr>
      </p:pic>
      <p:pic>
        <p:nvPicPr>
          <p:cNvPr id="9" name="Picture 9"/>
          <p:cNvPicPr>
            <a:picLocks noChangeAspect="1"/>
          </p:cNvPicPr>
          <p:nvPr/>
        </p:nvPicPr>
        <p:blipFill>
          <a:blip r:embed="rId9"/>
          <a:srcRect/>
          <a:stretch>
            <a:fillRect/>
          </a:stretch>
        </p:blipFill>
        <p:spPr>
          <a:xfrm>
            <a:off x="15235849" y="2278584"/>
            <a:ext cx="1845129" cy="1750923"/>
          </a:xfrm>
          <a:prstGeom prst="rect">
            <a:avLst/>
          </a:prstGeom>
        </p:spPr>
      </p:pic>
      <p:pic>
        <p:nvPicPr>
          <p:cNvPr id="10" name="Picture 10"/>
          <p:cNvPicPr>
            <a:picLocks noChangeAspect="1"/>
          </p:cNvPicPr>
          <p:nvPr/>
        </p:nvPicPr>
        <p:blipFill>
          <a:blip r:embed="rId10"/>
          <a:srcRect/>
          <a:stretch>
            <a:fillRect/>
          </a:stretch>
        </p:blipFill>
        <p:spPr>
          <a:xfrm>
            <a:off x="15197115" y="6666186"/>
            <a:ext cx="1922596" cy="1714587"/>
          </a:xfrm>
          <a:prstGeom prst="rect">
            <a:avLst/>
          </a:prstGeom>
        </p:spPr>
      </p:pic>
      <p:pic>
        <p:nvPicPr>
          <p:cNvPr id="11" name="Picture 11"/>
          <p:cNvPicPr>
            <a:picLocks noChangeAspect="1"/>
          </p:cNvPicPr>
          <p:nvPr/>
        </p:nvPicPr>
        <p:blipFill>
          <a:blip r:embed="rId11"/>
          <a:srcRect/>
          <a:stretch>
            <a:fillRect/>
          </a:stretch>
        </p:blipFill>
        <p:spPr>
          <a:xfrm>
            <a:off x="13721891" y="4363286"/>
            <a:ext cx="1474631" cy="1869621"/>
          </a:xfrm>
          <a:prstGeom prst="rect">
            <a:avLst/>
          </a:prstGeom>
        </p:spPr>
      </p:pic>
      <p:sp>
        <p:nvSpPr>
          <p:cNvPr id="12" name="TextBox 12"/>
          <p:cNvSpPr txBox="1"/>
          <p:nvPr/>
        </p:nvSpPr>
        <p:spPr>
          <a:xfrm>
            <a:off x="563223" y="4758823"/>
            <a:ext cx="6135361" cy="1409700"/>
          </a:xfrm>
          <a:prstGeom prst="rect">
            <a:avLst/>
          </a:prstGeom>
        </p:spPr>
        <p:txBody>
          <a:bodyPr lIns="0" tIns="0" rIns="0" bIns="0" rtlCol="0" anchor="t">
            <a:spAutoFit/>
          </a:bodyPr>
          <a:lstStyle/>
          <a:p>
            <a:pPr marL="0" lvl="0" indent="0" algn="l">
              <a:lnSpc>
                <a:spcPts val="11028"/>
              </a:lnSpc>
              <a:spcBef>
                <a:spcPct val="0"/>
              </a:spcBef>
            </a:pPr>
            <a:r>
              <a:rPr lang="en-US" sz="9190">
                <a:solidFill>
                  <a:srgbClr val="2B2B2B"/>
                </a:solidFill>
                <a:latin typeface="芫荽"/>
                <a:ea typeface="芫荽"/>
                <a:cs typeface="芫荽"/>
                <a:sym typeface="芫荽"/>
              </a:rPr>
              <a:t>報告和分享</a:t>
            </a:r>
          </a:p>
        </p:txBody>
      </p:sp>
      <p:sp>
        <p:nvSpPr>
          <p:cNvPr id="13" name="TextBox 13"/>
          <p:cNvSpPr txBox="1"/>
          <p:nvPr/>
        </p:nvSpPr>
        <p:spPr>
          <a:xfrm rot="-508757">
            <a:off x="397979" y="654474"/>
            <a:ext cx="4525866" cy="1803787"/>
          </a:xfrm>
          <a:prstGeom prst="rect">
            <a:avLst/>
          </a:prstGeom>
        </p:spPr>
        <p:txBody>
          <a:bodyPr lIns="0" tIns="0" rIns="0" bIns="0" rtlCol="0" anchor="t">
            <a:spAutoFit/>
          </a:bodyPr>
          <a:lstStyle/>
          <a:p>
            <a:pPr algn="ctr">
              <a:lnSpc>
                <a:spcPts val="14255"/>
              </a:lnSpc>
              <a:spcBef>
                <a:spcPct val="0"/>
              </a:spcBef>
            </a:pPr>
            <a:r>
              <a:rPr lang="en-US" sz="11879">
                <a:solidFill>
                  <a:srgbClr val="836551"/>
                </a:solidFill>
                <a:latin typeface="芫荽"/>
                <a:ea typeface="芫荽"/>
                <a:cs typeface="芫荽"/>
                <a:sym typeface="芫荽"/>
              </a:rPr>
              <a:t>任務二</a:t>
            </a:r>
          </a:p>
        </p:txBody>
      </p:sp>
      <p:sp>
        <p:nvSpPr>
          <p:cNvPr id="14" name="TextBox 14"/>
          <p:cNvSpPr txBox="1"/>
          <p:nvPr/>
        </p:nvSpPr>
        <p:spPr>
          <a:xfrm>
            <a:off x="8569224" y="2142721"/>
            <a:ext cx="8726210" cy="1457325"/>
          </a:xfrm>
          <a:prstGeom prst="rect">
            <a:avLst/>
          </a:prstGeom>
        </p:spPr>
        <p:txBody>
          <a:bodyPr lIns="0" tIns="0" rIns="0" bIns="0" rtlCol="0" anchor="t">
            <a:spAutoFit/>
          </a:bodyPr>
          <a:lstStyle/>
          <a:p>
            <a:pPr algn="ctr">
              <a:lnSpc>
                <a:spcPts val="11451"/>
              </a:lnSpc>
              <a:spcBef>
                <a:spcPct val="0"/>
              </a:spcBef>
            </a:pPr>
            <a:r>
              <a:rPr lang="en-US" sz="9543">
                <a:solidFill>
                  <a:srgbClr val="000000"/>
                </a:solidFill>
                <a:latin typeface="芫荽"/>
                <a:ea typeface="芫荽"/>
                <a:cs typeface="芫荽"/>
                <a:sym typeface="芫荽"/>
              </a:rPr>
              <a:t>進行10分鐘討論</a:t>
            </a:r>
          </a:p>
        </p:txBody>
      </p:sp>
      <p:sp>
        <p:nvSpPr>
          <p:cNvPr id="15" name="Freeform 15"/>
          <p:cNvSpPr/>
          <p:nvPr/>
        </p:nvSpPr>
        <p:spPr>
          <a:xfrm>
            <a:off x="6881052" y="2231481"/>
            <a:ext cx="1270511" cy="1259664"/>
          </a:xfrm>
          <a:custGeom>
            <a:avLst/>
            <a:gdLst/>
            <a:ahLst/>
            <a:cxnLst/>
            <a:rect l="l" t="t" r="r" b="b"/>
            <a:pathLst>
              <a:path w="1270511" h="1259664">
                <a:moveTo>
                  <a:pt x="0" y="0"/>
                </a:moveTo>
                <a:lnTo>
                  <a:pt x="1270511" y="0"/>
                </a:lnTo>
                <a:lnTo>
                  <a:pt x="1270511" y="1259664"/>
                </a:lnTo>
                <a:lnTo>
                  <a:pt x="0" y="1259664"/>
                </a:lnTo>
                <a:lnTo>
                  <a:pt x="0" y="0"/>
                </a:lnTo>
                <a:close/>
              </a:path>
            </a:pathLst>
          </a:custGeom>
          <a:blipFill>
            <a:blip r:embed="rId12"/>
            <a:stretch>
              <a:fillRect b="-861"/>
            </a:stretch>
          </a:blipFill>
        </p:spPr>
      </p:sp>
      <p:sp>
        <p:nvSpPr>
          <p:cNvPr id="16" name="Freeform 16"/>
          <p:cNvSpPr/>
          <p:nvPr/>
        </p:nvSpPr>
        <p:spPr>
          <a:xfrm>
            <a:off x="6958344" y="4513668"/>
            <a:ext cx="1270511" cy="1259664"/>
          </a:xfrm>
          <a:custGeom>
            <a:avLst/>
            <a:gdLst/>
            <a:ahLst/>
            <a:cxnLst/>
            <a:rect l="l" t="t" r="r" b="b"/>
            <a:pathLst>
              <a:path w="1270511" h="1259664">
                <a:moveTo>
                  <a:pt x="0" y="0"/>
                </a:moveTo>
                <a:lnTo>
                  <a:pt x="1270512" y="0"/>
                </a:lnTo>
                <a:lnTo>
                  <a:pt x="1270512" y="1259664"/>
                </a:lnTo>
                <a:lnTo>
                  <a:pt x="0" y="1259664"/>
                </a:lnTo>
                <a:lnTo>
                  <a:pt x="0" y="0"/>
                </a:lnTo>
                <a:close/>
              </a:path>
            </a:pathLst>
          </a:custGeom>
          <a:blipFill>
            <a:blip r:embed="rId12"/>
            <a:stretch>
              <a:fillRect b="-861"/>
            </a:stretch>
          </a:blipFill>
        </p:spPr>
      </p:sp>
      <p:sp>
        <p:nvSpPr>
          <p:cNvPr id="17" name="TextBox 17"/>
          <p:cNvSpPr txBox="1"/>
          <p:nvPr/>
        </p:nvSpPr>
        <p:spPr>
          <a:xfrm>
            <a:off x="8772167" y="4623550"/>
            <a:ext cx="8572858" cy="1293752"/>
          </a:xfrm>
          <a:prstGeom prst="rect">
            <a:avLst/>
          </a:prstGeom>
        </p:spPr>
        <p:txBody>
          <a:bodyPr lIns="0" tIns="0" rIns="0" bIns="0" rtlCol="0" anchor="t">
            <a:spAutoFit/>
          </a:bodyPr>
          <a:lstStyle/>
          <a:p>
            <a:pPr algn="ctr">
              <a:lnSpc>
                <a:spcPts val="11571"/>
              </a:lnSpc>
              <a:spcBef>
                <a:spcPct val="0"/>
              </a:spcBef>
            </a:pPr>
            <a:r>
              <a:rPr lang="en-US" sz="9643" dirty="0" err="1" smtClean="0">
                <a:solidFill>
                  <a:srgbClr val="000000"/>
                </a:solidFill>
                <a:latin typeface="芫荽"/>
                <a:ea typeface="芫荽"/>
                <a:cs typeface="芫荽"/>
                <a:sym typeface="芫荽"/>
              </a:rPr>
              <a:t>請各組上</a:t>
            </a:r>
            <a:r>
              <a:rPr lang="zh-TW" altLang="en-US" sz="9643" dirty="0" smtClean="0">
                <a:solidFill>
                  <a:srgbClr val="000000"/>
                </a:solidFill>
                <a:latin typeface="芫荽"/>
                <a:ea typeface="芫荽"/>
                <a:cs typeface="芫荽"/>
                <a:sym typeface="芫荽"/>
              </a:rPr>
              <a:t>臺</a:t>
            </a:r>
            <a:r>
              <a:rPr lang="en-US" sz="9643" dirty="0" err="1" smtClean="0">
                <a:solidFill>
                  <a:srgbClr val="000000"/>
                </a:solidFill>
                <a:latin typeface="芫荽"/>
                <a:ea typeface="芫荽"/>
                <a:cs typeface="芫荽"/>
                <a:sym typeface="芫荽"/>
              </a:rPr>
              <a:t>報告</a:t>
            </a:r>
            <a:endParaRPr lang="en-US" sz="9643" dirty="0">
              <a:solidFill>
                <a:srgbClr val="000000"/>
              </a:solidFill>
              <a:latin typeface="芫荽"/>
              <a:ea typeface="芫荽"/>
              <a:cs typeface="芫荽"/>
              <a:sym typeface="芫荽"/>
            </a:endParaRPr>
          </a:p>
        </p:txBody>
      </p:sp>
      <p:sp>
        <p:nvSpPr>
          <p:cNvPr id="18" name="Freeform 18"/>
          <p:cNvSpPr/>
          <p:nvPr/>
        </p:nvSpPr>
        <p:spPr>
          <a:xfrm>
            <a:off x="6881052" y="6727314"/>
            <a:ext cx="1347804" cy="1259664"/>
          </a:xfrm>
          <a:custGeom>
            <a:avLst/>
            <a:gdLst/>
            <a:ahLst/>
            <a:cxnLst/>
            <a:rect l="l" t="t" r="r" b="b"/>
            <a:pathLst>
              <a:path w="1347804" h="1259664">
                <a:moveTo>
                  <a:pt x="0" y="0"/>
                </a:moveTo>
                <a:lnTo>
                  <a:pt x="1347804" y="0"/>
                </a:lnTo>
                <a:lnTo>
                  <a:pt x="1347804" y="1259664"/>
                </a:lnTo>
                <a:lnTo>
                  <a:pt x="0" y="1259664"/>
                </a:lnTo>
                <a:lnTo>
                  <a:pt x="0" y="0"/>
                </a:lnTo>
                <a:close/>
              </a:path>
            </a:pathLst>
          </a:custGeom>
          <a:blipFill>
            <a:blip r:embed="rId12"/>
            <a:stretch>
              <a:fillRect t="-3041" b="-3955"/>
            </a:stretch>
          </a:blipFill>
        </p:spPr>
      </p:sp>
      <p:sp>
        <p:nvSpPr>
          <p:cNvPr id="19" name="TextBox 19"/>
          <p:cNvSpPr txBox="1"/>
          <p:nvPr/>
        </p:nvSpPr>
        <p:spPr>
          <a:xfrm>
            <a:off x="8638935" y="6780884"/>
            <a:ext cx="8924450" cy="1200150"/>
          </a:xfrm>
          <a:prstGeom prst="rect">
            <a:avLst/>
          </a:prstGeom>
        </p:spPr>
        <p:txBody>
          <a:bodyPr lIns="0" tIns="0" rIns="0" bIns="0" rtlCol="0" anchor="t">
            <a:spAutoFit/>
          </a:bodyPr>
          <a:lstStyle/>
          <a:p>
            <a:pPr algn="ctr">
              <a:lnSpc>
                <a:spcPts val="9412"/>
              </a:lnSpc>
              <a:spcBef>
                <a:spcPct val="0"/>
              </a:spcBef>
            </a:pPr>
            <a:r>
              <a:rPr lang="en-US" sz="7843">
                <a:solidFill>
                  <a:srgbClr val="000000"/>
                </a:solidFill>
                <a:latin typeface="芫荽"/>
                <a:ea typeface="芫荽"/>
                <a:cs typeface="芫荽"/>
                <a:sym typeface="芫荽"/>
              </a:rPr>
              <a:t>呈現學習單(二)答案</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solidFill>
          <a:srgbClr val="FFFCF7"/>
        </a:solidFill>
        <a:effectLst/>
      </p:bgPr>
    </p:bg>
    <p:spTree>
      <p:nvGrpSpPr>
        <p:cNvPr id="1" name=""/>
        <p:cNvGrpSpPr/>
        <p:nvPr/>
      </p:nvGrpSpPr>
      <p:grpSpPr>
        <a:xfrm>
          <a:off x="0" y="0"/>
          <a:ext cx="0" cy="0"/>
          <a:chOff x="0" y="0"/>
          <a:chExt cx="0" cy="0"/>
        </a:xfrm>
      </p:grpSpPr>
      <p:sp>
        <p:nvSpPr>
          <p:cNvPr id="2" name="TextBox 2"/>
          <p:cNvSpPr txBox="1"/>
          <p:nvPr/>
        </p:nvSpPr>
        <p:spPr>
          <a:xfrm>
            <a:off x="3263840" y="2958743"/>
            <a:ext cx="11760320" cy="1524000"/>
          </a:xfrm>
          <a:prstGeom prst="rect">
            <a:avLst/>
          </a:prstGeom>
        </p:spPr>
        <p:txBody>
          <a:bodyPr lIns="0" tIns="0" rIns="0" bIns="0" rtlCol="0" anchor="t">
            <a:spAutoFit/>
          </a:bodyPr>
          <a:lstStyle/>
          <a:p>
            <a:pPr marL="0" lvl="0" indent="0" algn="l">
              <a:lnSpc>
                <a:spcPts val="11999"/>
              </a:lnSpc>
              <a:spcBef>
                <a:spcPct val="0"/>
              </a:spcBef>
            </a:pPr>
            <a:r>
              <a:rPr lang="en-US" sz="9999">
                <a:solidFill>
                  <a:srgbClr val="2B2B2B"/>
                </a:solidFill>
                <a:latin typeface="芫荽"/>
                <a:ea typeface="芫荽"/>
                <a:cs typeface="芫荽"/>
                <a:sym typeface="芫荽"/>
              </a:rPr>
              <a:t>        綜合討論</a:t>
            </a:r>
          </a:p>
        </p:txBody>
      </p:sp>
      <p:sp>
        <p:nvSpPr>
          <p:cNvPr id="3" name="TextBox 3"/>
          <p:cNvSpPr txBox="1"/>
          <p:nvPr/>
        </p:nvSpPr>
        <p:spPr>
          <a:xfrm rot="-508757">
            <a:off x="657774" y="840665"/>
            <a:ext cx="4525866" cy="1803787"/>
          </a:xfrm>
          <a:prstGeom prst="rect">
            <a:avLst/>
          </a:prstGeom>
        </p:spPr>
        <p:txBody>
          <a:bodyPr lIns="0" tIns="0" rIns="0" bIns="0" rtlCol="0" anchor="t">
            <a:spAutoFit/>
          </a:bodyPr>
          <a:lstStyle/>
          <a:p>
            <a:pPr algn="ctr">
              <a:lnSpc>
                <a:spcPts val="14255"/>
              </a:lnSpc>
              <a:spcBef>
                <a:spcPct val="0"/>
              </a:spcBef>
            </a:pPr>
            <a:r>
              <a:rPr lang="en-US" sz="11879">
                <a:solidFill>
                  <a:srgbClr val="836551"/>
                </a:solidFill>
                <a:latin typeface="芫荽"/>
                <a:ea typeface="芫荽"/>
                <a:cs typeface="芫荽"/>
                <a:sym typeface="芫荽"/>
              </a:rPr>
              <a:t>任務二</a:t>
            </a:r>
          </a:p>
        </p:txBody>
      </p:sp>
      <p:sp>
        <p:nvSpPr>
          <p:cNvPr id="4" name="Freeform 4"/>
          <p:cNvSpPr/>
          <p:nvPr/>
        </p:nvSpPr>
        <p:spPr>
          <a:xfrm>
            <a:off x="2921409" y="5082866"/>
            <a:ext cx="12798890" cy="4175434"/>
          </a:xfrm>
          <a:custGeom>
            <a:avLst/>
            <a:gdLst/>
            <a:ahLst/>
            <a:cxnLst/>
            <a:rect l="l" t="t" r="r" b="b"/>
            <a:pathLst>
              <a:path w="12798890" h="4175434">
                <a:moveTo>
                  <a:pt x="0" y="0"/>
                </a:moveTo>
                <a:lnTo>
                  <a:pt x="12798890" y="0"/>
                </a:lnTo>
                <a:lnTo>
                  <a:pt x="12798890" y="4175434"/>
                </a:lnTo>
                <a:lnTo>
                  <a:pt x="0" y="4175434"/>
                </a:lnTo>
                <a:lnTo>
                  <a:pt x="0" y="0"/>
                </a:lnTo>
                <a:close/>
              </a:path>
            </a:pathLst>
          </a:custGeom>
          <a:blipFill>
            <a:blip r:embed="rId2"/>
            <a:stretch>
              <a:fillRect t="-28824" b="-74250"/>
            </a:stretch>
          </a:blipFill>
        </p:spPr>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solidFill>
          <a:srgbClr val="FFFCF7"/>
        </a:solidFill>
        <a:effectLst/>
      </p:bgPr>
    </p:bg>
    <p:spTree>
      <p:nvGrpSpPr>
        <p:cNvPr id="1" name=""/>
        <p:cNvGrpSpPr/>
        <p:nvPr/>
      </p:nvGrpSpPr>
      <p:grpSpPr>
        <a:xfrm>
          <a:off x="0" y="0"/>
          <a:ext cx="0" cy="0"/>
          <a:chOff x="0" y="0"/>
          <a:chExt cx="0" cy="0"/>
        </a:xfrm>
      </p:grpSpPr>
      <p:sp>
        <p:nvSpPr>
          <p:cNvPr id="2" name="TextBox 2"/>
          <p:cNvSpPr txBox="1"/>
          <p:nvPr/>
        </p:nvSpPr>
        <p:spPr>
          <a:xfrm rot="-508757">
            <a:off x="587953" y="491558"/>
            <a:ext cx="4525866" cy="1803787"/>
          </a:xfrm>
          <a:prstGeom prst="rect">
            <a:avLst/>
          </a:prstGeom>
        </p:spPr>
        <p:txBody>
          <a:bodyPr lIns="0" tIns="0" rIns="0" bIns="0" rtlCol="0" anchor="t">
            <a:spAutoFit/>
          </a:bodyPr>
          <a:lstStyle/>
          <a:p>
            <a:pPr algn="ctr">
              <a:lnSpc>
                <a:spcPts val="14255"/>
              </a:lnSpc>
              <a:spcBef>
                <a:spcPct val="0"/>
              </a:spcBef>
            </a:pPr>
            <a:r>
              <a:rPr lang="en-US" sz="11879">
                <a:solidFill>
                  <a:srgbClr val="836551"/>
                </a:solidFill>
                <a:latin typeface="芫荽"/>
                <a:ea typeface="芫荽"/>
                <a:cs typeface="芫荽"/>
                <a:sym typeface="芫荽"/>
              </a:rPr>
              <a:t>任務二</a:t>
            </a:r>
          </a:p>
        </p:txBody>
      </p:sp>
      <p:sp>
        <p:nvSpPr>
          <p:cNvPr id="3" name="TextBox 3"/>
          <p:cNvSpPr txBox="1"/>
          <p:nvPr/>
        </p:nvSpPr>
        <p:spPr>
          <a:xfrm>
            <a:off x="2001550" y="2600111"/>
            <a:ext cx="15014542" cy="1973478"/>
          </a:xfrm>
          <a:prstGeom prst="rect">
            <a:avLst/>
          </a:prstGeom>
        </p:spPr>
        <p:txBody>
          <a:bodyPr lIns="0" tIns="0" rIns="0" bIns="0" rtlCol="0" anchor="t">
            <a:spAutoFit/>
          </a:bodyPr>
          <a:lstStyle/>
          <a:p>
            <a:pPr algn="ctr">
              <a:lnSpc>
                <a:spcPts val="7747"/>
              </a:lnSpc>
              <a:spcBef>
                <a:spcPct val="0"/>
              </a:spcBef>
            </a:pPr>
            <a:r>
              <a:rPr lang="en-US" sz="6455">
                <a:solidFill>
                  <a:srgbClr val="836551"/>
                </a:solidFill>
                <a:latin typeface="芫荽"/>
                <a:ea typeface="芫荽"/>
                <a:cs typeface="芫荽"/>
                <a:sym typeface="芫荽"/>
              </a:rPr>
              <a:t>問題1:看完這個特展,身為一個國中生,在戒嚴時代,你可以有什麼樣的政治參與?</a:t>
            </a:r>
          </a:p>
        </p:txBody>
      </p:sp>
      <p:sp>
        <p:nvSpPr>
          <p:cNvPr id="4" name="TextBox 4"/>
          <p:cNvSpPr txBox="1"/>
          <p:nvPr/>
        </p:nvSpPr>
        <p:spPr>
          <a:xfrm>
            <a:off x="6903151" y="5955763"/>
            <a:ext cx="10974072" cy="3248025"/>
          </a:xfrm>
          <a:prstGeom prst="rect">
            <a:avLst/>
          </a:prstGeom>
        </p:spPr>
        <p:txBody>
          <a:bodyPr lIns="0" tIns="0" rIns="0" bIns="0" rtlCol="0" anchor="t">
            <a:spAutoFit/>
          </a:bodyPr>
          <a:lstStyle/>
          <a:p>
            <a:pPr algn="ctr">
              <a:lnSpc>
                <a:spcPts val="6380"/>
              </a:lnSpc>
              <a:spcBef>
                <a:spcPct val="0"/>
              </a:spcBef>
            </a:pPr>
            <a:r>
              <a:rPr lang="en-US" sz="5316">
                <a:solidFill>
                  <a:srgbClr val="FF3131"/>
                </a:solidFill>
                <a:latin typeface="芫荽"/>
                <a:ea typeface="芫荽"/>
                <a:cs typeface="芫荽"/>
                <a:sym typeface="芫荽"/>
              </a:rPr>
              <a:t>@我要可以對社會做...</a:t>
            </a:r>
          </a:p>
          <a:p>
            <a:pPr algn="ctr">
              <a:lnSpc>
                <a:spcPts val="6380"/>
              </a:lnSpc>
              <a:spcBef>
                <a:spcPct val="0"/>
              </a:spcBef>
            </a:pPr>
            <a:endParaRPr lang="en-US" sz="5316">
              <a:solidFill>
                <a:srgbClr val="FF3131"/>
              </a:solidFill>
              <a:latin typeface="芫荽"/>
              <a:ea typeface="芫荽"/>
              <a:cs typeface="芫荽"/>
              <a:sym typeface="芫荽"/>
            </a:endParaRPr>
          </a:p>
          <a:p>
            <a:pPr algn="ctr">
              <a:lnSpc>
                <a:spcPts val="6380"/>
              </a:lnSpc>
              <a:spcBef>
                <a:spcPct val="0"/>
              </a:spcBef>
            </a:pPr>
            <a:r>
              <a:rPr lang="en-US" sz="5316">
                <a:solidFill>
                  <a:srgbClr val="FF3131"/>
                </a:solidFill>
                <a:latin typeface="芫荽"/>
                <a:ea typeface="芫荽"/>
                <a:cs typeface="芫荽"/>
                <a:sym typeface="芫荽"/>
              </a:rPr>
              <a:t>@我想要向政府表達…</a:t>
            </a:r>
          </a:p>
          <a:p>
            <a:pPr algn="ctr">
              <a:lnSpc>
                <a:spcPts val="6380"/>
              </a:lnSpc>
              <a:spcBef>
                <a:spcPct val="0"/>
              </a:spcBef>
            </a:pPr>
            <a:endParaRPr lang="en-US" sz="5316">
              <a:solidFill>
                <a:srgbClr val="FF3131"/>
              </a:solidFill>
              <a:latin typeface="芫荽"/>
              <a:ea typeface="芫荽"/>
              <a:cs typeface="芫荽"/>
              <a:sym typeface="芫荽"/>
            </a:endParaRPr>
          </a:p>
        </p:txBody>
      </p:sp>
      <p:sp>
        <p:nvSpPr>
          <p:cNvPr id="5" name="TextBox 5"/>
          <p:cNvSpPr txBox="1"/>
          <p:nvPr/>
        </p:nvSpPr>
        <p:spPr>
          <a:xfrm rot="-589710">
            <a:off x="1632982" y="7396625"/>
            <a:ext cx="5998802" cy="887095"/>
          </a:xfrm>
          <a:prstGeom prst="rect">
            <a:avLst/>
          </a:prstGeom>
        </p:spPr>
        <p:txBody>
          <a:bodyPr lIns="0" tIns="0" rIns="0" bIns="0" rtlCol="0" anchor="t">
            <a:spAutoFit/>
          </a:bodyPr>
          <a:lstStyle/>
          <a:p>
            <a:pPr algn="ctr">
              <a:lnSpc>
                <a:spcPts val="7279"/>
              </a:lnSpc>
            </a:pPr>
            <a:r>
              <a:rPr lang="en-US" sz="5199">
                <a:solidFill>
                  <a:srgbClr val="FF3131"/>
                </a:solidFill>
                <a:latin typeface="Noto Sans T Chinese"/>
                <a:ea typeface="Noto Sans T Chinese"/>
                <a:cs typeface="Noto Sans T Chinese"/>
                <a:sym typeface="Noto Sans T Chinese"/>
              </a:rPr>
              <a:t>政治參與的行動是?</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solidFill>
          <a:srgbClr val="FFFCF7"/>
        </a:solidFill>
        <a:effectLst/>
      </p:bgPr>
    </p:bg>
    <p:spTree>
      <p:nvGrpSpPr>
        <p:cNvPr id="1" name=""/>
        <p:cNvGrpSpPr/>
        <p:nvPr/>
      </p:nvGrpSpPr>
      <p:grpSpPr>
        <a:xfrm>
          <a:off x="0" y="0"/>
          <a:ext cx="0" cy="0"/>
          <a:chOff x="0" y="0"/>
          <a:chExt cx="0" cy="0"/>
        </a:xfrm>
      </p:grpSpPr>
      <p:sp>
        <p:nvSpPr>
          <p:cNvPr id="2" name="TextBox 2"/>
          <p:cNvSpPr txBox="1"/>
          <p:nvPr/>
        </p:nvSpPr>
        <p:spPr>
          <a:xfrm rot="-508757">
            <a:off x="587953" y="491558"/>
            <a:ext cx="4525866" cy="1803787"/>
          </a:xfrm>
          <a:prstGeom prst="rect">
            <a:avLst/>
          </a:prstGeom>
        </p:spPr>
        <p:txBody>
          <a:bodyPr lIns="0" tIns="0" rIns="0" bIns="0" rtlCol="0" anchor="t">
            <a:spAutoFit/>
          </a:bodyPr>
          <a:lstStyle/>
          <a:p>
            <a:pPr algn="ctr">
              <a:lnSpc>
                <a:spcPts val="14255"/>
              </a:lnSpc>
              <a:spcBef>
                <a:spcPct val="0"/>
              </a:spcBef>
            </a:pPr>
            <a:r>
              <a:rPr lang="en-US" sz="11879">
                <a:solidFill>
                  <a:srgbClr val="836551"/>
                </a:solidFill>
                <a:latin typeface="芫荽"/>
                <a:ea typeface="芫荽"/>
                <a:cs typeface="芫荽"/>
                <a:sym typeface="芫荽"/>
              </a:rPr>
              <a:t>任務二</a:t>
            </a:r>
          </a:p>
        </p:txBody>
      </p:sp>
      <p:sp>
        <p:nvSpPr>
          <p:cNvPr id="3" name="TextBox 3"/>
          <p:cNvSpPr txBox="1"/>
          <p:nvPr/>
        </p:nvSpPr>
        <p:spPr>
          <a:xfrm>
            <a:off x="1028700" y="2600111"/>
            <a:ext cx="16434246" cy="2950691"/>
          </a:xfrm>
          <a:prstGeom prst="rect">
            <a:avLst/>
          </a:prstGeom>
        </p:spPr>
        <p:txBody>
          <a:bodyPr lIns="0" tIns="0" rIns="0" bIns="0" rtlCol="0" anchor="t">
            <a:spAutoFit/>
          </a:bodyPr>
          <a:lstStyle/>
          <a:p>
            <a:pPr algn="ctr">
              <a:lnSpc>
                <a:spcPts val="7747"/>
              </a:lnSpc>
              <a:spcBef>
                <a:spcPct val="0"/>
              </a:spcBef>
            </a:pPr>
            <a:r>
              <a:rPr lang="en-US" sz="6455">
                <a:solidFill>
                  <a:srgbClr val="836551"/>
                </a:solidFill>
                <a:latin typeface="芫荽"/>
                <a:ea typeface="芫荽"/>
                <a:cs typeface="芫荽"/>
                <a:sym typeface="芫荽"/>
              </a:rPr>
              <a:t>問題2:就這個特展中,你看到這些挑戰者的政治參與的內容,有哪一部分你想要繼續從臺史博其他線上學習資源的管道深入探究下去? </a:t>
            </a:r>
          </a:p>
        </p:txBody>
      </p:sp>
      <p:sp>
        <p:nvSpPr>
          <p:cNvPr id="4" name="TextBox 4"/>
          <p:cNvSpPr txBox="1"/>
          <p:nvPr/>
        </p:nvSpPr>
        <p:spPr>
          <a:xfrm rot="678704">
            <a:off x="4131878" y="7157734"/>
            <a:ext cx="10042926" cy="887095"/>
          </a:xfrm>
          <a:prstGeom prst="rect">
            <a:avLst/>
          </a:prstGeom>
        </p:spPr>
        <p:txBody>
          <a:bodyPr lIns="0" tIns="0" rIns="0" bIns="0" rtlCol="0" anchor="t">
            <a:spAutoFit/>
          </a:bodyPr>
          <a:lstStyle/>
          <a:p>
            <a:pPr algn="ctr">
              <a:lnSpc>
                <a:spcPts val="7279"/>
              </a:lnSpc>
            </a:pPr>
            <a:r>
              <a:rPr lang="en-US" sz="5199">
                <a:solidFill>
                  <a:srgbClr val="FF3131"/>
                </a:solidFill>
                <a:latin typeface="Noto Sans T Chinese"/>
                <a:ea typeface="Noto Sans T Chinese"/>
                <a:cs typeface="Noto Sans T Chinese"/>
                <a:sym typeface="Noto Sans T Chinese"/>
              </a:rPr>
              <a:t>用"挑戰者的名字故事進一步搜尋</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solidFill>
          <a:srgbClr val="FFFCF7"/>
        </a:solidFill>
        <a:effectLst/>
      </p:bgPr>
    </p:bg>
    <p:spTree>
      <p:nvGrpSpPr>
        <p:cNvPr id="1" name=""/>
        <p:cNvGrpSpPr/>
        <p:nvPr/>
      </p:nvGrpSpPr>
      <p:grpSpPr>
        <a:xfrm>
          <a:off x="0" y="0"/>
          <a:ext cx="0" cy="0"/>
          <a:chOff x="0" y="0"/>
          <a:chExt cx="0" cy="0"/>
        </a:xfrm>
      </p:grpSpPr>
      <p:sp>
        <p:nvSpPr>
          <p:cNvPr id="2" name="TextBox 2"/>
          <p:cNvSpPr txBox="1"/>
          <p:nvPr/>
        </p:nvSpPr>
        <p:spPr>
          <a:xfrm rot="-508757">
            <a:off x="285364" y="515227"/>
            <a:ext cx="4525866" cy="1803787"/>
          </a:xfrm>
          <a:prstGeom prst="rect">
            <a:avLst/>
          </a:prstGeom>
        </p:spPr>
        <p:txBody>
          <a:bodyPr lIns="0" tIns="0" rIns="0" bIns="0" rtlCol="0" anchor="t">
            <a:spAutoFit/>
          </a:bodyPr>
          <a:lstStyle/>
          <a:p>
            <a:pPr algn="ctr">
              <a:lnSpc>
                <a:spcPts val="14255"/>
              </a:lnSpc>
              <a:spcBef>
                <a:spcPct val="0"/>
              </a:spcBef>
            </a:pPr>
            <a:r>
              <a:rPr lang="en-US" sz="11879">
                <a:solidFill>
                  <a:srgbClr val="836551"/>
                </a:solidFill>
                <a:latin typeface="芫荽"/>
                <a:ea typeface="芫荽"/>
                <a:cs typeface="芫荽"/>
                <a:sym typeface="芫荽"/>
              </a:rPr>
              <a:t>任務三</a:t>
            </a:r>
          </a:p>
        </p:txBody>
      </p:sp>
      <p:sp>
        <p:nvSpPr>
          <p:cNvPr id="3" name="TextBox 3"/>
          <p:cNvSpPr txBox="1"/>
          <p:nvPr/>
        </p:nvSpPr>
        <p:spPr>
          <a:xfrm rot="438947">
            <a:off x="784451" y="3850975"/>
            <a:ext cx="5777252" cy="981075"/>
          </a:xfrm>
          <a:prstGeom prst="rect">
            <a:avLst/>
          </a:prstGeom>
        </p:spPr>
        <p:txBody>
          <a:bodyPr lIns="0" tIns="0" rIns="0" bIns="0" rtlCol="0" anchor="t">
            <a:spAutoFit/>
          </a:bodyPr>
          <a:lstStyle/>
          <a:p>
            <a:pPr marL="0" lvl="0" indent="0" algn="l">
              <a:lnSpc>
                <a:spcPts val="7624"/>
              </a:lnSpc>
              <a:spcBef>
                <a:spcPct val="0"/>
              </a:spcBef>
            </a:pPr>
            <a:r>
              <a:rPr lang="en-US" sz="6354">
                <a:solidFill>
                  <a:srgbClr val="52B6F3"/>
                </a:solidFill>
                <a:latin typeface="芫荽"/>
                <a:ea typeface="芫荽"/>
                <a:cs typeface="芫荽"/>
                <a:sym typeface="芫荽"/>
              </a:rPr>
              <a:t>學生政治參一腳</a:t>
            </a:r>
          </a:p>
        </p:txBody>
      </p:sp>
      <p:sp>
        <p:nvSpPr>
          <p:cNvPr id="4" name="TextBox 4"/>
          <p:cNvSpPr txBox="1"/>
          <p:nvPr/>
        </p:nvSpPr>
        <p:spPr>
          <a:xfrm rot="-589710">
            <a:off x="766951" y="7377057"/>
            <a:ext cx="5998802" cy="995680"/>
          </a:xfrm>
          <a:prstGeom prst="rect">
            <a:avLst/>
          </a:prstGeom>
        </p:spPr>
        <p:txBody>
          <a:bodyPr lIns="0" tIns="0" rIns="0" bIns="0" rtlCol="0" anchor="t">
            <a:spAutoFit/>
          </a:bodyPr>
          <a:lstStyle/>
          <a:p>
            <a:pPr algn="ctr">
              <a:lnSpc>
                <a:spcPts val="8119"/>
              </a:lnSpc>
            </a:pPr>
            <a:r>
              <a:rPr lang="en-US" sz="5799" b="1">
                <a:solidFill>
                  <a:srgbClr val="FF3131"/>
                </a:solidFill>
                <a:latin typeface="Noto Sans T Chinese Bold"/>
                <a:ea typeface="Noto Sans T Chinese Bold"/>
                <a:cs typeface="Noto Sans T Chinese Bold"/>
                <a:sym typeface="Noto Sans T Chinese Bold"/>
              </a:rPr>
              <a:t>來模擬政治參與吧</a:t>
            </a:r>
          </a:p>
        </p:txBody>
      </p:sp>
      <p:sp>
        <p:nvSpPr>
          <p:cNvPr id="5" name="Freeform 5"/>
          <p:cNvSpPr/>
          <p:nvPr/>
        </p:nvSpPr>
        <p:spPr>
          <a:xfrm>
            <a:off x="7210696" y="1887385"/>
            <a:ext cx="1270511" cy="1270511"/>
          </a:xfrm>
          <a:custGeom>
            <a:avLst/>
            <a:gdLst/>
            <a:ahLst/>
            <a:cxnLst/>
            <a:rect l="l" t="t" r="r" b="b"/>
            <a:pathLst>
              <a:path w="1270511" h="1270511">
                <a:moveTo>
                  <a:pt x="0" y="0"/>
                </a:moveTo>
                <a:lnTo>
                  <a:pt x="1270511" y="0"/>
                </a:lnTo>
                <a:lnTo>
                  <a:pt x="1270511" y="1270512"/>
                </a:lnTo>
                <a:lnTo>
                  <a:pt x="0" y="1270512"/>
                </a:lnTo>
                <a:lnTo>
                  <a:pt x="0" y="0"/>
                </a:lnTo>
                <a:close/>
              </a:path>
            </a:pathLst>
          </a:custGeom>
          <a:blipFill>
            <a:blip r:embed="rId2"/>
            <a:stretch>
              <a:fillRect/>
            </a:stretch>
          </a:blipFill>
        </p:spPr>
      </p:sp>
      <p:sp>
        <p:nvSpPr>
          <p:cNvPr id="6" name="Freeform 6"/>
          <p:cNvSpPr/>
          <p:nvPr/>
        </p:nvSpPr>
        <p:spPr>
          <a:xfrm>
            <a:off x="7372121" y="4350959"/>
            <a:ext cx="1270511" cy="1567337"/>
          </a:xfrm>
          <a:custGeom>
            <a:avLst/>
            <a:gdLst/>
            <a:ahLst/>
            <a:cxnLst/>
            <a:rect l="l" t="t" r="r" b="b"/>
            <a:pathLst>
              <a:path w="1270511" h="1567337">
                <a:moveTo>
                  <a:pt x="0" y="0"/>
                </a:moveTo>
                <a:lnTo>
                  <a:pt x="1270511" y="0"/>
                </a:lnTo>
                <a:lnTo>
                  <a:pt x="1270511" y="1567337"/>
                </a:lnTo>
                <a:lnTo>
                  <a:pt x="0" y="1567337"/>
                </a:lnTo>
                <a:lnTo>
                  <a:pt x="0" y="0"/>
                </a:lnTo>
                <a:close/>
              </a:path>
            </a:pathLst>
          </a:custGeom>
          <a:blipFill>
            <a:blip r:embed="rId2"/>
            <a:stretch>
              <a:fillRect l="-21076" r="-21076" b="-15231"/>
            </a:stretch>
          </a:blipFill>
        </p:spPr>
      </p:sp>
      <p:sp>
        <p:nvSpPr>
          <p:cNvPr id="7" name="Freeform 7"/>
          <p:cNvSpPr/>
          <p:nvPr/>
        </p:nvSpPr>
        <p:spPr>
          <a:xfrm>
            <a:off x="7210696" y="6894289"/>
            <a:ext cx="1593361" cy="2073840"/>
          </a:xfrm>
          <a:custGeom>
            <a:avLst/>
            <a:gdLst/>
            <a:ahLst/>
            <a:cxnLst/>
            <a:rect l="l" t="t" r="r" b="b"/>
            <a:pathLst>
              <a:path w="1593361" h="2073840">
                <a:moveTo>
                  <a:pt x="0" y="0"/>
                </a:moveTo>
                <a:lnTo>
                  <a:pt x="1593361" y="0"/>
                </a:lnTo>
                <a:lnTo>
                  <a:pt x="1593361" y="2073840"/>
                </a:lnTo>
                <a:lnTo>
                  <a:pt x="0" y="2073840"/>
                </a:lnTo>
                <a:lnTo>
                  <a:pt x="0" y="0"/>
                </a:lnTo>
                <a:close/>
              </a:path>
            </a:pathLst>
          </a:custGeom>
          <a:blipFill>
            <a:blip r:embed="rId2"/>
            <a:stretch>
              <a:fillRect l="-13349" r="-16805"/>
            </a:stretch>
          </a:blipFill>
        </p:spPr>
      </p:sp>
      <p:sp>
        <p:nvSpPr>
          <p:cNvPr id="8" name="TextBox 8"/>
          <p:cNvSpPr txBox="1"/>
          <p:nvPr/>
        </p:nvSpPr>
        <p:spPr>
          <a:xfrm>
            <a:off x="8307912" y="2026859"/>
            <a:ext cx="9144000" cy="685800"/>
          </a:xfrm>
          <a:prstGeom prst="rect">
            <a:avLst/>
          </a:prstGeom>
        </p:spPr>
        <p:txBody>
          <a:bodyPr lIns="0" tIns="0" rIns="0" bIns="0" rtlCol="0" anchor="t">
            <a:spAutoFit/>
          </a:bodyPr>
          <a:lstStyle/>
          <a:p>
            <a:pPr algn="ctr">
              <a:lnSpc>
                <a:spcPts val="5332"/>
              </a:lnSpc>
              <a:spcBef>
                <a:spcPct val="0"/>
              </a:spcBef>
            </a:pPr>
            <a:r>
              <a:rPr lang="en-US" sz="4443">
                <a:solidFill>
                  <a:srgbClr val="000000"/>
                </a:solidFill>
                <a:latin typeface="芫荽"/>
                <a:ea typeface="芫荽"/>
                <a:cs typeface="芫荽"/>
                <a:sym typeface="芫荽"/>
              </a:rPr>
              <a:t>以學運或社會運動為關鍵字搜尋</a:t>
            </a:r>
          </a:p>
        </p:txBody>
      </p:sp>
      <p:sp>
        <p:nvSpPr>
          <p:cNvPr id="9" name="TextBox 9"/>
          <p:cNvSpPr txBox="1"/>
          <p:nvPr/>
        </p:nvSpPr>
        <p:spPr>
          <a:xfrm>
            <a:off x="8804057" y="2627038"/>
            <a:ext cx="5870079" cy="530859"/>
          </a:xfrm>
          <a:prstGeom prst="rect">
            <a:avLst/>
          </a:prstGeom>
        </p:spPr>
        <p:txBody>
          <a:bodyPr lIns="0" tIns="0" rIns="0" bIns="0" rtlCol="0" anchor="t">
            <a:spAutoFit/>
          </a:bodyPr>
          <a:lstStyle/>
          <a:p>
            <a:pPr algn="ctr">
              <a:lnSpc>
                <a:spcPts val="4340"/>
              </a:lnSpc>
            </a:pPr>
            <a:r>
              <a:rPr lang="en-US" sz="3100" b="1">
                <a:solidFill>
                  <a:srgbClr val="FF3131"/>
                </a:solidFill>
                <a:latin typeface="Noto Sans T Chinese Bold"/>
                <a:ea typeface="Noto Sans T Chinese Bold"/>
                <a:cs typeface="Noto Sans T Chinese Bold"/>
                <a:sym typeface="Noto Sans T Chinese Bold"/>
              </a:rPr>
              <a:t>也可以用投票,政治參與的名詞..</a:t>
            </a:r>
          </a:p>
        </p:txBody>
      </p:sp>
      <p:sp>
        <p:nvSpPr>
          <p:cNvPr id="10" name="TextBox 10"/>
          <p:cNvSpPr txBox="1"/>
          <p:nvPr/>
        </p:nvSpPr>
        <p:spPr>
          <a:xfrm>
            <a:off x="8804057" y="4757737"/>
            <a:ext cx="9144000" cy="866775"/>
          </a:xfrm>
          <a:prstGeom prst="rect">
            <a:avLst/>
          </a:prstGeom>
        </p:spPr>
        <p:txBody>
          <a:bodyPr lIns="0" tIns="0" rIns="0" bIns="0" rtlCol="0" anchor="t">
            <a:spAutoFit/>
          </a:bodyPr>
          <a:lstStyle/>
          <a:p>
            <a:pPr algn="ctr">
              <a:lnSpc>
                <a:spcPts val="6772"/>
              </a:lnSpc>
              <a:spcBef>
                <a:spcPct val="0"/>
              </a:spcBef>
            </a:pPr>
            <a:r>
              <a:rPr lang="en-US" sz="5643">
                <a:solidFill>
                  <a:srgbClr val="000000"/>
                </a:solidFill>
                <a:latin typeface="芫荽"/>
                <a:ea typeface="芫荽"/>
                <a:cs typeface="芫荽"/>
                <a:sym typeface="芫荽"/>
              </a:rPr>
              <a:t>以你們的身分設計政治參與</a:t>
            </a:r>
          </a:p>
        </p:txBody>
      </p:sp>
      <p:sp>
        <p:nvSpPr>
          <p:cNvPr id="11" name="TextBox 11"/>
          <p:cNvSpPr txBox="1"/>
          <p:nvPr/>
        </p:nvSpPr>
        <p:spPr>
          <a:xfrm>
            <a:off x="8804057" y="7535921"/>
            <a:ext cx="9466850" cy="771525"/>
          </a:xfrm>
          <a:prstGeom prst="rect">
            <a:avLst/>
          </a:prstGeom>
        </p:spPr>
        <p:txBody>
          <a:bodyPr lIns="0" tIns="0" rIns="0" bIns="0" rtlCol="0" anchor="t">
            <a:spAutoFit/>
          </a:bodyPr>
          <a:lstStyle/>
          <a:p>
            <a:pPr algn="ctr">
              <a:lnSpc>
                <a:spcPts val="5932"/>
              </a:lnSpc>
              <a:spcBef>
                <a:spcPct val="0"/>
              </a:spcBef>
            </a:pPr>
            <a:r>
              <a:rPr lang="en-US" sz="4943">
                <a:solidFill>
                  <a:srgbClr val="000000"/>
                </a:solidFill>
                <a:latin typeface="芫荽"/>
                <a:ea typeface="芫荽"/>
                <a:cs typeface="芫荽"/>
                <a:sym typeface="芫荽"/>
              </a:rPr>
              <a:t>蒐集多一點資料來呈現你們的活動</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solidFill>
          <a:srgbClr val="FFFCF7"/>
        </a:solidFill>
        <a:effectLst/>
      </p:bgPr>
    </p:bg>
    <p:spTree>
      <p:nvGrpSpPr>
        <p:cNvPr id="1" name=""/>
        <p:cNvGrpSpPr/>
        <p:nvPr/>
      </p:nvGrpSpPr>
      <p:grpSpPr>
        <a:xfrm>
          <a:off x="0" y="0"/>
          <a:ext cx="0" cy="0"/>
          <a:chOff x="0" y="0"/>
          <a:chExt cx="0" cy="0"/>
        </a:xfrm>
      </p:grpSpPr>
      <p:sp>
        <p:nvSpPr>
          <p:cNvPr id="2" name="Freeform 2"/>
          <p:cNvSpPr/>
          <p:nvPr/>
        </p:nvSpPr>
        <p:spPr>
          <a:xfrm>
            <a:off x="1028700" y="5321541"/>
            <a:ext cx="5402663" cy="3579264"/>
          </a:xfrm>
          <a:custGeom>
            <a:avLst/>
            <a:gdLst/>
            <a:ahLst/>
            <a:cxnLst/>
            <a:rect l="l" t="t" r="r" b="b"/>
            <a:pathLst>
              <a:path w="5402663" h="3579264">
                <a:moveTo>
                  <a:pt x="0" y="0"/>
                </a:moveTo>
                <a:lnTo>
                  <a:pt x="5402663" y="0"/>
                </a:lnTo>
                <a:lnTo>
                  <a:pt x="5402663" y="3579264"/>
                </a:lnTo>
                <a:lnTo>
                  <a:pt x="0" y="3579264"/>
                </a:lnTo>
                <a:lnTo>
                  <a:pt x="0" y="0"/>
                </a:lnTo>
                <a:close/>
              </a:path>
            </a:pathLst>
          </a:custGeom>
          <a:blipFill>
            <a:blip r:embed="rId2"/>
            <a:stretch>
              <a:fillRect/>
            </a:stretch>
          </a:blipFill>
        </p:spPr>
      </p:sp>
      <p:sp>
        <p:nvSpPr>
          <p:cNvPr id="3" name="Freeform 3"/>
          <p:cNvSpPr/>
          <p:nvPr/>
        </p:nvSpPr>
        <p:spPr>
          <a:xfrm>
            <a:off x="6776328" y="5321541"/>
            <a:ext cx="4971822" cy="3293832"/>
          </a:xfrm>
          <a:custGeom>
            <a:avLst/>
            <a:gdLst/>
            <a:ahLst/>
            <a:cxnLst/>
            <a:rect l="l" t="t" r="r" b="b"/>
            <a:pathLst>
              <a:path w="4971822" h="3293832">
                <a:moveTo>
                  <a:pt x="0" y="0"/>
                </a:moveTo>
                <a:lnTo>
                  <a:pt x="4971823" y="0"/>
                </a:lnTo>
                <a:lnTo>
                  <a:pt x="4971823" y="3293833"/>
                </a:lnTo>
                <a:lnTo>
                  <a:pt x="0" y="3293833"/>
                </a:lnTo>
                <a:lnTo>
                  <a:pt x="0" y="0"/>
                </a:lnTo>
                <a:close/>
              </a:path>
            </a:pathLst>
          </a:custGeom>
          <a:blipFill>
            <a:blip r:embed="rId3"/>
            <a:stretch>
              <a:fillRect/>
            </a:stretch>
          </a:blipFill>
        </p:spPr>
      </p:sp>
      <p:sp>
        <p:nvSpPr>
          <p:cNvPr id="4" name="Freeform 4"/>
          <p:cNvSpPr/>
          <p:nvPr/>
        </p:nvSpPr>
        <p:spPr>
          <a:xfrm>
            <a:off x="11748151" y="5321541"/>
            <a:ext cx="6020649" cy="3417184"/>
          </a:xfrm>
          <a:custGeom>
            <a:avLst/>
            <a:gdLst/>
            <a:ahLst/>
            <a:cxnLst/>
            <a:rect l="l" t="t" r="r" b="b"/>
            <a:pathLst>
              <a:path w="6020649" h="3417184">
                <a:moveTo>
                  <a:pt x="0" y="0"/>
                </a:moveTo>
                <a:lnTo>
                  <a:pt x="6020648" y="0"/>
                </a:lnTo>
                <a:lnTo>
                  <a:pt x="6020648" y="3417184"/>
                </a:lnTo>
                <a:lnTo>
                  <a:pt x="0" y="3417184"/>
                </a:lnTo>
                <a:lnTo>
                  <a:pt x="0" y="0"/>
                </a:lnTo>
                <a:close/>
              </a:path>
            </a:pathLst>
          </a:custGeom>
          <a:blipFill>
            <a:blip r:embed="rId4"/>
            <a:stretch>
              <a:fillRect t="-10946" r="-46809" b="-10946"/>
            </a:stretch>
          </a:blipFill>
        </p:spPr>
      </p:sp>
      <p:sp>
        <p:nvSpPr>
          <p:cNvPr id="5" name="TextBox 5"/>
          <p:cNvSpPr txBox="1"/>
          <p:nvPr/>
        </p:nvSpPr>
        <p:spPr>
          <a:xfrm rot="-508757">
            <a:off x="285364" y="515227"/>
            <a:ext cx="4525866" cy="1803787"/>
          </a:xfrm>
          <a:prstGeom prst="rect">
            <a:avLst/>
          </a:prstGeom>
        </p:spPr>
        <p:txBody>
          <a:bodyPr lIns="0" tIns="0" rIns="0" bIns="0" rtlCol="0" anchor="t">
            <a:spAutoFit/>
          </a:bodyPr>
          <a:lstStyle/>
          <a:p>
            <a:pPr algn="ctr">
              <a:lnSpc>
                <a:spcPts val="14255"/>
              </a:lnSpc>
              <a:spcBef>
                <a:spcPct val="0"/>
              </a:spcBef>
            </a:pPr>
            <a:r>
              <a:rPr lang="en-US" sz="11879">
                <a:solidFill>
                  <a:srgbClr val="836551"/>
                </a:solidFill>
                <a:latin typeface="芫荽"/>
                <a:ea typeface="芫荽"/>
                <a:cs typeface="芫荽"/>
                <a:sym typeface="芫荽"/>
              </a:rPr>
              <a:t>任務三</a:t>
            </a:r>
          </a:p>
        </p:txBody>
      </p:sp>
      <p:sp>
        <p:nvSpPr>
          <p:cNvPr id="6" name="TextBox 6"/>
          <p:cNvSpPr txBox="1"/>
          <p:nvPr/>
        </p:nvSpPr>
        <p:spPr>
          <a:xfrm>
            <a:off x="1862663" y="3008205"/>
            <a:ext cx="15008968" cy="1543050"/>
          </a:xfrm>
          <a:prstGeom prst="rect">
            <a:avLst/>
          </a:prstGeom>
        </p:spPr>
        <p:txBody>
          <a:bodyPr lIns="0" tIns="0" rIns="0" bIns="0" rtlCol="0" anchor="t">
            <a:spAutoFit/>
          </a:bodyPr>
          <a:lstStyle/>
          <a:p>
            <a:pPr algn="ctr">
              <a:lnSpc>
                <a:spcPts val="12160"/>
              </a:lnSpc>
              <a:spcBef>
                <a:spcPct val="0"/>
              </a:spcBef>
            </a:pPr>
            <a:r>
              <a:rPr lang="en-US" sz="10134">
                <a:solidFill>
                  <a:srgbClr val="FF3131"/>
                </a:solidFill>
                <a:latin typeface="芫荽"/>
                <a:ea typeface="芫荽"/>
                <a:cs typeface="芫荽"/>
                <a:sym typeface="芫荽"/>
              </a:rPr>
              <a:t>選擇哪一項政治參與?</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solidFill>
          <a:srgbClr val="FFFCF7"/>
        </a:solidFill>
        <a:effectLst/>
      </p:bgPr>
    </p:bg>
    <p:spTree>
      <p:nvGrpSpPr>
        <p:cNvPr id="1" name=""/>
        <p:cNvGrpSpPr/>
        <p:nvPr/>
      </p:nvGrpSpPr>
      <p:grpSpPr>
        <a:xfrm>
          <a:off x="0" y="0"/>
          <a:ext cx="0" cy="0"/>
          <a:chOff x="0" y="0"/>
          <a:chExt cx="0" cy="0"/>
        </a:xfrm>
      </p:grpSpPr>
      <p:sp>
        <p:nvSpPr>
          <p:cNvPr id="2" name="Freeform 2"/>
          <p:cNvSpPr/>
          <p:nvPr/>
        </p:nvSpPr>
        <p:spPr>
          <a:xfrm>
            <a:off x="471925" y="3267400"/>
            <a:ext cx="5080671" cy="4689036"/>
          </a:xfrm>
          <a:custGeom>
            <a:avLst/>
            <a:gdLst/>
            <a:ahLst/>
            <a:cxnLst/>
            <a:rect l="l" t="t" r="r" b="b"/>
            <a:pathLst>
              <a:path w="5080671" h="4689036">
                <a:moveTo>
                  <a:pt x="0" y="0"/>
                </a:moveTo>
                <a:lnTo>
                  <a:pt x="5080671" y="0"/>
                </a:lnTo>
                <a:lnTo>
                  <a:pt x="5080671" y="4689035"/>
                </a:lnTo>
                <a:lnTo>
                  <a:pt x="0" y="4689035"/>
                </a:lnTo>
                <a:lnTo>
                  <a:pt x="0" y="0"/>
                </a:lnTo>
                <a:close/>
              </a:path>
            </a:pathLst>
          </a:custGeom>
          <a:blipFill>
            <a:blip r:embed="rId2">
              <a:extLst>
                <a:ext uri="{96DAC541-7B7A-43D3-8B79-37D633B846F1}">
                  <asvg:svgBlip xmlns="" xmlns:asvg="http://schemas.microsoft.com/office/drawing/2016/SVG/main" r:embed="rId3"/>
                </a:ext>
              </a:extLst>
            </a:blip>
            <a:stretch>
              <a:fillRect/>
            </a:stretch>
          </a:blipFill>
        </p:spPr>
      </p:sp>
      <p:sp>
        <p:nvSpPr>
          <p:cNvPr id="3" name="Freeform 3"/>
          <p:cNvSpPr/>
          <p:nvPr/>
        </p:nvSpPr>
        <p:spPr>
          <a:xfrm>
            <a:off x="5863694" y="2425721"/>
            <a:ext cx="6560612" cy="3047951"/>
          </a:xfrm>
          <a:custGeom>
            <a:avLst/>
            <a:gdLst/>
            <a:ahLst/>
            <a:cxnLst/>
            <a:rect l="l" t="t" r="r" b="b"/>
            <a:pathLst>
              <a:path w="6560612" h="3047951">
                <a:moveTo>
                  <a:pt x="0" y="0"/>
                </a:moveTo>
                <a:lnTo>
                  <a:pt x="6560612" y="0"/>
                </a:lnTo>
                <a:lnTo>
                  <a:pt x="6560612" y="3047951"/>
                </a:lnTo>
                <a:lnTo>
                  <a:pt x="0" y="3047951"/>
                </a:lnTo>
                <a:lnTo>
                  <a:pt x="0" y="0"/>
                </a:lnTo>
                <a:close/>
              </a:path>
            </a:pathLst>
          </a:custGeom>
          <a:blipFill>
            <a:blip r:embed="rId4">
              <a:extLst>
                <a:ext uri="{96DAC541-7B7A-43D3-8B79-37D633B846F1}">
                  <asvg:svgBlip xmlns="" xmlns:asvg="http://schemas.microsoft.com/office/drawing/2016/SVG/main" r:embed="rId5"/>
                </a:ext>
              </a:extLst>
            </a:blip>
            <a:stretch>
              <a:fillRect/>
            </a:stretch>
          </a:blipFill>
        </p:spPr>
      </p:sp>
      <p:sp>
        <p:nvSpPr>
          <p:cNvPr id="4" name="Freeform 4"/>
          <p:cNvSpPr/>
          <p:nvPr/>
        </p:nvSpPr>
        <p:spPr>
          <a:xfrm>
            <a:off x="12961107" y="3129154"/>
            <a:ext cx="5626843" cy="4689036"/>
          </a:xfrm>
          <a:custGeom>
            <a:avLst/>
            <a:gdLst/>
            <a:ahLst/>
            <a:cxnLst/>
            <a:rect l="l" t="t" r="r" b="b"/>
            <a:pathLst>
              <a:path w="5626843" h="4689036">
                <a:moveTo>
                  <a:pt x="0" y="0"/>
                </a:moveTo>
                <a:lnTo>
                  <a:pt x="5626843" y="0"/>
                </a:lnTo>
                <a:lnTo>
                  <a:pt x="5626843" y="4689036"/>
                </a:lnTo>
                <a:lnTo>
                  <a:pt x="0" y="4689036"/>
                </a:lnTo>
                <a:lnTo>
                  <a:pt x="0" y="0"/>
                </a:lnTo>
                <a:close/>
              </a:path>
            </a:pathLst>
          </a:custGeom>
          <a:blipFill>
            <a:blip r:embed="rId6">
              <a:extLst>
                <a:ext uri="{96DAC541-7B7A-43D3-8B79-37D633B846F1}">
                  <asvg:svgBlip xmlns="" xmlns:asvg="http://schemas.microsoft.com/office/drawing/2016/SVG/main" r:embed="rId7"/>
                </a:ext>
              </a:extLst>
            </a:blip>
            <a:stretch>
              <a:fillRect/>
            </a:stretch>
          </a:blipFill>
        </p:spPr>
      </p:sp>
      <p:sp>
        <p:nvSpPr>
          <p:cNvPr id="5" name="TextBox 5"/>
          <p:cNvSpPr txBox="1"/>
          <p:nvPr/>
        </p:nvSpPr>
        <p:spPr>
          <a:xfrm rot="-508757">
            <a:off x="38742" y="445138"/>
            <a:ext cx="5056526" cy="1803787"/>
          </a:xfrm>
          <a:prstGeom prst="rect">
            <a:avLst/>
          </a:prstGeom>
        </p:spPr>
        <p:txBody>
          <a:bodyPr lIns="0" tIns="0" rIns="0" bIns="0" rtlCol="0" anchor="t">
            <a:spAutoFit/>
          </a:bodyPr>
          <a:lstStyle/>
          <a:p>
            <a:pPr algn="ctr">
              <a:lnSpc>
                <a:spcPts val="14255"/>
              </a:lnSpc>
              <a:spcBef>
                <a:spcPct val="0"/>
              </a:spcBef>
            </a:pPr>
            <a:r>
              <a:rPr lang="en-US" sz="11879">
                <a:solidFill>
                  <a:srgbClr val="836551"/>
                </a:solidFill>
                <a:latin typeface="芫荽"/>
                <a:ea typeface="芫荽"/>
                <a:cs typeface="芫荽"/>
                <a:sym typeface="芫荽"/>
              </a:rPr>
              <a:t>任務三</a:t>
            </a:r>
          </a:p>
        </p:txBody>
      </p:sp>
      <p:sp>
        <p:nvSpPr>
          <p:cNvPr id="6" name="TextBox 6"/>
          <p:cNvSpPr txBox="1"/>
          <p:nvPr/>
        </p:nvSpPr>
        <p:spPr>
          <a:xfrm rot="-140359">
            <a:off x="1295661" y="4091593"/>
            <a:ext cx="3025218" cy="2619904"/>
          </a:xfrm>
          <a:prstGeom prst="rect">
            <a:avLst/>
          </a:prstGeom>
        </p:spPr>
        <p:txBody>
          <a:bodyPr lIns="0" tIns="0" rIns="0" bIns="0" rtlCol="0" anchor="t">
            <a:spAutoFit/>
          </a:bodyPr>
          <a:lstStyle/>
          <a:p>
            <a:pPr algn="ctr">
              <a:lnSpc>
                <a:spcPts val="6883"/>
              </a:lnSpc>
              <a:spcBef>
                <a:spcPct val="0"/>
              </a:spcBef>
            </a:pPr>
            <a:r>
              <a:rPr lang="en-US" sz="5736">
                <a:solidFill>
                  <a:srgbClr val="004AAD"/>
                </a:solidFill>
                <a:latin typeface="芫荽"/>
                <a:ea typeface="芫荽"/>
                <a:cs typeface="芫荽"/>
                <a:sym typeface="芫荽"/>
              </a:rPr>
              <a:t>我們的政治參與是...</a:t>
            </a:r>
          </a:p>
        </p:txBody>
      </p:sp>
      <p:sp>
        <p:nvSpPr>
          <p:cNvPr id="7" name="TextBox 7"/>
          <p:cNvSpPr txBox="1"/>
          <p:nvPr/>
        </p:nvSpPr>
        <p:spPr>
          <a:xfrm>
            <a:off x="2082739" y="2876875"/>
            <a:ext cx="1859042" cy="762000"/>
          </a:xfrm>
          <a:prstGeom prst="rect">
            <a:avLst/>
          </a:prstGeom>
        </p:spPr>
        <p:txBody>
          <a:bodyPr lIns="0" tIns="0" rIns="0" bIns="0" rtlCol="0" anchor="t">
            <a:spAutoFit/>
          </a:bodyPr>
          <a:lstStyle/>
          <a:p>
            <a:pPr algn="ctr">
              <a:lnSpc>
                <a:spcPts val="5855"/>
              </a:lnSpc>
              <a:spcBef>
                <a:spcPct val="0"/>
              </a:spcBef>
            </a:pPr>
            <a:r>
              <a:rPr lang="en-US" sz="4879">
                <a:solidFill>
                  <a:srgbClr val="000000"/>
                </a:solidFill>
                <a:latin typeface="芫荽"/>
                <a:ea typeface="芫荽"/>
                <a:cs typeface="芫荽"/>
                <a:sym typeface="芫荽"/>
              </a:rPr>
              <a:t>步驟一</a:t>
            </a:r>
          </a:p>
        </p:txBody>
      </p:sp>
      <p:sp>
        <p:nvSpPr>
          <p:cNvPr id="8" name="TextBox 8"/>
          <p:cNvSpPr txBox="1"/>
          <p:nvPr/>
        </p:nvSpPr>
        <p:spPr>
          <a:xfrm>
            <a:off x="6985144" y="1332693"/>
            <a:ext cx="1859042" cy="762000"/>
          </a:xfrm>
          <a:prstGeom prst="rect">
            <a:avLst/>
          </a:prstGeom>
        </p:spPr>
        <p:txBody>
          <a:bodyPr lIns="0" tIns="0" rIns="0" bIns="0" rtlCol="0" anchor="t">
            <a:spAutoFit/>
          </a:bodyPr>
          <a:lstStyle/>
          <a:p>
            <a:pPr algn="ctr">
              <a:lnSpc>
                <a:spcPts val="5855"/>
              </a:lnSpc>
              <a:spcBef>
                <a:spcPct val="0"/>
              </a:spcBef>
            </a:pPr>
            <a:r>
              <a:rPr lang="en-US" sz="4879">
                <a:solidFill>
                  <a:srgbClr val="000000"/>
                </a:solidFill>
                <a:latin typeface="芫荽"/>
                <a:ea typeface="芫荽"/>
                <a:cs typeface="芫荽"/>
                <a:sym typeface="芫荽"/>
              </a:rPr>
              <a:t>步驟二</a:t>
            </a:r>
          </a:p>
        </p:txBody>
      </p:sp>
      <p:sp>
        <p:nvSpPr>
          <p:cNvPr id="9" name="TextBox 9"/>
          <p:cNvSpPr txBox="1"/>
          <p:nvPr/>
        </p:nvSpPr>
        <p:spPr>
          <a:xfrm>
            <a:off x="7814304" y="2777122"/>
            <a:ext cx="3176912" cy="2218033"/>
          </a:xfrm>
          <a:prstGeom prst="rect">
            <a:avLst/>
          </a:prstGeom>
        </p:spPr>
        <p:txBody>
          <a:bodyPr lIns="0" tIns="0" rIns="0" bIns="0" rtlCol="0" anchor="t">
            <a:spAutoFit/>
          </a:bodyPr>
          <a:lstStyle/>
          <a:p>
            <a:pPr algn="ctr">
              <a:lnSpc>
                <a:spcPts val="5798"/>
              </a:lnSpc>
              <a:spcBef>
                <a:spcPct val="0"/>
              </a:spcBef>
            </a:pPr>
            <a:r>
              <a:rPr lang="en-US" sz="4832">
                <a:solidFill>
                  <a:srgbClr val="000000"/>
                </a:solidFill>
                <a:latin typeface="芫荽"/>
                <a:ea typeface="芫荽"/>
                <a:cs typeface="芫荽"/>
                <a:sym typeface="芫荽"/>
              </a:rPr>
              <a:t>選擇這場政治參與的原因是..</a:t>
            </a:r>
          </a:p>
        </p:txBody>
      </p:sp>
      <p:sp>
        <p:nvSpPr>
          <p:cNvPr id="10" name="TextBox 10"/>
          <p:cNvSpPr txBox="1"/>
          <p:nvPr/>
        </p:nvSpPr>
        <p:spPr>
          <a:xfrm>
            <a:off x="13754459" y="3860413"/>
            <a:ext cx="4040140" cy="3082256"/>
          </a:xfrm>
          <a:prstGeom prst="rect">
            <a:avLst/>
          </a:prstGeom>
        </p:spPr>
        <p:txBody>
          <a:bodyPr lIns="0" tIns="0" rIns="0" bIns="0" rtlCol="0" anchor="t">
            <a:spAutoFit/>
          </a:bodyPr>
          <a:lstStyle/>
          <a:p>
            <a:pPr algn="ctr">
              <a:lnSpc>
                <a:spcPts val="6111"/>
              </a:lnSpc>
              <a:spcBef>
                <a:spcPct val="0"/>
              </a:spcBef>
            </a:pPr>
            <a:r>
              <a:rPr lang="en-US" sz="5093">
                <a:solidFill>
                  <a:srgbClr val="000000"/>
                </a:solidFill>
                <a:latin typeface="芫荽"/>
                <a:ea typeface="芫荽"/>
                <a:cs typeface="芫荽"/>
                <a:sym typeface="芫荽"/>
              </a:rPr>
              <a:t>使用什麼關鍵字在臺史博哪個資料庫進行搜尋?</a:t>
            </a:r>
          </a:p>
        </p:txBody>
      </p:sp>
      <p:sp>
        <p:nvSpPr>
          <p:cNvPr id="11" name="TextBox 11"/>
          <p:cNvSpPr txBox="1"/>
          <p:nvPr/>
        </p:nvSpPr>
        <p:spPr>
          <a:xfrm>
            <a:off x="15400258" y="2505400"/>
            <a:ext cx="1859042" cy="762000"/>
          </a:xfrm>
          <a:prstGeom prst="rect">
            <a:avLst/>
          </a:prstGeom>
        </p:spPr>
        <p:txBody>
          <a:bodyPr lIns="0" tIns="0" rIns="0" bIns="0" rtlCol="0" anchor="t">
            <a:spAutoFit/>
          </a:bodyPr>
          <a:lstStyle/>
          <a:p>
            <a:pPr algn="ctr">
              <a:lnSpc>
                <a:spcPts val="5855"/>
              </a:lnSpc>
              <a:spcBef>
                <a:spcPct val="0"/>
              </a:spcBef>
            </a:pPr>
            <a:r>
              <a:rPr lang="en-US" sz="4879">
                <a:solidFill>
                  <a:srgbClr val="000000"/>
                </a:solidFill>
                <a:latin typeface="芫荽"/>
                <a:ea typeface="芫荽"/>
                <a:cs typeface="芫荽"/>
                <a:sym typeface="芫荽"/>
              </a:rPr>
              <a:t>步驟三</a:t>
            </a:r>
          </a:p>
        </p:txBody>
      </p:sp>
      <p:sp>
        <p:nvSpPr>
          <p:cNvPr id="12" name="TextBox 12"/>
          <p:cNvSpPr txBox="1"/>
          <p:nvPr/>
        </p:nvSpPr>
        <p:spPr>
          <a:xfrm rot="-589710">
            <a:off x="516461" y="7600378"/>
            <a:ext cx="5998802" cy="1189989"/>
          </a:xfrm>
          <a:prstGeom prst="rect">
            <a:avLst/>
          </a:prstGeom>
        </p:spPr>
        <p:txBody>
          <a:bodyPr lIns="0" tIns="0" rIns="0" bIns="0" rtlCol="0" anchor="t">
            <a:spAutoFit/>
          </a:bodyPr>
          <a:lstStyle/>
          <a:p>
            <a:pPr algn="ctr">
              <a:lnSpc>
                <a:spcPts val="4760"/>
              </a:lnSpc>
            </a:pPr>
            <a:r>
              <a:rPr lang="en-US" sz="3400">
                <a:solidFill>
                  <a:srgbClr val="FF3131"/>
                </a:solidFill>
                <a:latin typeface="芫荽"/>
                <a:ea typeface="芫荽"/>
                <a:cs typeface="芫荽"/>
                <a:sym typeface="芫荽"/>
              </a:rPr>
              <a:t>後勁部落反對政府增設第五套輕油裂解廠</a:t>
            </a:r>
          </a:p>
        </p:txBody>
      </p:sp>
      <p:sp>
        <p:nvSpPr>
          <p:cNvPr id="13" name="TextBox 13"/>
          <p:cNvSpPr txBox="1"/>
          <p:nvPr/>
        </p:nvSpPr>
        <p:spPr>
          <a:xfrm>
            <a:off x="7049684" y="5133975"/>
            <a:ext cx="4706153" cy="1095375"/>
          </a:xfrm>
          <a:prstGeom prst="rect">
            <a:avLst/>
          </a:prstGeom>
        </p:spPr>
        <p:txBody>
          <a:bodyPr lIns="0" tIns="0" rIns="0" bIns="0" rtlCol="0" anchor="t">
            <a:spAutoFit/>
          </a:bodyPr>
          <a:lstStyle/>
          <a:p>
            <a:pPr algn="ctr">
              <a:lnSpc>
                <a:spcPts val="4340"/>
              </a:lnSpc>
              <a:spcBef>
                <a:spcPct val="0"/>
              </a:spcBef>
            </a:pPr>
            <a:r>
              <a:rPr lang="en-US" sz="3616">
                <a:solidFill>
                  <a:srgbClr val="FF3131"/>
                </a:solidFill>
                <a:latin typeface="芫荽"/>
                <a:ea typeface="芫荽"/>
                <a:cs typeface="芫荽"/>
                <a:sym typeface="芫荽"/>
              </a:rPr>
              <a:t>因為它是臺灣史上第一次的地方性公投</a:t>
            </a:r>
          </a:p>
        </p:txBody>
      </p:sp>
      <p:sp>
        <p:nvSpPr>
          <p:cNvPr id="14" name="TextBox 14"/>
          <p:cNvSpPr txBox="1"/>
          <p:nvPr/>
        </p:nvSpPr>
        <p:spPr>
          <a:xfrm>
            <a:off x="11634629" y="7365885"/>
            <a:ext cx="5624671" cy="1171575"/>
          </a:xfrm>
          <a:prstGeom prst="rect">
            <a:avLst/>
          </a:prstGeom>
        </p:spPr>
        <p:txBody>
          <a:bodyPr lIns="0" tIns="0" rIns="0" bIns="0" rtlCol="0" anchor="t">
            <a:spAutoFit/>
          </a:bodyPr>
          <a:lstStyle/>
          <a:p>
            <a:pPr algn="ctr">
              <a:lnSpc>
                <a:spcPts val="4580"/>
              </a:lnSpc>
            </a:pPr>
            <a:r>
              <a:rPr lang="en-US" sz="3816">
                <a:solidFill>
                  <a:srgbClr val="FF3131"/>
                </a:solidFill>
                <a:latin typeface="芫荽"/>
                <a:ea typeface="芫荽"/>
                <a:cs typeface="芫荽"/>
                <a:sym typeface="芫荽"/>
              </a:rPr>
              <a:t>公投(反五輕) ； </a:t>
            </a:r>
          </a:p>
          <a:p>
            <a:pPr algn="ctr">
              <a:lnSpc>
                <a:spcPts val="4580"/>
              </a:lnSpc>
              <a:spcBef>
                <a:spcPct val="0"/>
              </a:spcBef>
            </a:pPr>
            <a:r>
              <a:rPr lang="en-US" sz="3816">
                <a:solidFill>
                  <a:srgbClr val="FF3131"/>
                </a:solidFill>
                <a:latin typeface="芫荽"/>
                <a:ea typeface="芫荽"/>
                <a:cs typeface="芫荽"/>
                <a:sym typeface="芫荽"/>
              </a:rPr>
              <a:t>臺史博國家文化記憶庫</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solidFill>
          <a:srgbClr val="FFFCF7"/>
        </a:solidFill>
        <a:effectLst/>
      </p:bgPr>
    </p:bg>
    <p:spTree>
      <p:nvGrpSpPr>
        <p:cNvPr id="1" name=""/>
        <p:cNvGrpSpPr/>
        <p:nvPr/>
      </p:nvGrpSpPr>
      <p:grpSpPr>
        <a:xfrm>
          <a:off x="0" y="0"/>
          <a:ext cx="0" cy="0"/>
          <a:chOff x="0" y="0"/>
          <a:chExt cx="0" cy="0"/>
        </a:xfrm>
      </p:grpSpPr>
      <p:sp>
        <p:nvSpPr>
          <p:cNvPr id="2" name="Freeform 2"/>
          <p:cNvSpPr/>
          <p:nvPr/>
        </p:nvSpPr>
        <p:spPr>
          <a:xfrm>
            <a:off x="950972" y="4044158"/>
            <a:ext cx="6901712" cy="3761433"/>
          </a:xfrm>
          <a:custGeom>
            <a:avLst/>
            <a:gdLst/>
            <a:ahLst/>
            <a:cxnLst/>
            <a:rect l="l" t="t" r="r" b="b"/>
            <a:pathLst>
              <a:path w="6901712" h="3761433">
                <a:moveTo>
                  <a:pt x="0" y="0"/>
                </a:moveTo>
                <a:lnTo>
                  <a:pt x="6901712" y="0"/>
                </a:lnTo>
                <a:lnTo>
                  <a:pt x="6901712" y="3761433"/>
                </a:lnTo>
                <a:lnTo>
                  <a:pt x="0" y="3761433"/>
                </a:lnTo>
                <a:lnTo>
                  <a:pt x="0" y="0"/>
                </a:lnTo>
                <a:close/>
              </a:path>
            </a:pathLst>
          </a:custGeom>
          <a:blipFill>
            <a:blip r:embed="rId2">
              <a:extLst>
                <a:ext uri="{96DAC541-7B7A-43D3-8B79-37D633B846F1}">
                  <asvg:svgBlip xmlns="" xmlns:asvg="http://schemas.microsoft.com/office/drawing/2016/SVG/main" r:embed="rId3"/>
                </a:ext>
              </a:extLst>
            </a:blip>
            <a:stretch>
              <a:fillRect/>
            </a:stretch>
          </a:blipFill>
        </p:spPr>
      </p:sp>
      <p:sp>
        <p:nvSpPr>
          <p:cNvPr id="3" name="Freeform 3"/>
          <p:cNvSpPr/>
          <p:nvPr/>
        </p:nvSpPr>
        <p:spPr>
          <a:xfrm rot="449235">
            <a:off x="9388101" y="617518"/>
            <a:ext cx="2540251" cy="2676296"/>
          </a:xfrm>
          <a:custGeom>
            <a:avLst/>
            <a:gdLst/>
            <a:ahLst/>
            <a:cxnLst/>
            <a:rect l="l" t="t" r="r" b="b"/>
            <a:pathLst>
              <a:path w="2540251" h="2676296">
                <a:moveTo>
                  <a:pt x="0" y="0"/>
                </a:moveTo>
                <a:lnTo>
                  <a:pt x="2540252" y="0"/>
                </a:lnTo>
                <a:lnTo>
                  <a:pt x="2540252" y="2676297"/>
                </a:lnTo>
                <a:lnTo>
                  <a:pt x="0" y="2676297"/>
                </a:lnTo>
                <a:lnTo>
                  <a:pt x="0" y="0"/>
                </a:lnTo>
                <a:close/>
              </a:path>
            </a:pathLst>
          </a:custGeom>
          <a:blipFill>
            <a:blip r:embed="rId4">
              <a:extLst>
                <a:ext uri="{96DAC541-7B7A-43D3-8B79-37D633B846F1}">
                  <asvg:svgBlip xmlns="" xmlns:asvg="http://schemas.microsoft.com/office/drawing/2016/SVG/main" r:embed="rId5"/>
                </a:ext>
              </a:extLst>
            </a:blip>
            <a:stretch>
              <a:fillRect/>
            </a:stretch>
          </a:blipFill>
        </p:spPr>
      </p:sp>
      <p:sp>
        <p:nvSpPr>
          <p:cNvPr id="4" name="TextBox 4"/>
          <p:cNvSpPr txBox="1"/>
          <p:nvPr/>
        </p:nvSpPr>
        <p:spPr>
          <a:xfrm rot="-508757">
            <a:off x="643862" y="538234"/>
            <a:ext cx="5056526" cy="1803787"/>
          </a:xfrm>
          <a:prstGeom prst="rect">
            <a:avLst/>
          </a:prstGeom>
        </p:spPr>
        <p:txBody>
          <a:bodyPr lIns="0" tIns="0" rIns="0" bIns="0" rtlCol="0" anchor="t">
            <a:spAutoFit/>
          </a:bodyPr>
          <a:lstStyle/>
          <a:p>
            <a:pPr algn="ctr">
              <a:lnSpc>
                <a:spcPts val="14255"/>
              </a:lnSpc>
              <a:spcBef>
                <a:spcPct val="0"/>
              </a:spcBef>
            </a:pPr>
            <a:r>
              <a:rPr lang="en-US" sz="11879">
                <a:solidFill>
                  <a:srgbClr val="836551"/>
                </a:solidFill>
                <a:latin typeface="芫荽"/>
                <a:ea typeface="芫荽"/>
                <a:cs typeface="芫荽"/>
                <a:sym typeface="芫荽"/>
              </a:rPr>
              <a:t>任務三</a:t>
            </a:r>
          </a:p>
        </p:txBody>
      </p:sp>
      <p:sp>
        <p:nvSpPr>
          <p:cNvPr id="5" name="TextBox 5"/>
          <p:cNvSpPr txBox="1"/>
          <p:nvPr/>
        </p:nvSpPr>
        <p:spPr>
          <a:xfrm>
            <a:off x="2243306" y="2685910"/>
            <a:ext cx="1859042" cy="762000"/>
          </a:xfrm>
          <a:prstGeom prst="rect">
            <a:avLst/>
          </a:prstGeom>
        </p:spPr>
        <p:txBody>
          <a:bodyPr lIns="0" tIns="0" rIns="0" bIns="0" rtlCol="0" anchor="t">
            <a:spAutoFit/>
          </a:bodyPr>
          <a:lstStyle/>
          <a:p>
            <a:pPr algn="ctr">
              <a:lnSpc>
                <a:spcPts val="5855"/>
              </a:lnSpc>
              <a:spcBef>
                <a:spcPct val="0"/>
              </a:spcBef>
            </a:pPr>
            <a:r>
              <a:rPr lang="en-US" sz="4879">
                <a:solidFill>
                  <a:srgbClr val="000000"/>
                </a:solidFill>
                <a:latin typeface="芫荽"/>
                <a:ea typeface="芫荽"/>
                <a:cs typeface="芫荽"/>
                <a:sym typeface="芫荽"/>
              </a:rPr>
              <a:t>步驟四</a:t>
            </a:r>
          </a:p>
        </p:txBody>
      </p:sp>
      <p:sp>
        <p:nvSpPr>
          <p:cNvPr id="6" name="TextBox 6"/>
          <p:cNvSpPr txBox="1"/>
          <p:nvPr/>
        </p:nvSpPr>
        <p:spPr>
          <a:xfrm rot="-525006">
            <a:off x="841400" y="3848546"/>
            <a:ext cx="2200055" cy="1895475"/>
          </a:xfrm>
          <a:prstGeom prst="rect">
            <a:avLst/>
          </a:prstGeom>
        </p:spPr>
        <p:txBody>
          <a:bodyPr lIns="0" tIns="0" rIns="0" bIns="0" rtlCol="0" anchor="t">
            <a:spAutoFit/>
          </a:bodyPr>
          <a:lstStyle/>
          <a:p>
            <a:pPr algn="ctr">
              <a:lnSpc>
                <a:spcPts val="5006"/>
              </a:lnSpc>
              <a:spcBef>
                <a:spcPct val="0"/>
              </a:spcBef>
            </a:pPr>
            <a:r>
              <a:rPr lang="en-US" sz="4171">
                <a:solidFill>
                  <a:srgbClr val="836551"/>
                </a:solidFill>
                <a:latin typeface="芫荽"/>
                <a:ea typeface="芫荽"/>
                <a:cs typeface="芫荽"/>
                <a:sym typeface="芫荽"/>
              </a:rPr>
              <a:t>請截圖此政治參與</a:t>
            </a:r>
            <a:r>
              <a:rPr lang="en-US" sz="4171">
                <a:solidFill>
                  <a:srgbClr val="004AAD"/>
                </a:solidFill>
                <a:latin typeface="芫荽"/>
                <a:ea typeface="芫荽"/>
                <a:cs typeface="芫荽"/>
                <a:sym typeface="芫荽"/>
              </a:rPr>
              <a:t>...</a:t>
            </a:r>
          </a:p>
        </p:txBody>
      </p:sp>
      <p:sp>
        <p:nvSpPr>
          <p:cNvPr id="7" name="TextBox 7"/>
          <p:cNvSpPr txBox="1"/>
          <p:nvPr/>
        </p:nvSpPr>
        <p:spPr>
          <a:xfrm>
            <a:off x="11784974" y="1591680"/>
            <a:ext cx="5132559" cy="638175"/>
          </a:xfrm>
          <a:prstGeom prst="rect">
            <a:avLst/>
          </a:prstGeom>
        </p:spPr>
        <p:txBody>
          <a:bodyPr lIns="0" tIns="0" rIns="0" bIns="0" rtlCol="0" anchor="t">
            <a:spAutoFit/>
          </a:bodyPr>
          <a:lstStyle/>
          <a:p>
            <a:pPr algn="ctr">
              <a:lnSpc>
                <a:spcPts val="5006"/>
              </a:lnSpc>
              <a:spcBef>
                <a:spcPct val="0"/>
              </a:spcBef>
            </a:pPr>
            <a:r>
              <a:rPr lang="en-US" sz="4171">
                <a:solidFill>
                  <a:srgbClr val="004AAD"/>
                </a:solidFill>
                <a:latin typeface="芫荽"/>
                <a:ea typeface="芫荽"/>
                <a:cs typeface="芫荽"/>
                <a:sym typeface="芫荽"/>
              </a:rPr>
              <a:t>...</a:t>
            </a:r>
          </a:p>
        </p:txBody>
      </p:sp>
      <p:sp>
        <p:nvSpPr>
          <p:cNvPr id="8" name="TextBox 8"/>
          <p:cNvSpPr txBox="1"/>
          <p:nvPr/>
        </p:nvSpPr>
        <p:spPr>
          <a:xfrm>
            <a:off x="11608840" y="1209535"/>
            <a:ext cx="5805808" cy="2530738"/>
          </a:xfrm>
          <a:prstGeom prst="rect">
            <a:avLst/>
          </a:prstGeom>
        </p:spPr>
        <p:txBody>
          <a:bodyPr lIns="0" tIns="0" rIns="0" bIns="0" rtlCol="0" anchor="t">
            <a:spAutoFit/>
          </a:bodyPr>
          <a:lstStyle/>
          <a:p>
            <a:pPr algn="ctr">
              <a:lnSpc>
                <a:spcPts val="6623"/>
              </a:lnSpc>
              <a:spcBef>
                <a:spcPct val="0"/>
              </a:spcBef>
            </a:pPr>
            <a:r>
              <a:rPr lang="en-US" sz="5519" dirty="0" err="1" smtClean="0">
                <a:solidFill>
                  <a:srgbClr val="000000"/>
                </a:solidFill>
                <a:latin typeface="芫荽"/>
                <a:ea typeface="芫荽"/>
                <a:cs typeface="芫荽"/>
                <a:sym typeface="芫荽"/>
              </a:rPr>
              <a:t>你們在那個時空用什麼做法去進行這場政治</a:t>
            </a:r>
            <a:r>
              <a:rPr lang="zh-TW" altLang="en-US" sz="5519" dirty="0" smtClean="0">
                <a:solidFill>
                  <a:srgbClr val="000000"/>
                </a:solidFill>
                <a:latin typeface="芫荽"/>
                <a:ea typeface="芫荽"/>
                <a:cs typeface="芫荽"/>
                <a:sym typeface="芫荽"/>
              </a:rPr>
              <a:t>參</a:t>
            </a:r>
            <a:r>
              <a:rPr lang="en-US" sz="5519" dirty="0" err="1" smtClean="0">
                <a:solidFill>
                  <a:srgbClr val="000000"/>
                </a:solidFill>
                <a:latin typeface="芫荽"/>
                <a:ea typeface="芫荽"/>
                <a:cs typeface="芫荽"/>
                <a:sym typeface="芫荽"/>
              </a:rPr>
              <a:t>與活動</a:t>
            </a:r>
            <a:r>
              <a:rPr lang="en-US" sz="5519" dirty="0">
                <a:solidFill>
                  <a:srgbClr val="000000"/>
                </a:solidFill>
                <a:latin typeface="芫荽"/>
                <a:ea typeface="芫荽"/>
                <a:cs typeface="芫荽"/>
                <a:sym typeface="芫荽"/>
              </a:rPr>
              <a:t>?</a:t>
            </a:r>
          </a:p>
        </p:txBody>
      </p:sp>
      <p:sp>
        <p:nvSpPr>
          <p:cNvPr id="9" name="TextBox 9"/>
          <p:cNvSpPr txBox="1"/>
          <p:nvPr/>
        </p:nvSpPr>
        <p:spPr>
          <a:xfrm>
            <a:off x="10867692" y="4167897"/>
            <a:ext cx="5998802" cy="1189989"/>
          </a:xfrm>
          <a:prstGeom prst="rect">
            <a:avLst/>
          </a:prstGeom>
        </p:spPr>
        <p:txBody>
          <a:bodyPr lIns="0" tIns="0" rIns="0" bIns="0" rtlCol="0" anchor="t">
            <a:spAutoFit/>
          </a:bodyPr>
          <a:lstStyle/>
          <a:p>
            <a:pPr algn="ctr">
              <a:lnSpc>
                <a:spcPts val="4760"/>
              </a:lnSpc>
            </a:pPr>
            <a:endParaRPr/>
          </a:p>
          <a:p>
            <a:pPr algn="ctr">
              <a:lnSpc>
                <a:spcPts val="4760"/>
              </a:lnSpc>
            </a:pPr>
            <a:endParaRPr/>
          </a:p>
        </p:txBody>
      </p:sp>
      <p:sp>
        <p:nvSpPr>
          <p:cNvPr id="10" name="TextBox 10"/>
          <p:cNvSpPr txBox="1"/>
          <p:nvPr/>
        </p:nvSpPr>
        <p:spPr>
          <a:xfrm>
            <a:off x="11608840" y="3590925"/>
            <a:ext cx="5998802" cy="1577355"/>
          </a:xfrm>
          <a:prstGeom prst="rect">
            <a:avLst/>
          </a:prstGeom>
        </p:spPr>
        <p:txBody>
          <a:bodyPr lIns="0" tIns="0" rIns="0" bIns="0" rtlCol="0" anchor="t">
            <a:spAutoFit/>
          </a:bodyPr>
          <a:lstStyle/>
          <a:p>
            <a:pPr algn="ctr">
              <a:lnSpc>
                <a:spcPts val="4055"/>
              </a:lnSpc>
              <a:spcBef>
                <a:spcPct val="0"/>
              </a:spcBef>
            </a:pPr>
            <a:r>
              <a:rPr lang="en-US" sz="3379" dirty="0" err="1" smtClean="0">
                <a:solidFill>
                  <a:srgbClr val="FF3600"/>
                </a:solidFill>
                <a:latin typeface="芫荽"/>
                <a:ea typeface="芫荽"/>
                <a:cs typeface="芫荽"/>
                <a:sym typeface="芫荽"/>
              </a:rPr>
              <a:t>學生不能</a:t>
            </a:r>
            <a:r>
              <a:rPr lang="zh-TW" altLang="en-US" sz="3379" dirty="0" smtClean="0">
                <a:solidFill>
                  <a:srgbClr val="FF3600"/>
                </a:solidFill>
                <a:latin typeface="芫荽"/>
                <a:ea typeface="芫荽"/>
                <a:cs typeface="芫荽"/>
                <a:sym typeface="芫荽"/>
              </a:rPr>
              <a:t>參</a:t>
            </a:r>
            <a:r>
              <a:rPr lang="en-US" sz="3379" dirty="0" err="1" smtClean="0">
                <a:solidFill>
                  <a:srgbClr val="FF3600"/>
                </a:solidFill>
                <a:latin typeface="芫荽"/>
                <a:ea typeface="芫荽"/>
                <a:cs typeface="芫荽"/>
                <a:sym typeface="芫荽"/>
              </a:rPr>
              <a:t>與公民投票</a:t>
            </a:r>
            <a:r>
              <a:rPr lang="en-US" sz="3379" dirty="0" err="1">
                <a:solidFill>
                  <a:srgbClr val="FF3600"/>
                </a:solidFill>
                <a:latin typeface="芫荽"/>
                <a:ea typeface="芫荽"/>
                <a:cs typeface="芫荽"/>
                <a:sym typeface="芫荽"/>
              </a:rPr>
              <a:t>,所以我們採用民意調查方式,設計調查表一一對居民進行調查</a:t>
            </a:r>
            <a:r>
              <a:rPr lang="en-US" sz="3379" dirty="0">
                <a:solidFill>
                  <a:srgbClr val="FF3600"/>
                </a:solidFill>
                <a:latin typeface="芫荽"/>
                <a:ea typeface="芫荽"/>
                <a:cs typeface="芫荽"/>
                <a:sym typeface="芫荽"/>
              </a:rPr>
              <a:t>…</a:t>
            </a:r>
          </a:p>
        </p:txBody>
      </p:sp>
      <p:sp>
        <p:nvSpPr>
          <p:cNvPr id="11" name="Freeform 11"/>
          <p:cNvSpPr/>
          <p:nvPr/>
        </p:nvSpPr>
        <p:spPr>
          <a:xfrm rot="1125089">
            <a:off x="8793122" y="4687896"/>
            <a:ext cx="2379435" cy="2506867"/>
          </a:xfrm>
          <a:custGeom>
            <a:avLst/>
            <a:gdLst/>
            <a:ahLst/>
            <a:cxnLst/>
            <a:rect l="l" t="t" r="r" b="b"/>
            <a:pathLst>
              <a:path w="2379435" h="2506867">
                <a:moveTo>
                  <a:pt x="0" y="0"/>
                </a:moveTo>
                <a:lnTo>
                  <a:pt x="2379435" y="0"/>
                </a:lnTo>
                <a:lnTo>
                  <a:pt x="2379435" y="2506868"/>
                </a:lnTo>
                <a:lnTo>
                  <a:pt x="0" y="2506868"/>
                </a:lnTo>
                <a:lnTo>
                  <a:pt x="0" y="0"/>
                </a:lnTo>
                <a:close/>
              </a:path>
            </a:pathLst>
          </a:custGeom>
          <a:blipFill>
            <a:blip r:embed="rId4">
              <a:extLst>
                <a:ext uri="{96DAC541-7B7A-43D3-8B79-37D633B846F1}">
                  <asvg:svgBlip xmlns="" xmlns:asvg="http://schemas.microsoft.com/office/drawing/2016/SVG/main" r:embed="rId5"/>
                </a:ext>
              </a:extLst>
            </a:blip>
            <a:stretch>
              <a:fillRect/>
            </a:stretch>
          </a:blipFill>
        </p:spPr>
      </p:sp>
      <p:sp>
        <p:nvSpPr>
          <p:cNvPr id="12" name="TextBox 12"/>
          <p:cNvSpPr txBox="1"/>
          <p:nvPr/>
        </p:nvSpPr>
        <p:spPr>
          <a:xfrm>
            <a:off x="10658227" y="5853186"/>
            <a:ext cx="5805808" cy="1628775"/>
          </a:xfrm>
          <a:prstGeom prst="rect">
            <a:avLst/>
          </a:prstGeom>
        </p:spPr>
        <p:txBody>
          <a:bodyPr lIns="0" tIns="0" rIns="0" bIns="0" rtlCol="0" anchor="t">
            <a:spAutoFit/>
          </a:bodyPr>
          <a:lstStyle/>
          <a:p>
            <a:pPr algn="ctr">
              <a:lnSpc>
                <a:spcPts val="6383"/>
              </a:lnSpc>
              <a:spcBef>
                <a:spcPct val="0"/>
              </a:spcBef>
            </a:pPr>
            <a:r>
              <a:rPr lang="en-US" sz="5319" dirty="0">
                <a:solidFill>
                  <a:srgbClr val="000000"/>
                </a:solidFill>
                <a:latin typeface="芫荽"/>
                <a:ea typeface="芫荽"/>
                <a:cs typeface="芫荽"/>
                <a:sym typeface="芫荽"/>
              </a:rPr>
              <a:t>用100</a:t>
            </a:r>
            <a:r>
              <a:rPr lang="en-US" sz="5319" dirty="0" smtClean="0">
                <a:solidFill>
                  <a:srgbClr val="000000"/>
                </a:solidFill>
                <a:latin typeface="芫荽"/>
                <a:ea typeface="芫荽"/>
                <a:cs typeface="芫荽"/>
                <a:sym typeface="芫荽"/>
              </a:rPr>
              <a:t>字簡要敘述此政治</a:t>
            </a:r>
            <a:r>
              <a:rPr lang="zh-TW" altLang="en-US" sz="5319" dirty="0" smtClean="0">
                <a:solidFill>
                  <a:srgbClr val="000000"/>
                </a:solidFill>
                <a:latin typeface="芫荽"/>
                <a:ea typeface="芫荽"/>
                <a:cs typeface="芫荽"/>
                <a:sym typeface="芫荽"/>
              </a:rPr>
              <a:t>參</a:t>
            </a:r>
            <a:r>
              <a:rPr lang="en-US" sz="5319" dirty="0" smtClean="0">
                <a:solidFill>
                  <a:srgbClr val="000000"/>
                </a:solidFill>
                <a:latin typeface="芫荽"/>
                <a:ea typeface="芫荽"/>
                <a:cs typeface="芫荽"/>
                <a:sym typeface="芫荽"/>
              </a:rPr>
              <a:t>與</a:t>
            </a:r>
            <a:endParaRPr lang="en-US" sz="5319" dirty="0">
              <a:solidFill>
                <a:srgbClr val="000000"/>
              </a:solidFill>
              <a:latin typeface="芫荽"/>
              <a:ea typeface="芫荽"/>
              <a:cs typeface="芫荽"/>
              <a:sym typeface="芫荽"/>
            </a:endParaRPr>
          </a:p>
        </p:txBody>
      </p:sp>
      <p:sp>
        <p:nvSpPr>
          <p:cNvPr id="13" name="TextBox 13"/>
          <p:cNvSpPr txBox="1"/>
          <p:nvPr/>
        </p:nvSpPr>
        <p:spPr>
          <a:xfrm>
            <a:off x="10658227" y="7495806"/>
            <a:ext cx="6208266" cy="1038225"/>
          </a:xfrm>
          <a:prstGeom prst="rect">
            <a:avLst/>
          </a:prstGeom>
        </p:spPr>
        <p:txBody>
          <a:bodyPr lIns="0" tIns="0" rIns="0" bIns="0" rtlCol="0" anchor="t">
            <a:spAutoFit/>
          </a:bodyPr>
          <a:lstStyle/>
          <a:p>
            <a:pPr algn="ctr">
              <a:lnSpc>
                <a:spcPts val="4055"/>
              </a:lnSpc>
              <a:spcBef>
                <a:spcPct val="0"/>
              </a:spcBef>
            </a:pPr>
            <a:r>
              <a:rPr lang="en-US" sz="3379">
                <a:solidFill>
                  <a:srgbClr val="FF3600"/>
                </a:solidFill>
                <a:latin typeface="芫荽"/>
                <a:ea typeface="芫荽"/>
                <a:cs typeface="芫荽"/>
                <a:sym typeface="芫荽"/>
              </a:rPr>
              <a:t>後勁居民採調查進行贊成和反對的意見,並進行公民投票……..</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Pr>
        <a:solidFill>
          <a:srgbClr val="FFFCF7"/>
        </a:solidFill>
        <a:effectLst/>
      </p:bgPr>
    </p:bg>
    <p:spTree>
      <p:nvGrpSpPr>
        <p:cNvPr id="1" name=""/>
        <p:cNvGrpSpPr/>
        <p:nvPr/>
      </p:nvGrpSpPr>
      <p:grpSpPr>
        <a:xfrm>
          <a:off x="0" y="0"/>
          <a:ext cx="0" cy="0"/>
          <a:chOff x="0" y="0"/>
          <a:chExt cx="0" cy="0"/>
        </a:xfrm>
      </p:grpSpPr>
      <p:sp>
        <p:nvSpPr>
          <p:cNvPr id="2" name="Freeform 2"/>
          <p:cNvSpPr/>
          <p:nvPr/>
        </p:nvSpPr>
        <p:spPr>
          <a:xfrm>
            <a:off x="3240961" y="2131154"/>
            <a:ext cx="11633004" cy="6722907"/>
          </a:xfrm>
          <a:custGeom>
            <a:avLst/>
            <a:gdLst/>
            <a:ahLst/>
            <a:cxnLst/>
            <a:rect l="l" t="t" r="r" b="b"/>
            <a:pathLst>
              <a:path w="11633004" h="6722907">
                <a:moveTo>
                  <a:pt x="0" y="0"/>
                </a:moveTo>
                <a:lnTo>
                  <a:pt x="11633004" y="0"/>
                </a:lnTo>
                <a:lnTo>
                  <a:pt x="11633004" y="6722907"/>
                </a:lnTo>
                <a:lnTo>
                  <a:pt x="0" y="6722907"/>
                </a:lnTo>
                <a:lnTo>
                  <a:pt x="0" y="0"/>
                </a:lnTo>
                <a:close/>
              </a:path>
            </a:pathLst>
          </a:custGeom>
          <a:blipFill>
            <a:blip r:embed="rId2">
              <a:extLst>
                <a:ext uri="{96DAC541-7B7A-43D3-8B79-37D633B846F1}">
                  <asvg:svgBlip xmlns="" xmlns:asvg="http://schemas.microsoft.com/office/drawing/2016/SVG/main" r:embed="rId3"/>
                </a:ext>
              </a:extLst>
            </a:blip>
            <a:stretch>
              <a:fillRect/>
            </a:stretch>
          </a:blipFill>
        </p:spPr>
      </p:sp>
      <p:sp>
        <p:nvSpPr>
          <p:cNvPr id="3" name="TextBox 3"/>
          <p:cNvSpPr txBox="1"/>
          <p:nvPr/>
        </p:nvSpPr>
        <p:spPr>
          <a:xfrm rot="-508757">
            <a:off x="103946" y="353518"/>
            <a:ext cx="5056526" cy="1803787"/>
          </a:xfrm>
          <a:prstGeom prst="rect">
            <a:avLst/>
          </a:prstGeom>
        </p:spPr>
        <p:txBody>
          <a:bodyPr lIns="0" tIns="0" rIns="0" bIns="0" rtlCol="0" anchor="t">
            <a:spAutoFit/>
          </a:bodyPr>
          <a:lstStyle/>
          <a:p>
            <a:pPr algn="ctr">
              <a:lnSpc>
                <a:spcPts val="14255"/>
              </a:lnSpc>
              <a:spcBef>
                <a:spcPct val="0"/>
              </a:spcBef>
            </a:pPr>
            <a:r>
              <a:rPr lang="en-US" sz="11879">
                <a:solidFill>
                  <a:srgbClr val="836551"/>
                </a:solidFill>
                <a:latin typeface="芫荽"/>
                <a:ea typeface="芫荽"/>
                <a:cs typeface="芫荽"/>
                <a:sym typeface="芫荽"/>
              </a:rPr>
              <a:t>任務三</a:t>
            </a:r>
          </a:p>
        </p:txBody>
      </p:sp>
      <p:sp>
        <p:nvSpPr>
          <p:cNvPr id="4" name="TextBox 4"/>
          <p:cNvSpPr txBox="1"/>
          <p:nvPr/>
        </p:nvSpPr>
        <p:spPr>
          <a:xfrm>
            <a:off x="3617997" y="4734094"/>
            <a:ext cx="10878932" cy="2009775"/>
          </a:xfrm>
          <a:prstGeom prst="rect">
            <a:avLst/>
          </a:prstGeom>
        </p:spPr>
        <p:txBody>
          <a:bodyPr lIns="0" tIns="0" rIns="0" bIns="0" rtlCol="0" anchor="t">
            <a:spAutoFit/>
          </a:bodyPr>
          <a:lstStyle/>
          <a:p>
            <a:pPr algn="ctr">
              <a:lnSpc>
                <a:spcPts val="15753"/>
              </a:lnSpc>
              <a:spcBef>
                <a:spcPct val="0"/>
              </a:spcBef>
            </a:pPr>
            <a:r>
              <a:rPr lang="en-US" sz="13128">
                <a:solidFill>
                  <a:srgbClr val="000000"/>
                </a:solidFill>
                <a:latin typeface="芫荽"/>
                <a:ea typeface="芫荽"/>
                <a:cs typeface="芫荽"/>
                <a:sym typeface="芫荽"/>
              </a:rPr>
              <a:t>檢討和反思</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FFFCF7"/>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2">
            <a:alphaModFix amt="25000"/>
          </a:blip>
          <a:srcRect/>
          <a:stretch>
            <a:fillRect/>
          </a:stretch>
        </p:blipFill>
        <p:spPr>
          <a:xfrm rot="3203220">
            <a:off x="6242819" y="-56998"/>
            <a:ext cx="9860685" cy="10400997"/>
          </a:xfrm>
          <a:prstGeom prst="rect">
            <a:avLst/>
          </a:prstGeom>
        </p:spPr>
      </p:pic>
      <p:pic>
        <p:nvPicPr>
          <p:cNvPr id="3" name="Picture 3"/>
          <p:cNvPicPr>
            <a:picLocks noChangeAspect="1"/>
          </p:cNvPicPr>
          <p:nvPr/>
        </p:nvPicPr>
        <p:blipFill>
          <a:blip r:embed="rId3">
            <a:alphaModFix amt="25000"/>
          </a:blip>
          <a:srcRect/>
          <a:stretch>
            <a:fillRect/>
          </a:stretch>
        </p:blipFill>
        <p:spPr>
          <a:xfrm rot="-5741405">
            <a:off x="8316155" y="8504485"/>
            <a:ext cx="4865516" cy="6168780"/>
          </a:xfrm>
          <a:prstGeom prst="rect">
            <a:avLst/>
          </a:prstGeom>
        </p:spPr>
      </p:pic>
      <p:sp>
        <p:nvSpPr>
          <p:cNvPr id="4" name="Freeform 4"/>
          <p:cNvSpPr/>
          <p:nvPr/>
        </p:nvSpPr>
        <p:spPr>
          <a:xfrm>
            <a:off x="9144000" y="1652943"/>
            <a:ext cx="7143581" cy="5778062"/>
          </a:xfrm>
          <a:custGeom>
            <a:avLst/>
            <a:gdLst/>
            <a:ahLst/>
            <a:cxnLst/>
            <a:rect l="l" t="t" r="r" b="b"/>
            <a:pathLst>
              <a:path w="7143581" h="5778062">
                <a:moveTo>
                  <a:pt x="0" y="0"/>
                </a:moveTo>
                <a:lnTo>
                  <a:pt x="7143581" y="0"/>
                </a:lnTo>
                <a:lnTo>
                  <a:pt x="7143581" y="5778062"/>
                </a:lnTo>
                <a:lnTo>
                  <a:pt x="0" y="5778062"/>
                </a:lnTo>
                <a:lnTo>
                  <a:pt x="0" y="0"/>
                </a:lnTo>
                <a:close/>
              </a:path>
            </a:pathLst>
          </a:custGeom>
          <a:blipFill>
            <a:blip r:embed="rId4"/>
            <a:stretch>
              <a:fillRect/>
            </a:stretch>
          </a:blipFill>
        </p:spPr>
      </p:sp>
      <p:sp>
        <p:nvSpPr>
          <p:cNvPr id="5" name="Freeform 5"/>
          <p:cNvSpPr/>
          <p:nvPr/>
        </p:nvSpPr>
        <p:spPr>
          <a:xfrm>
            <a:off x="2762475" y="4821089"/>
            <a:ext cx="4302775" cy="5219834"/>
          </a:xfrm>
          <a:custGeom>
            <a:avLst/>
            <a:gdLst/>
            <a:ahLst/>
            <a:cxnLst/>
            <a:rect l="l" t="t" r="r" b="b"/>
            <a:pathLst>
              <a:path w="4302775" h="5219834">
                <a:moveTo>
                  <a:pt x="0" y="0"/>
                </a:moveTo>
                <a:lnTo>
                  <a:pt x="4302776" y="0"/>
                </a:lnTo>
                <a:lnTo>
                  <a:pt x="4302776" y="5219833"/>
                </a:lnTo>
                <a:lnTo>
                  <a:pt x="0" y="5219833"/>
                </a:lnTo>
                <a:lnTo>
                  <a:pt x="0" y="0"/>
                </a:lnTo>
                <a:close/>
              </a:path>
            </a:pathLst>
          </a:custGeom>
          <a:blipFill>
            <a:blip r:embed="rId5"/>
            <a:stretch>
              <a:fillRect l="-3320" t="-2866" b="-332"/>
            </a:stretch>
          </a:blipFill>
        </p:spPr>
      </p:sp>
      <p:grpSp>
        <p:nvGrpSpPr>
          <p:cNvPr id="6" name="Group 6"/>
          <p:cNvGrpSpPr/>
          <p:nvPr/>
        </p:nvGrpSpPr>
        <p:grpSpPr>
          <a:xfrm>
            <a:off x="1028700" y="1652943"/>
            <a:ext cx="9089700" cy="2532424"/>
            <a:chOff x="0" y="0"/>
            <a:chExt cx="12119601" cy="3376566"/>
          </a:xfrm>
        </p:grpSpPr>
        <p:sp>
          <p:nvSpPr>
            <p:cNvPr id="7" name="TextBox 7"/>
            <p:cNvSpPr txBox="1"/>
            <p:nvPr/>
          </p:nvSpPr>
          <p:spPr>
            <a:xfrm>
              <a:off x="0" y="-9525"/>
              <a:ext cx="12119601" cy="1763154"/>
            </a:xfrm>
            <a:prstGeom prst="rect">
              <a:avLst/>
            </a:prstGeom>
          </p:spPr>
          <p:txBody>
            <a:bodyPr lIns="0" tIns="0" rIns="0" bIns="0" rtlCol="0" anchor="t">
              <a:spAutoFit/>
            </a:bodyPr>
            <a:lstStyle/>
            <a:p>
              <a:pPr marL="0" lvl="0" indent="0" algn="l">
                <a:lnSpc>
                  <a:spcPts val="10419"/>
                </a:lnSpc>
                <a:spcBef>
                  <a:spcPct val="0"/>
                </a:spcBef>
              </a:pPr>
              <a:r>
                <a:rPr lang="en-US" sz="8682">
                  <a:solidFill>
                    <a:srgbClr val="2B2B2B"/>
                  </a:solidFill>
                  <a:latin typeface="芫荽"/>
                  <a:ea typeface="芫荽"/>
                  <a:cs typeface="芫荽"/>
                  <a:sym typeface="芫荽"/>
                </a:rPr>
                <a:t>政治就是眾人之事</a:t>
              </a:r>
            </a:p>
          </p:txBody>
        </p:sp>
        <p:sp>
          <p:nvSpPr>
            <p:cNvPr id="8" name="TextBox 8"/>
            <p:cNvSpPr txBox="1"/>
            <p:nvPr/>
          </p:nvSpPr>
          <p:spPr>
            <a:xfrm>
              <a:off x="0" y="2364581"/>
              <a:ext cx="12119601" cy="1011985"/>
            </a:xfrm>
            <a:prstGeom prst="rect">
              <a:avLst/>
            </a:prstGeom>
          </p:spPr>
          <p:txBody>
            <a:bodyPr lIns="0" tIns="0" rIns="0" bIns="0" rtlCol="0" anchor="t">
              <a:spAutoFit/>
            </a:bodyPr>
            <a:lstStyle/>
            <a:p>
              <a:pPr marL="0" lvl="0" indent="0" algn="l">
                <a:lnSpc>
                  <a:spcPts val="6342"/>
                </a:lnSpc>
              </a:pPr>
              <a:r>
                <a:rPr lang="en-US" sz="4530">
                  <a:solidFill>
                    <a:srgbClr val="2B2B2B"/>
                  </a:solidFill>
                  <a:latin typeface="芫荽"/>
                  <a:ea typeface="芫荽"/>
                  <a:cs typeface="芫荽"/>
                  <a:sym typeface="芫荽"/>
                </a:rPr>
                <a:t>政治參與就是參與公共事務</a:t>
              </a:r>
            </a:p>
          </p:txBody>
        </p:sp>
      </p:gr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bg>
      <p:bgPr>
        <a:solidFill>
          <a:srgbClr val="FFFCF7"/>
        </a:solidFill>
        <a:effectLst/>
      </p:bgPr>
    </p:bg>
    <p:spTree>
      <p:nvGrpSpPr>
        <p:cNvPr id="1" name=""/>
        <p:cNvGrpSpPr/>
        <p:nvPr/>
      </p:nvGrpSpPr>
      <p:grpSpPr>
        <a:xfrm>
          <a:off x="0" y="0"/>
          <a:ext cx="0" cy="0"/>
          <a:chOff x="0" y="0"/>
          <a:chExt cx="0" cy="0"/>
        </a:xfrm>
      </p:grpSpPr>
      <p:sp>
        <p:nvSpPr>
          <p:cNvPr id="2" name="Freeform 2"/>
          <p:cNvSpPr/>
          <p:nvPr/>
        </p:nvSpPr>
        <p:spPr>
          <a:xfrm>
            <a:off x="12362762" y="217201"/>
            <a:ext cx="5106002" cy="3016796"/>
          </a:xfrm>
          <a:custGeom>
            <a:avLst/>
            <a:gdLst/>
            <a:ahLst/>
            <a:cxnLst/>
            <a:rect l="l" t="t" r="r" b="b"/>
            <a:pathLst>
              <a:path w="5106002" h="3016796">
                <a:moveTo>
                  <a:pt x="0" y="0"/>
                </a:moveTo>
                <a:lnTo>
                  <a:pt x="5106003" y="0"/>
                </a:lnTo>
                <a:lnTo>
                  <a:pt x="5106003" y="3016796"/>
                </a:lnTo>
                <a:lnTo>
                  <a:pt x="0" y="3016796"/>
                </a:lnTo>
                <a:lnTo>
                  <a:pt x="0" y="0"/>
                </a:lnTo>
                <a:close/>
              </a:path>
            </a:pathLst>
          </a:custGeom>
          <a:blipFill>
            <a:blip r:embed="rId2">
              <a:extLst>
                <a:ext uri="{96DAC541-7B7A-43D3-8B79-37D633B846F1}">
                  <asvg:svgBlip xmlns="" xmlns:asvg="http://schemas.microsoft.com/office/drawing/2016/SVG/main" r:embed="rId3"/>
                </a:ext>
              </a:extLst>
            </a:blip>
            <a:stretch>
              <a:fillRect/>
            </a:stretch>
          </a:blipFill>
        </p:spPr>
      </p:sp>
      <p:sp>
        <p:nvSpPr>
          <p:cNvPr id="3" name="Freeform 3"/>
          <p:cNvSpPr/>
          <p:nvPr/>
        </p:nvSpPr>
        <p:spPr>
          <a:xfrm>
            <a:off x="1316618" y="6475554"/>
            <a:ext cx="2301379" cy="2403529"/>
          </a:xfrm>
          <a:custGeom>
            <a:avLst/>
            <a:gdLst/>
            <a:ahLst/>
            <a:cxnLst/>
            <a:rect l="l" t="t" r="r" b="b"/>
            <a:pathLst>
              <a:path w="2301379" h="2403529">
                <a:moveTo>
                  <a:pt x="0" y="0"/>
                </a:moveTo>
                <a:lnTo>
                  <a:pt x="2301379" y="0"/>
                </a:lnTo>
                <a:lnTo>
                  <a:pt x="2301379" y="2403530"/>
                </a:lnTo>
                <a:lnTo>
                  <a:pt x="0" y="2403530"/>
                </a:lnTo>
                <a:lnTo>
                  <a:pt x="0" y="0"/>
                </a:lnTo>
                <a:close/>
              </a:path>
            </a:pathLst>
          </a:custGeom>
          <a:blipFill>
            <a:blip r:embed="rId4">
              <a:extLst>
                <a:ext uri="{96DAC541-7B7A-43D3-8B79-37D633B846F1}">
                  <asvg:svgBlip xmlns="" xmlns:asvg="http://schemas.microsoft.com/office/drawing/2016/SVG/main" r:embed="rId5"/>
                </a:ext>
              </a:extLst>
            </a:blip>
            <a:stretch>
              <a:fillRect/>
            </a:stretch>
          </a:blipFill>
        </p:spPr>
      </p:sp>
      <p:sp>
        <p:nvSpPr>
          <p:cNvPr id="4" name="TextBox 4"/>
          <p:cNvSpPr txBox="1"/>
          <p:nvPr/>
        </p:nvSpPr>
        <p:spPr>
          <a:xfrm rot="-508757">
            <a:off x="522875" y="818995"/>
            <a:ext cx="5056526" cy="1803787"/>
          </a:xfrm>
          <a:prstGeom prst="rect">
            <a:avLst/>
          </a:prstGeom>
        </p:spPr>
        <p:txBody>
          <a:bodyPr lIns="0" tIns="0" rIns="0" bIns="0" rtlCol="0" anchor="t">
            <a:spAutoFit/>
          </a:bodyPr>
          <a:lstStyle/>
          <a:p>
            <a:pPr algn="ctr">
              <a:lnSpc>
                <a:spcPts val="14255"/>
              </a:lnSpc>
              <a:spcBef>
                <a:spcPct val="0"/>
              </a:spcBef>
            </a:pPr>
            <a:r>
              <a:rPr lang="en-US" sz="11879">
                <a:solidFill>
                  <a:srgbClr val="836551"/>
                </a:solidFill>
                <a:latin typeface="芫荽"/>
                <a:ea typeface="芫荽"/>
                <a:cs typeface="芫荽"/>
                <a:sym typeface="芫荽"/>
              </a:rPr>
              <a:t>任務三</a:t>
            </a:r>
          </a:p>
        </p:txBody>
      </p:sp>
      <p:sp>
        <p:nvSpPr>
          <p:cNvPr id="5" name="TextBox 5"/>
          <p:cNvSpPr txBox="1"/>
          <p:nvPr/>
        </p:nvSpPr>
        <p:spPr>
          <a:xfrm>
            <a:off x="3617997" y="4724569"/>
            <a:ext cx="10878932" cy="2114550"/>
          </a:xfrm>
          <a:prstGeom prst="rect">
            <a:avLst/>
          </a:prstGeom>
        </p:spPr>
        <p:txBody>
          <a:bodyPr lIns="0" tIns="0" rIns="0" bIns="0" rtlCol="0" anchor="t">
            <a:spAutoFit/>
          </a:bodyPr>
          <a:lstStyle/>
          <a:p>
            <a:pPr algn="ctr">
              <a:lnSpc>
                <a:spcPts val="8315"/>
              </a:lnSpc>
            </a:pPr>
            <a:endParaRPr/>
          </a:p>
          <a:p>
            <a:pPr algn="ctr">
              <a:lnSpc>
                <a:spcPts val="8315"/>
              </a:lnSpc>
              <a:spcBef>
                <a:spcPct val="0"/>
              </a:spcBef>
            </a:pPr>
            <a:endParaRPr/>
          </a:p>
        </p:txBody>
      </p:sp>
      <p:sp>
        <p:nvSpPr>
          <p:cNvPr id="6" name="TextBox 6"/>
          <p:cNvSpPr txBox="1"/>
          <p:nvPr/>
        </p:nvSpPr>
        <p:spPr>
          <a:xfrm>
            <a:off x="2180098" y="3452982"/>
            <a:ext cx="13927804" cy="2476500"/>
          </a:xfrm>
          <a:prstGeom prst="rect">
            <a:avLst/>
          </a:prstGeom>
        </p:spPr>
        <p:txBody>
          <a:bodyPr lIns="0" tIns="0" rIns="0" bIns="0" rtlCol="0" anchor="t">
            <a:spAutoFit/>
          </a:bodyPr>
          <a:lstStyle/>
          <a:p>
            <a:pPr algn="ctr">
              <a:lnSpc>
                <a:spcPts val="6275"/>
              </a:lnSpc>
              <a:spcBef>
                <a:spcPct val="0"/>
              </a:spcBef>
            </a:pPr>
            <a:r>
              <a:rPr lang="en-US" sz="5229">
                <a:solidFill>
                  <a:srgbClr val="000000"/>
                </a:solidFill>
                <a:latin typeface="王漢宗特黑體"/>
                <a:ea typeface="王漢宗特黑體"/>
                <a:cs typeface="王漢宗特黑體"/>
                <a:sym typeface="王漢宗特黑體"/>
              </a:rPr>
              <a:t>從臺史博搜尋到的歷史資料中,對照你們的政治參與,你們的政治參與想要達成什麼目的?和資料所呈現結果有什麼不一樣?</a:t>
            </a:r>
          </a:p>
        </p:txBody>
      </p:sp>
      <p:sp>
        <p:nvSpPr>
          <p:cNvPr id="7" name="TextBox 7"/>
          <p:cNvSpPr txBox="1"/>
          <p:nvPr/>
        </p:nvSpPr>
        <p:spPr>
          <a:xfrm>
            <a:off x="3051840" y="7840859"/>
            <a:ext cx="10537200" cy="1038225"/>
          </a:xfrm>
          <a:prstGeom prst="rect">
            <a:avLst/>
          </a:prstGeom>
        </p:spPr>
        <p:txBody>
          <a:bodyPr lIns="0" tIns="0" rIns="0" bIns="0" rtlCol="0" anchor="t">
            <a:spAutoFit/>
          </a:bodyPr>
          <a:lstStyle/>
          <a:p>
            <a:pPr algn="ctr">
              <a:lnSpc>
                <a:spcPts val="4055"/>
              </a:lnSpc>
              <a:spcBef>
                <a:spcPct val="0"/>
              </a:spcBef>
            </a:pPr>
            <a:r>
              <a:rPr lang="en-US" sz="3379">
                <a:solidFill>
                  <a:srgbClr val="FF3600"/>
                </a:solidFill>
                <a:latin typeface="芫荽"/>
                <a:ea typeface="芫荽"/>
                <a:cs typeface="芫荽"/>
                <a:sym typeface="芫荽"/>
              </a:rPr>
              <a:t>我們的政治參與希望讓政府知道民眾的意見,但是歷史上的後勁居民的政治參與是要試圖改變政府的作法……..</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bg>
      <p:bgPr>
        <a:solidFill>
          <a:srgbClr val="FFFCF7"/>
        </a:solidFill>
        <a:effectLst/>
      </p:bgPr>
    </p:bg>
    <p:spTree>
      <p:nvGrpSpPr>
        <p:cNvPr id="1" name=""/>
        <p:cNvGrpSpPr/>
        <p:nvPr/>
      </p:nvGrpSpPr>
      <p:grpSpPr>
        <a:xfrm>
          <a:off x="0" y="0"/>
          <a:ext cx="0" cy="0"/>
          <a:chOff x="0" y="0"/>
          <a:chExt cx="0" cy="0"/>
        </a:xfrm>
      </p:grpSpPr>
      <p:sp>
        <p:nvSpPr>
          <p:cNvPr id="2" name="Freeform 2"/>
          <p:cNvSpPr/>
          <p:nvPr/>
        </p:nvSpPr>
        <p:spPr>
          <a:xfrm>
            <a:off x="3492184" y="1440206"/>
            <a:ext cx="11876626" cy="7586195"/>
          </a:xfrm>
          <a:custGeom>
            <a:avLst/>
            <a:gdLst/>
            <a:ahLst/>
            <a:cxnLst/>
            <a:rect l="l" t="t" r="r" b="b"/>
            <a:pathLst>
              <a:path w="11876626" h="7586195">
                <a:moveTo>
                  <a:pt x="0" y="0"/>
                </a:moveTo>
                <a:lnTo>
                  <a:pt x="11876626" y="0"/>
                </a:lnTo>
                <a:lnTo>
                  <a:pt x="11876626" y="7586194"/>
                </a:lnTo>
                <a:lnTo>
                  <a:pt x="0" y="7586194"/>
                </a:lnTo>
                <a:lnTo>
                  <a:pt x="0" y="0"/>
                </a:lnTo>
                <a:close/>
              </a:path>
            </a:pathLst>
          </a:custGeom>
          <a:blipFill>
            <a:blip r:embed="rId2">
              <a:extLst>
                <a:ext uri="{96DAC541-7B7A-43D3-8B79-37D633B846F1}">
                  <asvg:svgBlip xmlns="" xmlns:asvg="http://schemas.microsoft.com/office/drawing/2016/SVG/main" r:embed="rId3"/>
                </a:ext>
              </a:extLst>
            </a:blip>
            <a:stretch>
              <a:fillRect/>
            </a:stretch>
          </a:blipFill>
        </p:spPr>
      </p:sp>
      <p:sp>
        <p:nvSpPr>
          <p:cNvPr id="3" name="TextBox 3"/>
          <p:cNvSpPr txBox="1"/>
          <p:nvPr/>
        </p:nvSpPr>
        <p:spPr>
          <a:xfrm rot="-508757">
            <a:off x="313410" y="533601"/>
            <a:ext cx="5056526" cy="1803787"/>
          </a:xfrm>
          <a:prstGeom prst="rect">
            <a:avLst/>
          </a:prstGeom>
        </p:spPr>
        <p:txBody>
          <a:bodyPr lIns="0" tIns="0" rIns="0" bIns="0" rtlCol="0" anchor="t">
            <a:spAutoFit/>
          </a:bodyPr>
          <a:lstStyle/>
          <a:p>
            <a:pPr algn="ctr">
              <a:lnSpc>
                <a:spcPts val="14255"/>
              </a:lnSpc>
              <a:spcBef>
                <a:spcPct val="0"/>
              </a:spcBef>
            </a:pPr>
            <a:r>
              <a:rPr lang="en-US" sz="11879">
                <a:solidFill>
                  <a:srgbClr val="836551"/>
                </a:solidFill>
                <a:latin typeface="芫荽"/>
                <a:ea typeface="芫荽"/>
                <a:cs typeface="芫荽"/>
                <a:sym typeface="芫荽"/>
              </a:rPr>
              <a:t>任務三</a:t>
            </a:r>
          </a:p>
        </p:txBody>
      </p:sp>
      <p:sp>
        <p:nvSpPr>
          <p:cNvPr id="4" name="TextBox 4"/>
          <p:cNvSpPr txBox="1"/>
          <p:nvPr/>
        </p:nvSpPr>
        <p:spPr>
          <a:xfrm>
            <a:off x="2180098" y="3924300"/>
            <a:ext cx="14123818" cy="2190750"/>
          </a:xfrm>
          <a:prstGeom prst="rect">
            <a:avLst/>
          </a:prstGeom>
        </p:spPr>
        <p:txBody>
          <a:bodyPr lIns="0" tIns="0" rIns="0" bIns="0" rtlCol="0" anchor="t">
            <a:spAutoFit/>
          </a:bodyPr>
          <a:lstStyle/>
          <a:p>
            <a:pPr algn="ctr">
              <a:lnSpc>
                <a:spcPts val="15362"/>
              </a:lnSpc>
              <a:spcBef>
                <a:spcPct val="0"/>
              </a:spcBef>
            </a:pPr>
            <a:r>
              <a:rPr lang="en-US" sz="12801">
                <a:solidFill>
                  <a:srgbClr val="000000"/>
                </a:solidFill>
                <a:latin typeface="王漢宗特黑體"/>
                <a:ea typeface="王漢宗特黑體"/>
                <a:cs typeface="王漢宗特黑體"/>
                <a:sym typeface="王漢宗特黑體"/>
              </a:rPr>
              <a:t>探究反思實作</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bg>
      <p:bgPr>
        <a:solidFill>
          <a:srgbClr val="FFFCF7"/>
        </a:solidFill>
        <a:effectLst/>
      </p:bgPr>
    </p:bg>
    <p:spTree>
      <p:nvGrpSpPr>
        <p:cNvPr id="1" name=""/>
        <p:cNvGrpSpPr/>
        <p:nvPr/>
      </p:nvGrpSpPr>
      <p:grpSpPr>
        <a:xfrm>
          <a:off x="0" y="0"/>
          <a:ext cx="0" cy="0"/>
          <a:chOff x="0" y="0"/>
          <a:chExt cx="0" cy="0"/>
        </a:xfrm>
      </p:grpSpPr>
      <p:sp>
        <p:nvSpPr>
          <p:cNvPr id="2" name="Freeform 2"/>
          <p:cNvSpPr/>
          <p:nvPr/>
        </p:nvSpPr>
        <p:spPr>
          <a:xfrm>
            <a:off x="12163444" y="3549814"/>
            <a:ext cx="5681238" cy="5557463"/>
          </a:xfrm>
          <a:custGeom>
            <a:avLst/>
            <a:gdLst/>
            <a:ahLst/>
            <a:cxnLst/>
            <a:rect l="l" t="t" r="r" b="b"/>
            <a:pathLst>
              <a:path w="5681238" h="5557463">
                <a:moveTo>
                  <a:pt x="0" y="0"/>
                </a:moveTo>
                <a:lnTo>
                  <a:pt x="5681238" y="0"/>
                </a:lnTo>
                <a:lnTo>
                  <a:pt x="5681238" y="5557463"/>
                </a:lnTo>
                <a:lnTo>
                  <a:pt x="0" y="5557463"/>
                </a:lnTo>
                <a:lnTo>
                  <a:pt x="0" y="0"/>
                </a:lnTo>
                <a:close/>
              </a:path>
            </a:pathLst>
          </a:custGeom>
          <a:blipFill>
            <a:blip r:embed="rId2"/>
            <a:stretch>
              <a:fillRect/>
            </a:stretch>
          </a:blipFill>
        </p:spPr>
      </p:sp>
      <p:sp>
        <p:nvSpPr>
          <p:cNvPr id="3" name="TextBox 3"/>
          <p:cNvSpPr txBox="1"/>
          <p:nvPr/>
        </p:nvSpPr>
        <p:spPr>
          <a:xfrm>
            <a:off x="684749" y="2902337"/>
            <a:ext cx="10213330" cy="5495925"/>
          </a:xfrm>
          <a:prstGeom prst="rect">
            <a:avLst/>
          </a:prstGeom>
        </p:spPr>
        <p:txBody>
          <a:bodyPr lIns="0" tIns="0" rIns="0" bIns="0" rtlCol="0" anchor="t">
            <a:spAutoFit/>
          </a:bodyPr>
          <a:lstStyle/>
          <a:p>
            <a:pPr algn="ctr">
              <a:lnSpc>
                <a:spcPts val="7075"/>
              </a:lnSpc>
              <a:spcBef>
                <a:spcPct val="0"/>
              </a:spcBef>
            </a:pPr>
            <a:r>
              <a:rPr lang="en-US" sz="5895">
                <a:solidFill>
                  <a:srgbClr val="000000"/>
                </a:solidFill>
                <a:latin typeface="王漢宗顏楷體"/>
                <a:ea typeface="王漢宗顏楷體"/>
                <a:cs typeface="王漢宗顏楷體"/>
                <a:sym typeface="王漢宗顏楷體"/>
              </a:rPr>
              <a:t>從這3個活動學習單,身為一個學生,我們是否要好好想一想,現在資訊管道更為多元,我們不見得一定要參與選舉或投票,才是最佳的政治參與,我們還可以利用什麼多元管道</a:t>
            </a:r>
            <a:r>
              <a:rPr lang="en-US" sz="5895">
                <a:solidFill>
                  <a:srgbClr val="836551"/>
                </a:solidFill>
                <a:latin typeface="王漢宗顏楷體"/>
                <a:ea typeface="王漢宗顏楷體"/>
                <a:cs typeface="王漢宗顏楷體"/>
                <a:sym typeface="王漢宗顏楷體"/>
              </a:rPr>
              <a:t>?</a:t>
            </a:r>
          </a:p>
        </p:txBody>
      </p:sp>
      <p:sp>
        <p:nvSpPr>
          <p:cNvPr id="4" name="Freeform 4"/>
          <p:cNvSpPr/>
          <p:nvPr/>
        </p:nvSpPr>
        <p:spPr>
          <a:xfrm>
            <a:off x="10531750" y="271204"/>
            <a:ext cx="2139400" cy="2249040"/>
          </a:xfrm>
          <a:custGeom>
            <a:avLst/>
            <a:gdLst/>
            <a:ahLst/>
            <a:cxnLst/>
            <a:rect l="l" t="t" r="r" b="b"/>
            <a:pathLst>
              <a:path w="2139400" h="2249040">
                <a:moveTo>
                  <a:pt x="0" y="0"/>
                </a:moveTo>
                <a:lnTo>
                  <a:pt x="2139399" y="0"/>
                </a:lnTo>
                <a:lnTo>
                  <a:pt x="2139399" y="2249040"/>
                </a:lnTo>
                <a:lnTo>
                  <a:pt x="0" y="2249040"/>
                </a:lnTo>
                <a:lnTo>
                  <a:pt x="0" y="0"/>
                </a:lnTo>
                <a:close/>
              </a:path>
            </a:pathLst>
          </a:custGeom>
          <a:blipFill>
            <a:blip r:embed="rId3">
              <a:extLst>
                <a:ext uri="{96DAC541-7B7A-43D3-8B79-37D633B846F1}">
                  <asvg:svgBlip xmlns="" xmlns:asvg="http://schemas.microsoft.com/office/drawing/2016/SVG/main" r:embed="rId4"/>
                </a:ext>
              </a:extLst>
            </a:blip>
            <a:stretch>
              <a:fillRect/>
            </a:stretch>
          </a:blipFill>
        </p:spPr>
      </p:sp>
      <p:sp>
        <p:nvSpPr>
          <p:cNvPr id="5" name="TextBox 5"/>
          <p:cNvSpPr txBox="1"/>
          <p:nvPr/>
        </p:nvSpPr>
        <p:spPr>
          <a:xfrm rot="-508757">
            <a:off x="103946" y="353518"/>
            <a:ext cx="5056526" cy="1803787"/>
          </a:xfrm>
          <a:prstGeom prst="rect">
            <a:avLst/>
          </a:prstGeom>
        </p:spPr>
        <p:txBody>
          <a:bodyPr lIns="0" tIns="0" rIns="0" bIns="0" rtlCol="0" anchor="t">
            <a:spAutoFit/>
          </a:bodyPr>
          <a:lstStyle/>
          <a:p>
            <a:pPr algn="ctr">
              <a:lnSpc>
                <a:spcPts val="14255"/>
              </a:lnSpc>
              <a:spcBef>
                <a:spcPct val="0"/>
              </a:spcBef>
            </a:pPr>
            <a:r>
              <a:rPr lang="en-US" sz="11879">
                <a:solidFill>
                  <a:srgbClr val="836551"/>
                </a:solidFill>
                <a:latin typeface="芫荽"/>
                <a:ea typeface="芫荽"/>
                <a:cs typeface="芫荽"/>
                <a:sym typeface="芫荽"/>
              </a:rPr>
              <a:t>任務三</a:t>
            </a:r>
          </a:p>
        </p:txBody>
      </p:sp>
      <p:sp>
        <p:nvSpPr>
          <p:cNvPr id="6" name="TextBox 6"/>
          <p:cNvSpPr txBox="1"/>
          <p:nvPr/>
        </p:nvSpPr>
        <p:spPr>
          <a:xfrm>
            <a:off x="13916042" y="4195145"/>
            <a:ext cx="1088021" cy="4476750"/>
          </a:xfrm>
          <a:prstGeom prst="rect">
            <a:avLst/>
          </a:prstGeom>
        </p:spPr>
        <p:txBody>
          <a:bodyPr lIns="0" tIns="0" rIns="0" bIns="0" rtlCol="0" anchor="t">
            <a:spAutoFit/>
          </a:bodyPr>
          <a:lstStyle/>
          <a:p>
            <a:pPr algn="ctr">
              <a:lnSpc>
                <a:spcPts val="5855"/>
              </a:lnSpc>
              <a:spcBef>
                <a:spcPct val="0"/>
              </a:spcBef>
            </a:pPr>
            <a:r>
              <a:rPr lang="en-US" sz="4879">
                <a:solidFill>
                  <a:srgbClr val="000000"/>
                </a:solidFill>
                <a:latin typeface="芫荽"/>
                <a:ea typeface="芫荽"/>
                <a:cs typeface="芫荽"/>
                <a:sym typeface="芫荽"/>
              </a:rPr>
              <a:t>下次上課繳交</a:t>
            </a:r>
          </a:p>
        </p:txBody>
      </p:sp>
      <p:sp>
        <p:nvSpPr>
          <p:cNvPr id="7" name="TextBox 7"/>
          <p:cNvSpPr txBox="1"/>
          <p:nvPr/>
        </p:nvSpPr>
        <p:spPr>
          <a:xfrm>
            <a:off x="12671149" y="4132588"/>
            <a:ext cx="1244892" cy="4539307"/>
          </a:xfrm>
          <a:prstGeom prst="rect">
            <a:avLst/>
          </a:prstGeom>
        </p:spPr>
        <p:txBody>
          <a:bodyPr lIns="0" tIns="0" rIns="0" bIns="0" rtlCol="0" anchor="t">
            <a:spAutoFit/>
          </a:bodyPr>
          <a:lstStyle/>
          <a:p>
            <a:pPr algn="ctr">
              <a:lnSpc>
                <a:spcPts val="5937"/>
              </a:lnSpc>
              <a:spcBef>
                <a:spcPct val="0"/>
              </a:spcBef>
            </a:pPr>
            <a:r>
              <a:rPr lang="en-US" sz="4948">
                <a:solidFill>
                  <a:srgbClr val="000000"/>
                </a:solidFill>
                <a:latin typeface="芫荽"/>
                <a:ea typeface="芫荽"/>
                <a:cs typeface="芫荽"/>
                <a:sym typeface="芫荽"/>
              </a:rPr>
              <a:t>回家反思作業</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FFFCF7"/>
        </a:solidFill>
        <a:effectLst/>
      </p:bgPr>
    </p:bg>
    <p:spTree>
      <p:nvGrpSpPr>
        <p:cNvPr id="1" name=""/>
        <p:cNvGrpSpPr/>
        <p:nvPr/>
      </p:nvGrpSpPr>
      <p:grpSpPr>
        <a:xfrm>
          <a:off x="0" y="0"/>
          <a:ext cx="0" cy="0"/>
          <a:chOff x="0" y="0"/>
          <a:chExt cx="0" cy="0"/>
        </a:xfrm>
      </p:grpSpPr>
      <p:sp>
        <p:nvSpPr>
          <p:cNvPr id="2" name="TextBox 2"/>
          <p:cNvSpPr txBox="1"/>
          <p:nvPr/>
        </p:nvSpPr>
        <p:spPr>
          <a:xfrm>
            <a:off x="812242" y="2554986"/>
            <a:ext cx="15329913" cy="1209675"/>
          </a:xfrm>
          <a:prstGeom prst="rect">
            <a:avLst/>
          </a:prstGeom>
        </p:spPr>
        <p:txBody>
          <a:bodyPr lIns="0" tIns="0" rIns="0" bIns="0" rtlCol="0" anchor="t">
            <a:spAutoFit/>
          </a:bodyPr>
          <a:lstStyle/>
          <a:p>
            <a:pPr marL="0" lvl="0" indent="0" algn="ctr">
              <a:lnSpc>
                <a:spcPts val="9599"/>
              </a:lnSpc>
              <a:spcBef>
                <a:spcPct val="0"/>
              </a:spcBef>
            </a:pPr>
            <a:r>
              <a:rPr lang="en-US" sz="7999">
                <a:solidFill>
                  <a:srgbClr val="2B2B2B"/>
                </a:solidFill>
                <a:latin typeface="芫荽"/>
                <a:ea typeface="芫荽"/>
                <a:cs typeface="芫荽"/>
                <a:sym typeface="芫荽"/>
              </a:rPr>
              <a:t>最近有關心哪個社會議題或事件?</a:t>
            </a:r>
          </a:p>
        </p:txBody>
      </p:sp>
      <p:pic>
        <p:nvPicPr>
          <p:cNvPr id="3" name="Picture 3"/>
          <p:cNvPicPr>
            <a:picLocks noChangeAspect="1"/>
          </p:cNvPicPr>
          <p:nvPr/>
        </p:nvPicPr>
        <p:blipFill>
          <a:blip r:embed="rId2">
            <a:alphaModFix amt="50000"/>
          </a:blip>
          <a:srcRect/>
          <a:stretch>
            <a:fillRect/>
          </a:stretch>
        </p:blipFill>
        <p:spPr>
          <a:xfrm rot="9720163">
            <a:off x="12600387" y="-3298660"/>
            <a:ext cx="8670039" cy="8654721"/>
          </a:xfrm>
          <a:prstGeom prst="rect">
            <a:avLst/>
          </a:prstGeom>
        </p:spPr>
      </p:pic>
      <p:sp>
        <p:nvSpPr>
          <p:cNvPr id="4" name="Freeform 4"/>
          <p:cNvSpPr/>
          <p:nvPr/>
        </p:nvSpPr>
        <p:spPr>
          <a:xfrm>
            <a:off x="12281315" y="5280155"/>
            <a:ext cx="5299100" cy="3661153"/>
          </a:xfrm>
          <a:custGeom>
            <a:avLst/>
            <a:gdLst/>
            <a:ahLst/>
            <a:cxnLst/>
            <a:rect l="l" t="t" r="r" b="b"/>
            <a:pathLst>
              <a:path w="5299100" h="3661153">
                <a:moveTo>
                  <a:pt x="0" y="0"/>
                </a:moveTo>
                <a:lnTo>
                  <a:pt x="5299099" y="0"/>
                </a:lnTo>
                <a:lnTo>
                  <a:pt x="5299099" y="3661153"/>
                </a:lnTo>
                <a:lnTo>
                  <a:pt x="0" y="3661153"/>
                </a:lnTo>
                <a:lnTo>
                  <a:pt x="0" y="0"/>
                </a:lnTo>
                <a:close/>
              </a:path>
            </a:pathLst>
          </a:custGeom>
          <a:blipFill>
            <a:blip r:embed="rId3"/>
            <a:stretch>
              <a:fillRect t="-24161" b="-20576"/>
            </a:stretch>
          </a:blipFill>
        </p:spPr>
      </p:sp>
      <p:sp>
        <p:nvSpPr>
          <p:cNvPr id="5" name="TextBox 5"/>
          <p:cNvSpPr txBox="1"/>
          <p:nvPr/>
        </p:nvSpPr>
        <p:spPr>
          <a:xfrm>
            <a:off x="3715567" y="556971"/>
            <a:ext cx="10712866" cy="1388415"/>
          </a:xfrm>
          <a:prstGeom prst="rect">
            <a:avLst/>
          </a:prstGeom>
        </p:spPr>
        <p:txBody>
          <a:bodyPr lIns="0" tIns="0" rIns="0" bIns="0" rtlCol="0" anchor="t">
            <a:spAutoFit/>
          </a:bodyPr>
          <a:lstStyle/>
          <a:p>
            <a:pPr marL="0" lvl="0" indent="0" algn="ctr">
              <a:lnSpc>
                <a:spcPts val="10942"/>
              </a:lnSpc>
              <a:spcBef>
                <a:spcPct val="0"/>
              </a:spcBef>
            </a:pPr>
            <a:r>
              <a:rPr lang="en-US" sz="9118">
                <a:solidFill>
                  <a:srgbClr val="2B2B2B"/>
                </a:solidFill>
                <a:latin typeface="芫荽"/>
                <a:ea typeface="芫荽"/>
                <a:cs typeface="芫荽"/>
                <a:sym typeface="芫荽"/>
              </a:rPr>
              <a:t>社會議題</a:t>
            </a:r>
          </a:p>
        </p:txBody>
      </p:sp>
      <p:sp>
        <p:nvSpPr>
          <p:cNvPr id="6" name="TextBox 6"/>
          <p:cNvSpPr txBox="1"/>
          <p:nvPr/>
        </p:nvSpPr>
        <p:spPr>
          <a:xfrm>
            <a:off x="5853756" y="4897171"/>
            <a:ext cx="4858419" cy="806043"/>
          </a:xfrm>
          <a:prstGeom prst="rect">
            <a:avLst/>
          </a:prstGeom>
        </p:spPr>
        <p:txBody>
          <a:bodyPr lIns="0" tIns="0" rIns="0" bIns="0" rtlCol="0" anchor="t">
            <a:spAutoFit/>
          </a:bodyPr>
          <a:lstStyle/>
          <a:p>
            <a:pPr marL="0" lvl="0" indent="0" algn="ctr">
              <a:lnSpc>
                <a:spcPts val="6305"/>
              </a:lnSpc>
              <a:spcBef>
                <a:spcPct val="0"/>
              </a:spcBef>
            </a:pPr>
            <a:r>
              <a:rPr lang="en-US" sz="5254">
                <a:solidFill>
                  <a:srgbClr val="2B2B2B"/>
                </a:solidFill>
                <a:latin typeface="芫荽"/>
                <a:ea typeface="芫荽"/>
                <a:cs typeface="芫荽"/>
                <a:sym typeface="芫荽"/>
              </a:rPr>
              <a:t>關我什麼事!</a:t>
            </a:r>
          </a:p>
        </p:txBody>
      </p:sp>
      <p:sp>
        <p:nvSpPr>
          <p:cNvPr id="7" name="TextBox 7"/>
          <p:cNvSpPr txBox="1"/>
          <p:nvPr/>
        </p:nvSpPr>
        <p:spPr>
          <a:xfrm>
            <a:off x="5853756" y="7409521"/>
            <a:ext cx="5485746" cy="1209675"/>
          </a:xfrm>
          <a:prstGeom prst="rect">
            <a:avLst/>
          </a:prstGeom>
        </p:spPr>
        <p:txBody>
          <a:bodyPr lIns="0" tIns="0" rIns="0" bIns="0" rtlCol="0" anchor="t">
            <a:spAutoFit/>
          </a:bodyPr>
          <a:lstStyle/>
          <a:p>
            <a:pPr marL="0" lvl="0" indent="0" algn="ctr">
              <a:lnSpc>
                <a:spcPts val="9463"/>
              </a:lnSpc>
              <a:spcBef>
                <a:spcPct val="0"/>
              </a:spcBef>
            </a:pPr>
            <a:r>
              <a:rPr lang="en-US" sz="7886">
                <a:solidFill>
                  <a:srgbClr val="2B2B2B"/>
                </a:solidFill>
                <a:latin typeface="芫荽"/>
                <a:ea typeface="芫荽"/>
                <a:cs typeface="芫荽"/>
                <a:sym typeface="芫荽"/>
              </a:rPr>
              <a:t>一直注意</a:t>
            </a:r>
          </a:p>
        </p:txBody>
      </p:sp>
      <p:sp>
        <p:nvSpPr>
          <p:cNvPr id="8" name="TextBox 8"/>
          <p:cNvSpPr txBox="1"/>
          <p:nvPr/>
        </p:nvSpPr>
        <p:spPr>
          <a:xfrm>
            <a:off x="1497569" y="5172185"/>
            <a:ext cx="5028105" cy="1445192"/>
          </a:xfrm>
          <a:prstGeom prst="rect">
            <a:avLst/>
          </a:prstGeom>
        </p:spPr>
        <p:txBody>
          <a:bodyPr lIns="0" tIns="0" rIns="0" bIns="0" rtlCol="0" anchor="t">
            <a:spAutoFit/>
          </a:bodyPr>
          <a:lstStyle/>
          <a:p>
            <a:pPr marL="0" lvl="0" indent="0" algn="ctr">
              <a:lnSpc>
                <a:spcPts val="11320"/>
              </a:lnSpc>
              <a:spcBef>
                <a:spcPct val="0"/>
              </a:spcBef>
            </a:pPr>
            <a:r>
              <a:rPr lang="en-US" sz="9433">
                <a:solidFill>
                  <a:srgbClr val="2B2B2B"/>
                </a:solidFill>
                <a:latin typeface="芫荽"/>
                <a:ea typeface="芫荽"/>
                <a:cs typeface="芫荽"/>
                <a:sym typeface="芫荽"/>
              </a:rPr>
              <a:t>很關注</a:t>
            </a:r>
          </a:p>
        </p:txBody>
      </p:sp>
      <p:sp>
        <p:nvSpPr>
          <p:cNvPr id="9" name="TextBox 9"/>
          <p:cNvSpPr txBox="1"/>
          <p:nvPr/>
        </p:nvSpPr>
        <p:spPr>
          <a:xfrm>
            <a:off x="1940645" y="7621286"/>
            <a:ext cx="3549844" cy="786146"/>
          </a:xfrm>
          <a:prstGeom prst="rect">
            <a:avLst/>
          </a:prstGeom>
        </p:spPr>
        <p:txBody>
          <a:bodyPr lIns="0" tIns="0" rIns="0" bIns="0" rtlCol="0" anchor="t">
            <a:spAutoFit/>
          </a:bodyPr>
          <a:lstStyle/>
          <a:p>
            <a:pPr marL="0" lvl="0" indent="0" algn="ctr">
              <a:lnSpc>
                <a:spcPts val="6123"/>
              </a:lnSpc>
              <a:spcBef>
                <a:spcPct val="0"/>
              </a:spcBef>
            </a:pPr>
            <a:r>
              <a:rPr lang="en-US" sz="5103">
                <a:solidFill>
                  <a:srgbClr val="2B2B2B"/>
                </a:solidFill>
                <a:latin typeface="芫荽"/>
                <a:ea typeface="芫荽"/>
                <a:cs typeface="芫荽"/>
                <a:sym typeface="芫荽"/>
              </a:rPr>
              <a:t>討論很久</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1659435" y="4614862"/>
            <a:ext cx="15599865" cy="2114550"/>
          </a:xfrm>
          <a:prstGeom prst="rect">
            <a:avLst/>
          </a:prstGeom>
        </p:spPr>
        <p:txBody>
          <a:bodyPr lIns="0" tIns="0" rIns="0" bIns="0" rtlCol="0" anchor="t">
            <a:spAutoFit/>
          </a:bodyPr>
          <a:lstStyle/>
          <a:p>
            <a:pPr algn="ctr">
              <a:lnSpc>
                <a:spcPts val="8399"/>
              </a:lnSpc>
              <a:spcBef>
                <a:spcPct val="0"/>
              </a:spcBef>
            </a:pPr>
            <a:r>
              <a:rPr lang="en-US" sz="6999">
                <a:solidFill>
                  <a:srgbClr val="000000"/>
                </a:solidFill>
                <a:latin typeface="芫荽"/>
                <a:ea typeface="芫荽"/>
                <a:cs typeface="芫荽"/>
                <a:sym typeface="芫荽"/>
              </a:rPr>
              <a:t>過去哪一項社會議題是你關注過或是你深入搜尋?</a:t>
            </a:r>
          </a:p>
        </p:txBody>
      </p:sp>
      <p:sp>
        <p:nvSpPr>
          <p:cNvPr id="3" name="TextBox 3"/>
          <p:cNvSpPr txBox="1"/>
          <p:nvPr/>
        </p:nvSpPr>
        <p:spPr>
          <a:xfrm rot="-508757">
            <a:off x="1325740" y="1317934"/>
            <a:ext cx="4525866" cy="1803787"/>
          </a:xfrm>
          <a:prstGeom prst="rect">
            <a:avLst/>
          </a:prstGeom>
        </p:spPr>
        <p:txBody>
          <a:bodyPr lIns="0" tIns="0" rIns="0" bIns="0" rtlCol="0" anchor="t">
            <a:spAutoFit/>
          </a:bodyPr>
          <a:lstStyle/>
          <a:p>
            <a:pPr algn="ctr">
              <a:lnSpc>
                <a:spcPts val="14255"/>
              </a:lnSpc>
              <a:spcBef>
                <a:spcPct val="0"/>
              </a:spcBef>
            </a:pPr>
            <a:r>
              <a:rPr lang="en-US" sz="11879">
                <a:solidFill>
                  <a:srgbClr val="836551"/>
                </a:solidFill>
                <a:latin typeface="芫荽"/>
                <a:ea typeface="芫荽"/>
                <a:cs typeface="芫荽"/>
                <a:sym typeface="芫荽"/>
              </a:rPr>
              <a:t>任務一</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FFFCF7"/>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2">
            <a:alphaModFix amt="25000"/>
          </a:blip>
          <a:srcRect/>
          <a:stretch>
            <a:fillRect/>
          </a:stretch>
        </p:blipFill>
        <p:spPr>
          <a:xfrm>
            <a:off x="-592388" y="-381921"/>
            <a:ext cx="20184213" cy="18644456"/>
          </a:xfrm>
          <a:prstGeom prst="rect">
            <a:avLst/>
          </a:prstGeom>
        </p:spPr>
      </p:pic>
      <p:sp>
        <p:nvSpPr>
          <p:cNvPr id="3" name="TextBox 3"/>
          <p:cNvSpPr txBox="1"/>
          <p:nvPr/>
        </p:nvSpPr>
        <p:spPr>
          <a:xfrm>
            <a:off x="1295608" y="4111101"/>
            <a:ext cx="15126200" cy="1478693"/>
          </a:xfrm>
          <a:prstGeom prst="rect">
            <a:avLst/>
          </a:prstGeom>
        </p:spPr>
        <p:txBody>
          <a:bodyPr lIns="0" tIns="0" rIns="0" bIns="0" rtlCol="0" anchor="t">
            <a:spAutoFit/>
          </a:bodyPr>
          <a:lstStyle/>
          <a:p>
            <a:pPr marL="0" lvl="0" indent="0" algn="l">
              <a:lnSpc>
                <a:spcPts val="11672"/>
              </a:lnSpc>
              <a:spcBef>
                <a:spcPct val="0"/>
              </a:spcBef>
            </a:pPr>
            <a:r>
              <a:rPr lang="en-US" sz="9727">
                <a:solidFill>
                  <a:srgbClr val="2B2B2B"/>
                </a:solidFill>
                <a:latin typeface="芫荽"/>
                <a:ea typeface="芫荽"/>
                <a:cs typeface="芫荽"/>
                <a:sym typeface="芫荽"/>
              </a:rPr>
              <a:t>         分組討論分享</a:t>
            </a:r>
          </a:p>
        </p:txBody>
      </p:sp>
      <p:pic>
        <p:nvPicPr>
          <p:cNvPr id="4" name="Picture 4"/>
          <p:cNvPicPr>
            <a:picLocks noChangeAspect="1"/>
          </p:cNvPicPr>
          <p:nvPr/>
        </p:nvPicPr>
        <p:blipFill>
          <a:blip r:embed="rId3">
            <a:alphaModFix amt="25000"/>
          </a:blip>
          <a:srcRect/>
          <a:stretch>
            <a:fillRect/>
          </a:stretch>
        </p:blipFill>
        <p:spPr>
          <a:xfrm rot="-3982960">
            <a:off x="13745551" y="-3705176"/>
            <a:ext cx="5352514" cy="7410352"/>
          </a:xfrm>
          <a:prstGeom prst="rect">
            <a:avLst/>
          </a:prstGeom>
        </p:spPr>
      </p:pic>
      <p:pic>
        <p:nvPicPr>
          <p:cNvPr id="5" name="Picture 5"/>
          <p:cNvPicPr>
            <a:picLocks noChangeAspect="1"/>
          </p:cNvPicPr>
          <p:nvPr/>
        </p:nvPicPr>
        <p:blipFill>
          <a:blip r:embed="rId4">
            <a:alphaModFix amt="25000"/>
          </a:blip>
          <a:srcRect/>
          <a:stretch>
            <a:fillRect/>
          </a:stretch>
        </p:blipFill>
        <p:spPr>
          <a:xfrm rot="-1644077">
            <a:off x="16162301" y="-1063836"/>
            <a:ext cx="5468057" cy="6108036"/>
          </a:xfrm>
          <a:prstGeom prst="rect">
            <a:avLst/>
          </a:prstGeom>
        </p:spPr>
      </p:pic>
      <p:sp>
        <p:nvSpPr>
          <p:cNvPr id="6" name="Freeform 6"/>
          <p:cNvSpPr/>
          <p:nvPr/>
        </p:nvSpPr>
        <p:spPr>
          <a:xfrm>
            <a:off x="13041261" y="5143500"/>
            <a:ext cx="4218039" cy="4218039"/>
          </a:xfrm>
          <a:custGeom>
            <a:avLst/>
            <a:gdLst/>
            <a:ahLst/>
            <a:cxnLst/>
            <a:rect l="l" t="t" r="r" b="b"/>
            <a:pathLst>
              <a:path w="4218039" h="4218039">
                <a:moveTo>
                  <a:pt x="0" y="0"/>
                </a:moveTo>
                <a:lnTo>
                  <a:pt x="4218039" y="0"/>
                </a:lnTo>
                <a:lnTo>
                  <a:pt x="4218039" y="4218039"/>
                </a:lnTo>
                <a:lnTo>
                  <a:pt x="0" y="4218039"/>
                </a:lnTo>
                <a:lnTo>
                  <a:pt x="0" y="0"/>
                </a:lnTo>
                <a:close/>
              </a:path>
            </a:pathLst>
          </a:custGeom>
          <a:blipFill>
            <a:blip r:embed="rId5"/>
            <a:stretch>
              <a:fillRect/>
            </a:stretch>
          </a:blipFill>
        </p:spPr>
      </p:sp>
      <p:sp>
        <p:nvSpPr>
          <p:cNvPr id="7" name="TextBox 7"/>
          <p:cNvSpPr txBox="1"/>
          <p:nvPr/>
        </p:nvSpPr>
        <p:spPr>
          <a:xfrm rot="-508757">
            <a:off x="1325740" y="1317934"/>
            <a:ext cx="4525866" cy="1803787"/>
          </a:xfrm>
          <a:prstGeom prst="rect">
            <a:avLst/>
          </a:prstGeom>
        </p:spPr>
        <p:txBody>
          <a:bodyPr lIns="0" tIns="0" rIns="0" bIns="0" rtlCol="0" anchor="t">
            <a:spAutoFit/>
          </a:bodyPr>
          <a:lstStyle/>
          <a:p>
            <a:pPr algn="ctr">
              <a:lnSpc>
                <a:spcPts val="14255"/>
              </a:lnSpc>
              <a:spcBef>
                <a:spcPct val="0"/>
              </a:spcBef>
            </a:pPr>
            <a:r>
              <a:rPr lang="en-US" sz="11879">
                <a:solidFill>
                  <a:srgbClr val="836551"/>
                </a:solidFill>
                <a:latin typeface="芫荽"/>
                <a:ea typeface="芫荽"/>
                <a:cs typeface="芫荽"/>
                <a:sym typeface="芫荽"/>
              </a:rPr>
              <a:t>任務一</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FFFCF7"/>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2">
            <a:alphaModFix amt="50000"/>
          </a:blip>
          <a:srcRect/>
          <a:stretch>
            <a:fillRect/>
          </a:stretch>
        </p:blipFill>
        <p:spPr>
          <a:xfrm>
            <a:off x="-2868523" y="2438918"/>
            <a:ext cx="10541077" cy="10522453"/>
          </a:xfrm>
          <a:prstGeom prst="rect">
            <a:avLst/>
          </a:prstGeom>
        </p:spPr>
      </p:pic>
      <p:pic>
        <p:nvPicPr>
          <p:cNvPr id="3" name="Picture 3"/>
          <p:cNvPicPr>
            <a:picLocks noChangeAspect="1"/>
          </p:cNvPicPr>
          <p:nvPr/>
        </p:nvPicPr>
        <p:blipFill>
          <a:blip r:embed="rId3"/>
          <a:srcRect/>
          <a:stretch>
            <a:fillRect/>
          </a:stretch>
        </p:blipFill>
        <p:spPr>
          <a:xfrm>
            <a:off x="-3463659" y="-599139"/>
            <a:ext cx="5865675" cy="5231058"/>
          </a:xfrm>
          <a:prstGeom prst="rect">
            <a:avLst/>
          </a:prstGeom>
        </p:spPr>
      </p:pic>
      <p:sp>
        <p:nvSpPr>
          <p:cNvPr id="4" name="Freeform 4"/>
          <p:cNvSpPr/>
          <p:nvPr/>
        </p:nvSpPr>
        <p:spPr>
          <a:xfrm>
            <a:off x="11665559" y="-74289"/>
            <a:ext cx="4828485" cy="4181359"/>
          </a:xfrm>
          <a:custGeom>
            <a:avLst/>
            <a:gdLst/>
            <a:ahLst/>
            <a:cxnLst/>
            <a:rect l="l" t="t" r="r" b="b"/>
            <a:pathLst>
              <a:path w="4828485" h="4181359">
                <a:moveTo>
                  <a:pt x="0" y="0"/>
                </a:moveTo>
                <a:lnTo>
                  <a:pt x="4828485" y="0"/>
                </a:lnTo>
                <a:lnTo>
                  <a:pt x="4828485" y="4181359"/>
                </a:lnTo>
                <a:lnTo>
                  <a:pt x="0" y="4181359"/>
                </a:lnTo>
                <a:lnTo>
                  <a:pt x="0" y="0"/>
                </a:lnTo>
                <a:close/>
              </a:path>
            </a:pathLst>
          </a:custGeom>
          <a:blipFill>
            <a:blip r:embed="rId4"/>
            <a:stretch>
              <a:fillRect t="-7738" b="-7738"/>
            </a:stretch>
          </a:blipFill>
        </p:spPr>
      </p:sp>
      <p:sp>
        <p:nvSpPr>
          <p:cNvPr id="5" name="TextBox 5"/>
          <p:cNvSpPr txBox="1"/>
          <p:nvPr/>
        </p:nvSpPr>
        <p:spPr>
          <a:xfrm>
            <a:off x="2748733" y="1055813"/>
            <a:ext cx="7996547" cy="1911629"/>
          </a:xfrm>
          <a:prstGeom prst="rect">
            <a:avLst/>
          </a:prstGeom>
        </p:spPr>
        <p:txBody>
          <a:bodyPr lIns="0" tIns="0" rIns="0" bIns="0" rtlCol="0" anchor="t">
            <a:spAutoFit/>
          </a:bodyPr>
          <a:lstStyle/>
          <a:p>
            <a:pPr algn="ctr">
              <a:lnSpc>
                <a:spcPts val="15112"/>
              </a:lnSpc>
              <a:spcBef>
                <a:spcPct val="0"/>
              </a:spcBef>
            </a:pPr>
            <a:r>
              <a:rPr lang="en-US" sz="12593">
                <a:solidFill>
                  <a:srgbClr val="000000"/>
                </a:solidFill>
                <a:latin typeface="芫荽"/>
                <a:ea typeface="芫荽"/>
                <a:cs typeface="芫荽"/>
                <a:sym typeface="芫荽"/>
              </a:rPr>
              <a:t>老師的話…</a:t>
            </a:r>
          </a:p>
        </p:txBody>
      </p:sp>
      <p:sp>
        <p:nvSpPr>
          <p:cNvPr id="6" name="TextBox 6"/>
          <p:cNvSpPr txBox="1"/>
          <p:nvPr/>
        </p:nvSpPr>
        <p:spPr>
          <a:xfrm>
            <a:off x="6175654" y="3801931"/>
            <a:ext cx="10667405" cy="1057275"/>
          </a:xfrm>
          <a:prstGeom prst="rect">
            <a:avLst/>
          </a:prstGeom>
        </p:spPr>
        <p:txBody>
          <a:bodyPr lIns="0" tIns="0" rIns="0" bIns="0" rtlCol="0" anchor="t">
            <a:spAutoFit/>
          </a:bodyPr>
          <a:lstStyle/>
          <a:p>
            <a:pPr algn="ctr">
              <a:lnSpc>
                <a:spcPts val="8399"/>
              </a:lnSpc>
              <a:spcBef>
                <a:spcPct val="0"/>
              </a:spcBef>
            </a:pPr>
            <a:r>
              <a:rPr lang="en-US" sz="6999">
                <a:solidFill>
                  <a:srgbClr val="000000"/>
                </a:solidFill>
                <a:latin typeface="芫荽"/>
                <a:ea typeface="芫荽"/>
                <a:cs typeface="芫荽"/>
                <a:sym typeface="芫荽"/>
              </a:rPr>
              <a:t>政治參與的第一個步驟就是</a:t>
            </a:r>
          </a:p>
        </p:txBody>
      </p:sp>
      <p:sp>
        <p:nvSpPr>
          <p:cNvPr id="7" name="TextBox 7"/>
          <p:cNvSpPr txBox="1"/>
          <p:nvPr/>
        </p:nvSpPr>
        <p:spPr>
          <a:xfrm>
            <a:off x="2748733" y="5674644"/>
            <a:ext cx="14298851" cy="2778217"/>
          </a:xfrm>
          <a:prstGeom prst="rect">
            <a:avLst/>
          </a:prstGeom>
        </p:spPr>
        <p:txBody>
          <a:bodyPr lIns="0" tIns="0" rIns="0" bIns="0" rtlCol="0" anchor="t">
            <a:spAutoFit/>
          </a:bodyPr>
          <a:lstStyle/>
          <a:p>
            <a:pPr algn="ctr">
              <a:lnSpc>
                <a:spcPts val="21921"/>
              </a:lnSpc>
              <a:spcBef>
                <a:spcPct val="0"/>
              </a:spcBef>
            </a:pPr>
            <a:r>
              <a:rPr lang="en-US" sz="18267">
                <a:solidFill>
                  <a:srgbClr val="BF9874"/>
                </a:solidFill>
                <a:latin typeface="芫荽"/>
                <a:ea typeface="芫荽"/>
                <a:cs typeface="芫荽"/>
                <a:sym typeface="芫荽"/>
              </a:rPr>
              <a:t>關心公共事務</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FBEFE5"/>
        </a:solidFill>
        <a:effectLst/>
      </p:bgPr>
    </p:bg>
    <p:spTree>
      <p:nvGrpSpPr>
        <p:cNvPr id="1" name=""/>
        <p:cNvGrpSpPr/>
        <p:nvPr/>
      </p:nvGrpSpPr>
      <p:grpSpPr>
        <a:xfrm>
          <a:off x="0" y="0"/>
          <a:ext cx="0" cy="0"/>
          <a:chOff x="0" y="0"/>
          <a:chExt cx="0" cy="0"/>
        </a:xfrm>
      </p:grpSpPr>
      <p:grpSp>
        <p:nvGrpSpPr>
          <p:cNvPr id="2" name="Group 2"/>
          <p:cNvGrpSpPr>
            <a:grpSpLocks noChangeAspect="1"/>
          </p:cNvGrpSpPr>
          <p:nvPr/>
        </p:nvGrpSpPr>
        <p:grpSpPr>
          <a:xfrm>
            <a:off x="7333241" y="3705484"/>
            <a:ext cx="3621518" cy="3027161"/>
            <a:chOff x="0" y="0"/>
            <a:chExt cx="4983480" cy="4165600"/>
          </a:xfrm>
        </p:grpSpPr>
        <p:sp>
          <p:nvSpPr>
            <p:cNvPr id="3" name="Freeform 3"/>
            <p:cNvSpPr/>
            <p:nvPr/>
          </p:nvSpPr>
          <p:spPr>
            <a:xfrm>
              <a:off x="0" y="0"/>
              <a:ext cx="4983480" cy="4165600"/>
            </a:xfrm>
            <a:custGeom>
              <a:avLst/>
              <a:gdLst/>
              <a:ahLst/>
              <a:cxnLst/>
              <a:rect l="l" t="t" r="r" b="b"/>
              <a:pathLst>
                <a:path w="4983480" h="4165600">
                  <a:moveTo>
                    <a:pt x="4537710" y="1230630"/>
                  </a:moveTo>
                  <a:cubicBezTo>
                    <a:pt x="4786630" y="1244600"/>
                    <a:pt x="4983480" y="1416050"/>
                    <a:pt x="4980940" y="1680210"/>
                  </a:cubicBezTo>
                  <a:cubicBezTo>
                    <a:pt x="4978400" y="1931670"/>
                    <a:pt x="4773930" y="2134870"/>
                    <a:pt x="4521200" y="2134870"/>
                  </a:cubicBezTo>
                  <a:cubicBezTo>
                    <a:pt x="4309109" y="2160270"/>
                    <a:pt x="3896359" y="2302510"/>
                    <a:pt x="4067809" y="2602230"/>
                  </a:cubicBezTo>
                  <a:cubicBezTo>
                    <a:pt x="4150359" y="2747010"/>
                    <a:pt x="4258309" y="2820670"/>
                    <a:pt x="4262119" y="3002280"/>
                  </a:cubicBezTo>
                  <a:cubicBezTo>
                    <a:pt x="4268469" y="3300730"/>
                    <a:pt x="3977639" y="3577590"/>
                    <a:pt x="3675379" y="3503930"/>
                  </a:cubicBezTo>
                  <a:cubicBezTo>
                    <a:pt x="3590289" y="3483610"/>
                    <a:pt x="3510279" y="3441700"/>
                    <a:pt x="3430269" y="3408680"/>
                  </a:cubicBezTo>
                  <a:cubicBezTo>
                    <a:pt x="3075939" y="3260090"/>
                    <a:pt x="2683509" y="3318510"/>
                    <a:pt x="2367279" y="3531870"/>
                  </a:cubicBezTo>
                  <a:cubicBezTo>
                    <a:pt x="2100579" y="3710941"/>
                    <a:pt x="1904999" y="3990341"/>
                    <a:pt x="1581149" y="4075430"/>
                  </a:cubicBezTo>
                  <a:cubicBezTo>
                    <a:pt x="1236979" y="4165600"/>
                    <a:pt x="855979" y="4089400"/>
                    <a:pt x="582929" y="3858260"/>
                  </a:cubicBezTo>
                  <a:cubicBezTo>
                    <a:pt x="349249" y="3657600"/>
                    <a:pt x="199389" y="3355340"/>
                    <a:pt x="201929" y="3048000"/>
                  </a:cubicBezTo>
                  <a:cubicBezTo>
                    <a:pt x="204469" y="2724150"/>
                    <a:pt x="365759" y="2429510"/>
                    <a:pt x="425449" y="2115820"/>
                  </a:cubicBezTo>
                  <a:cubicBezTo>
                    <a:pt x="459739" y="1931670"/>
                    <a:pt x="459739" y="1732280"/>
                    <a:pt x="393699" y="1554480"/>
                  </a:cubicBezTo>
                  <a:cubicBezTo>
                    <a:pt x="326390" y="1377950"/>
                    <a:pt x="177800" y="1267460"/>
                    <a:pt x="90170" y="1104900"/>
                  </a:cubicBezTo>
                  <a:cubicBezTo>
                    <a:pt x="33020" y="999490"/>
                    <a:pt x="0" y="877570"/>
                    <a:pt x="0" y="749300"/>
                  </a:cubicBezTo>
                  <a:cubicBezTo>
                    <a:pt x="0" y="335280"/>
                    <a:pt x="335280" y="0"/>
                    <a:pt x="749300" y="0"/>
                  </a:cubicBezTo>
                  <a:cubicBezTo>
                    <a:pt x="866140" y="0"/>
                    <a:pt x="982980" y="27940"/>
                    <a:pt x="1087120" y="80010"/>
                  </a:cubicBezTo>
                  <a:cubicBezTo>
                    <a:pt x="1272540" y="173990"/>
                    <a:pt x="1386840" y="354330"/>
                    <a:pt x="1570990" y="452120"/>
                  </a:cubicBezTo>
                  <a:cubicBezTo>
                    <a:pt x="1879600" y="615950"/>
                    <a:pt x="2148840" y="523240"/>
                    <a:pt x="2468880" y="466090"/>
                  </a:cubicBezTo>
                  <a:cubicBezTo>
                    <a:pt x="2672080" y="429260"/>
                    <a:pt x="2931160" y="431800"/>
                    <a:pt x="3117850" y="532130"/>
                  </a:cubicBezTo>
                  <a:cubicBezTo>
                    <a:pt x="3272790" y="614680"/>
                    <a:pt x="3361690" y="786130"/>
                    <a:pt x="3441700" y="934720"/>
                  </a:cubicBezTo>
                  <a:cubicBezTo>
                    <a:pt x="3662680" y="1341120"/>
                    <a:pt x="4132580" y="1210310"/>
                    <a:pt x="4523740" y="1229360"/>
                  </a:cubicBezTo>
                  <a:cubicBezTo>
                    <a:pt x="4530090" y="1229360"/>
                    <a:pt x="4533900" y="1230630"/>
                    <a:pt x="4537710" y="1230630"/>
                  </a:cubicBezTo>
                  <a:close/>
                </a:path>
              </a:pathLst>
            </a:custGeom>
            <a:blipFill>
              <a:blip r:embed="rId2"/>
              <a:stretch>
                <a:fillRect l="-14500" r="-14500"/>
              </a:stretch>
            </a:blipFill>
          </p:spPr>
        </p:sp>
      </p:grpSp>
      <p:sp>
        <p:nvSpPr>
          <p:cNvPr id="4" name="Freeform 4"/>
          <p:cNvSpPr/>
          <p:nvPr/>
        </p:nvSpPr>
        <p:spPr>
          <a:xfrm>
            <a:off x="889057" y="2792471"/>
            <a:ext cx="10668169" cy="5446820"/>
          </a:xfrm>
          <a:custGeom>
            <a:avLst/>
            <a:gdLst/>
            <a:ahLst/>
            <a:cxnLst/>
            <a:rect l="l" t="t" r="r" b="b"/>
            <a:pathLst>
              <a:path w="10668169" h="5446820">
                <a:moveTo>
                  <a:pt x="0" y="0"/>
                </a:moveTo>
                <a:lnTo>
                  <a:pt x="10668169" y="0"/>
                </a:lnTo>
                <a:lnTo>
                  <a:pt x="10668169" y="5446820"/>
                </a:lnTo>
                <a:lnTo>
                  <a:pt x="0" y="5446820"/>
                </a:lnTo>
                <a:lnTo>
                  <a:pt x="0" y="0"/>
                </a:lnTo>
                <a:close/>
              </a:path>
            </a:pathLst>
          </a:custGeom>
          <a:blipFill>
            <a:blip r:embed="rId3"/>
            <a:stretch>
              <a:fillRect l="-7225" r="-9142"/>
            </a:stretch>
          </a:blipFill>
        </p:spPr>
      </p:sp>
      <p:sp>
        <p:nvSpPr>
          <p:cNvPr id="5" name="TextBox 5"/>
          <p:cNvSpPr txBox="1"/>
          <p:nvPr/>
        </p:nvSpPr>
        <p:spPr>
          <a:xfrm rot="-508757">
            <a:off x="786439" y="664868"/>
            <a:ext cx="4525866" cy="1803787"/>
          </a:xfrm>
          <a:prstGeom prst="rect">
            <a:avLst/>
          </a:prstGeom>
        </p:spPr>
        <p:txBody>
          <a:bodyPr lIns="0" tIns="0" rIns="0" bIns="0" rtlCol="0" anchor="t">
            <a:spAutoFit/>
          </a:bodyPr>
          <a:lstStyle/>
          <a:p>
            <a:pPr algn="ctr">
              <a:lnSpc>
                <a:spcPts val="14255"/>
              </a:lnSpc>
              <a:spcBef>
                <a:spcPct val="0"/>
              </a:spcBef>
            </a:pPr>
            <a:r>
              <a:rPr lang="en-US" sz="11879">
                <a:solidFill>
                  <a:srgbClr val="836551"/>
                </a:solidFill>
                <a:latin typeface="芫荽"/>
                <a:ea typeface="芫荽"/>
                <a:cs typeface="芫荽"/>
                <a:sym typeface="芫荽"/>
              </a:rPr>
              <a:t>任務一</a:t>
            </a:r>
          </a:p>
        </p:txBody>
      </p:sp>
      <p:sp>
        <p:nvSpPr>
          <p:cNvPr id="6" name="TextBox 6"/>
          <p:cNvSpPr txBox="1"/>
          <p:nvPr/>
        </p:nvSpPr>
        <p:spPr>
          <a:xfrm>
            <a:off x="11986858" y="2410565"/>
            <a:ext cx="5272442" cy="1685925"/>
          </a:xfrm>
          <a:prstGeom prst="rect">
            <a:avLst/>
          </a:prstGeom>
        </p:spPr>
        <p:txBody>
          <a:bodyPr lIns="0" tIns="0" rIns="0" bIns="0" rtlCol="0" anchor="t">
            <a:spAutoFit/>
          </a:bodyPr>
          <a:lstStyle/>
          <a:p>
            <a:pPr marL="0" lvl="0" indent="0" algn="ctr">
              <a:lnSpc>
                <a:spcPts val="6600"/>
              </a:lnSpc>
              <a:spcBef>
                <a:spcPct val="0"/>
              </a:spcBef>
            </a:pPr>
            <a:r>
              <a:rPr lang="en-US" sz="5500">
                <a:solidFill>
                  <a:srgbClr val="2B2B2B"/>
                </a:solidFill>
                <a:latin typeface="芫荽"/>
                <a:ea typeface="芫荽"/>
                <a:cs typeface="芫荽"/>
                <a:sym typeface="芫荽"/>
              </a:rPr>
              <a:t>1.進到臺史博--國家文化記憶庫</a:t>
            </a:r>
          </a:p>
        </p:txBody>
      </p:sp>
      <p:sp>
        <p:nvSpPr>
          <p:cNvPr id="7" name="TextBox 7"/>
          <p:cNvSpPr txBox="1"/>
          <p:nvPr/>
        </p:nvSpPr>
        <p:spPr>
          <a:xfrm>
            <a:off x="12233247" y="5953736"/>
            <a:ext cx="5501153" cy="1538769"/>
          </a:xfrm>
          <a:prstGeom prst="rect">
            <a:avLst/>
          </a:prstGeom>
        </p:spPr>
        <p:txBody>
          <a:bodyPr lIns="0" tIns="0" rIns="0" bIns="0" rtlCol="0" anchor="t">
            <a:spAutoFit/>
          </a:bodyPr>
          <a:lstStyle/>
          <a:p>
            <a:pPr algn="ctr">
              <a:lnSpc>
                <a:spcPts val="5983"/>
              </a:lnSpc>
            </a:pPr>
            <a:r>
              <a:rPr lang="en-US" sz="4985">
                <a:solidFill>
                  <a:srgbClr val="000000"/>
                </a:solidFill>
                <a:latin typeface="芫荽"/>
                <a:ea typeface="芫荽"/>
                <a:cs typeface="芫荽"/>
                <a:sym typeface="芫荽"/>
              </a:rPr>
              <a:t>2.搜尋"社會議題"</a:t>
            </a:r>
          </a:p>
          <a:p>
            <a:pPr marL="0" lvl="0" indent="0" algn="ctr">
              <a:lnSpc>
                <a:spcPts val="5983"/>
              </a:lnSpc>
              <a:spcBef>
                <a:spcPct val="0"/>
              </a:spcBef>
            </a:pPr>
            <a:r>
              <a:rPr lang="en-US" sz="4985">
                <a:solidFill>
                  <a:srgbClr val="000000"/>
                </a:solidFill>
                <a:latin typeface="芫荽"/>
                <a:ea typeface="芫荽"/>
                <a:cs typeface="芫荽"/>
                <a:sym typeface="芫荽"/>
              </a:rPr>
              <a:t>關鍵字</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FFFCF7"/>
        </a:solidFill>
        <a:effectLst/>
      </p:bgPr>
    </p:bg>
    <p:spTree>
      <p:nvGrpSpPr>
        <p:cNvPr id="1" name=""/>
        <p:cNvGrpSpPr/>
        <p:nvPr/>
      </p:nvGrpSpPr>
      <p:grpSpPr>
        <a:xfrm>
          <a:off x="0" y="0"/>
          <a:ext cx="0" cy="0"/>
          <a:chOff x="0" y="0"/>
          <a:chExt cx="0" cy="0"/>
        </a:xfrm>
      </p:grpSpPr>
      <p:sp>
        <p:nvSpPr>
          <p:cNvPr id="2" name="Freeform 2"/>
          <p:cNvSpPr/>
          <p:nvPr/>
        </p:nvSpPr>
        <p:spPr>
          <a:xfrm>
            <a:off x="16921370" y="991777"/>
            <a:ext cx="337930" cy="337930"/>
          </a:xfrm>
          <a:custGeom>
            <a:avLst/>
            <a:gdLst/>
            <a:ahLst/>
            <a:cxnLst/>
            <a:rect l="l" t="t" r="r" b="b"/>
            <a:pathLst>
              <a:path w="337930" h="337930">
                <a:moveTo>
                  <a:pt x="0" y="0"/>
                </a:moveTo>
                <a:lnTo>
                  <a:pt x="337930" y="0"/>
                </a:lnTo>
                <a:lnTo>
                  <a:pt x="337930" y="337930"/>
                </a:lnTo>
                <a:lnTo>
                  <a:pt x="0" y="337930"/>
                </a:lnTo>
                <a:lnTo>
                  <a:pt x="0" y="0"/>
                </a:lnTo>
                <a:close/>
              </a:path>
            </a:pathLst>
          </a:custGeom>
          <a:blipFill>
            <a:blip r:embed="rId2">
              <a:extLst>
                <a:ext uri="{96DAC541-7B7A-43D3-8B79-37D633B846F1}">
                  <asvg:svgBlip xmlns="" xmlns:asvg="http://schemas.microsoft.com/office/drawing/2016/SVG/main" r:embed="rId3"/>
                </a:ext>
              </a:extLst>
            </a:blip>
            <a:stretch>
              <a:fillRect/>
            </a:stretch>
          </a:blipFill>
        </p:spPr>
      </p:sp>
      <p:pic>
        <p:nvPicPr>
          <p:cNvPr id="3" name="Picture 3"/>
          <p:cNvPicPr>
            <a:picLocks noChangeAspect="1"/>
          </p:cNvPicPr>
          <p:nvPr/>
        </p:nvPicPr>
        <p:blipFill>
          <a:blip r:embed="rId4">
            <a:alphaModFix amt="25000"/>
          </a:blip>
          <a:srcRect/>
          <a:stretch>
            <a:fillRect/>
          </a:stretch>
        </p:blipFill>
        <p:spPr>
          <a:xfrm rot="-2932469">
            <a:off x="-1531913" y="-4792837"/>
            <a:ext cx="18105710" cy="20211756"/>
          </a:xfrm>
          <a:prstGeom prst="rect">
            <a:avLst/>
          </a:prstGeom>
        </p:spPr>
      </p:pic>
      <p:sp>
        <p:nvSpPr>
          <p:cNvPr id="4" name="Freeform 4"/>
          <p:cNvSpPr/>
          <p:nvPr/>
        </p:nvSpPr>
        <p:spPr>
          <a:xfrm>
            <a:off x="1028700" y="6608423"/>
            <a:ext cx="3312346" cy="2649877"/>
          </a:xfrm>
          <a:custGeom>
            <a:avLst/>
            <a:gdLst/>
            <a:ahLst/>
            <a:cxnLst/>
            <a:rect l="l" t="t" r="r" b="b"/>
            <a:pathLst>
              <a:path w="3312346" h="2649877">
                <a:moveTo>
                  <a:pt x="0" y="0"/>
                </a:moveTo>
                <a:lnTo>
                  <a:pt x="3312346" y="0"/>
                </a:lnTo>
                <a:lnTo>
                  <a:pt x="3312346" y="2649877"/>
                </a:lnTo>
                <a:lnTo>
                  <a:pt x="0" y="2649877"/>
                </a:lnTo>
                <a:lnTo>
                  <a:pt x="0" y="0"/>
                </a:lnTo>
                <a:close/>
              </a:path>
            </a:pathLst>
          </a:custGeom>
          <a:blipFill>
            <a:blip r:embed="rId5"/>
            <a:stretch>
              <a:fillRect/>
            </a:stretch>
          </a:blipFill>
        </p:spPr>
      </p:sp>
      <p:sp>
        <p:nvSpPr>
          <p:cNvPr id="5" name="Freeform 5"/>
          <p:cNvSpPr/>
          <p:nvPr/>
        </p:nvSpPr>
        <p:spPr>
          <a:xfrm>
            <a:off x="5629585" y="378932"/>
            <a:ext cx="6569913" cy="2639843"/>
          </a:xfrm>
          <a:custGeom>
            <a:avLst/>
            <a:gdLst/>
            <a:ahLst/>
            <a:cxnLst/>
            <a:rect l="l" t="t" r="r" b="b"/>
            <a:pathLst>
              <a:path w="6569913" h="2639843">
                <a:moveTo>
                  <a:pt x="0" y="0"/>
                </a:moveTo>
                <a:lnTo>
                  <a:pt x="6569913" y="0"/>
                </a:lnTo>
                <a:lnTo>
                  <a:pt x="6569913" y="2639843"/>
                </a:lnTo>
                <a:lnTo>
                  <a:pt x="0" y="2639843"/>
                </a:lnTo>
                <a:lnTo>
                  <a:pt x="0" y="0"/>
                </a:lnTo>
                <a:close/>
              </a:path>
            </a:pathLst>
          </a:custGeom>
          <a:blipFill>
            <a:blip r:embed="rId6"/>
            <a:stretch>
              <a:fillRect t="-8762" b="-10630"/>
            </a:stretch>
          </a:blipFill>
        </p:spPr>
      </p:sp>
      <p:sp>
        <p:nvSpPr>
          <p:cNvPr id="6" name="Freeform 6"/>
          <p:cNvSpPr/>
          <p:nvPr/>
        </p:nvSpPr>
        <p:spPr>
          <a:xfrm>
            <a:off x="8491378" y="3859818"/>
            <a:ext cx="8174939" cy="2486674"/>
          </a:xfrm>
          <a:custGeom>
            <a:avLst/>
            <a:gdLst/>
            <a:ahLst/>
            <a:cxnLst/>
            <a:rect l="l" t="t" r="r" b="b"/>
            <a:pathLst>
              <a:path w="8174939" h="2486674">
                <a:moveTo>
                  <a:pt x="0" y="0"/>
                </a:moveTo>
                <a:lnTo>
                  <a:pt x="8174939" y="0"/>
                </a:lnTo>
                <a:lnTo>
                  <a:pt x="8174939" y="2486675"/>
                </a:lnTo>
                <a:lnTo>
                  <a:pt x="0" y="2486675"/>
                </a:lnTo>
                <a:lnTo>
                  <a:pt x="0" y="0"/>
                </a:lnTo>
                <a:close/>
              </a:path>
            </a:pathLst>
          </a:custGeom>
          <a:blipFill>
            <a:blip r:embed="rId7"/>
            <a:stretch>
              <a:fillRect t="-4936" r="-1880" b="-5952"/>
            </a:stretch>
          </a:blipFill>
        </p:spPr>
      </p:sp>
      <p:sp>
        <p:nvSpPr>
          <p:cNvPr id="7" name="Freeform 7"/>
          <p:cNvSpPr/>
          <p:nvPr/>
        </p:nvSpPr>
        <p:spPr>
          <a:xfrm>
            <a:off x="5815070" y="7181645"/>
            <a:ext cx="9119131" cy="2848078"/>
          </a:xfrm>
          <a:custGeom>
            <a:avLst/>
            <a:gdLst/>
            <a:ahLst/>
            <a:cxnLst/>
            <a:rect l="l" t="t" r="r" b="b"/>
            <a:pathLst>
              <a:path w="9119131" h="2848078">
                <a:moveTo>
                  <a:pt x="0" y="0"/>
                </a:moveTo>
                <a:lnTo>
                  <a:pt x="9119131" y="0"/>
                </a:lnTo>
                <a:lnTo>
                  <a:pt x="9119131" y="2848077"/>
                </a:lnTo>
                <a:lnTo>
                  <a:pt x="0" y="2848077"/>
                </a:lnTo>
                <a:lnTo>
                  <a:pt x="0" y="0"/>
                </a:lnTo>
                <a:close/>
              </a:path>
            </a:pathLst>
          </a:custGeom>
          <a:blipFill>
            <a:blip r:embed="rId8"/>
            <a:stretch>
              <a:fillRect r="-2041" b="-8171"/>
            </a:stretch>
          </a:blipFill>
        </p:spPr>
      </p:sp>
      <p:sp>
        <p:nvSpPr>
          <p:cNvPr id="8" name="TextBox 8"/>
          <p:cNvSpPr txBox="1"/>
          <p:nvPr/>
        </p:nvSpPr>
        <p:spPr>
          <a:xfrm>
            <a:off x="1214891" y="5092732"/>
            <a:ext cx="5146859" cy="626719"/>
          </a:xfrm>
          <a:prstGeom prst="rect">
            <a:avLst/>
          </a:prstGeom>
        </p:spPr>
        <p:txBody>
          <a:bodyPr lIns="0" tIns="0" rIns="0" bIns="0" rtlCol="0" anchor="t">
            <a:spAutoFit/>
          </a:bodyPr>
          <a:lstStyle/>
          <a:p>
            <a:pPr marL="0" lvl="0" indent="0" algn="l">
              <a:lnSpc>
                <a:spcPts val="5122"/>
              </a:lnSpc>
            </a:pPr>
            <a:r>
              <a:rPr lang="en-US" sz="3659">
                <a:solidFill>
                  <a:srgbClr val="2B2B2B"/>
                </a:solidFill>
                <a:latin typeface="芫荽"/>
                <a:ea typeface="芫荽"/>
                <a:cs typeface="芫荽"/>
                <a:sym typeface="芫荽"/>
              </a:rPr>
              <a:t>學習單一</a:t>
            </a:r>
          </a:p>
        </p:txBody>
      </p:sp>
      <p:sp>
        <p:nvSpPr>
          <p:cNvPr id="9" name="TextBox 9"/>
          <p:cNvSpPr txBox="1"/>
          <p:nvPr/>
        </p:nvSpPr>
        <p:spPr>
          <a:xfrm rot="-508757">
            <a:off x="106846" y="423102"/>
            <a:ext cx="4525866" cy="1803787"/>
          </a:xfrm>
          <a:prstGeom prst="rect">
            <a:avLst/>
          </a:prstGeom>
        </p:spPr>
        <p:txBody>
          <a:bodyPr lIns="0" tIns="0" rIns="0" bIns="0" rtlCol="0" anchor="t">
            <a:spAutoFit/>
          </a:bodyPr>
          <a:lstStyle/>
          <a:p>
            <a:pPr algn="ctr">
              <a:lnSpc>
                <a:spcPts val="14255"/>
              </a:lnSpc>
              <a:spcBef>
                <a:spcPct val="0"/>
              </a:spcBef>
            </a:pPr>
            <a:r>
              <a:rPr lang="en-US" sz="11879">
                <a:solidFill>
                  <a:srgbClr val="836551"/>
                </a:solidFill>
                <a:latin typeface="芫荽"/>
                <a:ea typeface="芫荽"/>
                <a:cs typeface="芫荽"/>
                <a:sym typeface="芫荽"/>
              </a:rPr>
              <a:t>任務一</a:t>
            </a:r>
          </a:p>
        </p:txBody>
      </p:sp>
      <p:sp>
        <p:nvSpPr>
          <p:cNvPr id="10" name="TextBox 10"/>
          <p:cNvSpPr txBox="1"/>
          <p:nvPr/>
        </p:nvSpPr>
        <p:spPr>
          <a:xfrm>
            <a:off x="111444" y="3331181"/>
            <a:ext cx="5146859" cy="1057275"/>
          </a:xfrm>
          <a:prstGeom prst="rect">
            <a:avLst/>
          </a:prstGeom>
        </p:spPr>
        <p:txBody>
          <a:bodyPr lIns="0" tIns="0" rIns="0" bIns="0" rtlCol="0" anchor="t">
            <a:spAutoFit/>
          </a:bodyPr>
          <a:lstStyle/>
          <a:p>
            <a:pPr algn="ctr">
              <a:lnSpc>
                <a:spcPts val="8399"/>
              </a:lnSpc>
              <a:spcBef>
                <a:spcPct val="0"/>
              </a:spcBef>
            </a:pPr>
            <a:r>
              <a:rPr lang="en-US" sz="6999">
                <a:solidFill>
                  <a:srgbClr val="000000"/>
                </a:solidFill>
                <a:latin typeface="芫荽"/>
                <a:ea typeface="芫荽"/>
                <a:cs typeface="芫荽"/>
                <a:sym typeface="芫荽"/>
              </a:rPr>
              <a:t>查資料囉</a:t>
            </a: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292</TotalTime>
  <Words>311</Words>
  <Application>Microsoft Office PowerPoint</Application>
  <PresentationFormat>自訂</PresentationFormat>
  <Paragraphs>136</Paragraphs>
  <Slides>32</Slides>
  <Notes>0</Notes>
  <HiddenSlides>0</HiddenSlides>
  <MMClips>0</MMClips>
  <ScaleCrop>false</ScaleCrop>
  <HeadingPairs>
    <vt:vector size="6" baseType="variant">
      <vt:variant>
        <vt:lpstr>使用字型</vt:lpstr>
      </vt:variant>
      <vt:variant>
        <vt:i4>8</vt:i4>
      </vt:variant>
      <vt:variant>
        <vt:lpstr>佈景主題</vt:lpstr>
      </vt:variant>
      <vt:variant>
        <vt:i4>1</vt:i4>
      </vt:variant>
      <vt:variant>
        <vt:lpstr>投影片標題</vt:lpstr>
      </vt:variant>
      <vt:variant>
        <vt:i4>32</vt:i4>
      </vt:variant>
    </vt:vector>
  </HeadingPairs>
  <TitlesOfParts>
    <vt:vector size="41" baseType="lpstr">
      <vt:lpstr>思源黑体-超粗体</vt:lpstr>
      <vt:lpstr>Arial</vt:lpstr>
      <vt:lpstr>Noto Sans T Chinese</vt:lpstr>
      <vt:lpstr>Noto Sans T Chinese Bold</vt:lpstr>
      <vt:lpstr>王漢宗特黑體</vt:lpstr>
      <vt:lpstr>王漢宗顏楷體</vt:lpstr>
      <vt:lpstr>芫荽</vt:lpstr>
      <vt:lpstr>Calibri</vt:lpstr>
      <vt:lpstr>Office Theme</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粉彩 斑點 基本 簡單 簡報</dc:title>
  <cp:lastModifiedBy>Microsoft 帳戶</cp:lastModifiedBy>
  <cp:revision>4</cp:revision>
  <dcterms:created xsi:type="dcterms:W3CDTF">2006-08-16T00:00:00Z</dcterms:created>
  <dcterms:modified xsi:type="dcterms:W3CDTF">2025-09-30T05:17:09Z</dcterms:modified>
  <dc:identifier>DAGfWKbiUI0</dc:identifier>
</cp:coreProperties>
</file>