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Amatic SC"/>
      <p:regular r:id="rId20"/>
      <p:bold r:id="rId21"/>
    </p:embeddedFont>
    <p:embeddedFont>
      <p:font typeface="Source Code Pr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maticSC-regular.fntdata"/><Relationship Id="rId22" Type="http://schemas.openxmlformats.org/officeDocument/2006/relationships/font" Target="fonts/SourceCodePro-regular.fntdata"/><Relationship Id="rId21" Type="http://schemas.openxmlformats.org/officeDocument/2006/relationships/font" Target="fonts/AmaticSC-bold.fntdata"/><Relationship Id="rId24" Type="http://schemas.openxmlformats.org/officeDocument/2006/relationships/font" Target="fonts/SourceCodePro-italic.fntdata"/><Relationship Id="rId23" Type="http://schemas.openxmlformats.org/officeDocument/2006/relationships/font" Target="fonts/SourceCodePr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SourceCodePr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Dohwij4FD8FAKsfaT9GWFxjMYdcJ3rIh?usp=sharing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collections.nmth.gov.tw/CollectionContent.aspx?a=132&amp;rno=2019.035.0003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apileh.weebly.com/32178314493222736215.html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981b514c93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981b514c93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https://drive.google.com/drive/folders/1Dohwij4FD8FAKsfaT9GWFxjMYdcJ3rIh?usp=sharing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981b514c93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981b514c93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981b514c93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981b514c93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https://collections.nmth.gov.tw/CollectionContent.aspx?a=132&amp;rno=2019.035.0003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981b514c93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981b514c93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https://tapileh.weebly.com/32178314493222736215.html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981b514c93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981b514c93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981b514c93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981b514c93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981b514c93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981b514c93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981b514c93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981b514c93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81b514c93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981b514c93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981b514c93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981b514c93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981b514c93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981b514c93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981b514c93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981b514c93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981b514c93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981b514c93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981b514c93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981b514c93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物件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title"/>
          </p:nvPr>
        </p:nvSpPr>
        <p:spPr>
          <a:xfrm>
            <a:off x="457260" y="205930"/>
            <a:ext cx="8229600" cy="85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" type="body"/>
          </p:nvPr>
        </p:nvSpPr>
        <p:spPr>
          <a:xfrm>
            <a:off x="457260" y="1199874"/>
            <a:ext cx="82296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0" type="dt"/>
          </p:nvPr>
        </p:nvSpPr>
        <p:spPr>
          <a:xfrm>
            <a:off x="457260" y="4767358"/>
            <a:ext cx="21339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6" name="Google Shape;56;p13"/>
          <p:cNvSpPr txBox="1"/>
          <p:nvPr>
            <p:ph idx="11" type="ftr"/>
          </p:nvPr>
        </p:nvSpPr>
        <p:spPr>
          <a:xfrm>
            <a:off x="3124610" y="4767358"/>
            <a:ext cx="28947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6552869" y="4767358"/>
            <a:ext cx="21339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 sz="1000">
              <a:solidFill>
                <a:schemeClr val="accent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openmuseum.tw/muse/digi_object/54d77dcddb7e1fed4fe54a150374c846" TargetMode="External"/><Relationship Id="rId4" Type="http://schemas.openxmlformats.org/officeDocument/2006/relationships/hyperlink" Target="https://collections.nmth.gov.tw/CollectionContent.aspx?a=132&amp;rno=2018.011.0049.0018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國立台灣歷史博物館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─歷史調查所Ep</a:t>
            </a:r>
            <a:r>
              <a:rPr lang="zh-TW" sz="4800"/>
              <a:t>2</a:t>
            </a:r>
            <a:endParaRPr sz="4800"/>
          </a:p>
        </p:txBody>
      </p:sp>
      <p:sp>
        <p:nvSpPr>
          <p:cNvPr id="63" name="Google Shape;63;p14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2025/10/2</a:t>
            </a:r>
            <a:r>
              <a:rPr lang="zh-TW"/>
              <a:t>8</a:t>
            </a:r>
            <a:r>
              <a:rPr lang="zh-TW"/>
              <a:t> 萬芳高中歷史科 謝家偉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四、岸裡社總土官潘敦仔畫像</a:t>
            </a:r>
            <a:endParaRPr/>
          </a:p>
        </p:txBody>
      </p:sp>
      <p:sp>
        <p:nvSpPr>
          <p:cNvPr id="127" name="Google Shape;127;p23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3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潘敦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初代岸裡大社番籍總通事(乾隆26年-33年，1761-1768)，其於1731年協助官方平定吳福生、大甲西社事件，乾隆8年(1743)亦被官方充任為舞樂生，並陸續獲官方賜匾及各式寶物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件畫像於1905-1907年被臺灣總督府民政部製作2份複本，由伊能嘉矩執行辦理，1份寄贈於東京帝室博物館之陳列品；另1份為總督府博物館保存(今國立臺灣博物館藏品，AH001632)。本件畫像曾於昭和11年(1936)於《臺灣日日新報》9月報導，又1988年再次被洪麗完記錄，著錄於《臺灣中部平埔族-沙轆社與岸裡大社之研究》，可知原作一直保存於岸裡社潘家後人手中。</a:t>
            </a:r>
            <a:endParaRPr/>
          </a:p>
        </p:txBody>
      </p:sp>
      <p:pic>
        <p:nvPicPr>
          <p:cNvPr id="129" name="Google Shape;12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097" y="1125325"/>
            <a:ext cx="2455103" cy="404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五、潘踏比厘六品武官補服</a:t>
            </a:r>
            <a:endParaRPr/>
          </a:p>
        </p:txBody>
      </p:sp>
      <p:sp>
        <p:nvSpPr>
          <p:cNvPr id="135" name="Google Shape;135;p24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4"/>
          <p:cNvSpPr txBox="1"/>
          <p:nvPr>
            <p:ph idx="2" type="body"/>
          </p:nvPr>
        </p:nvSpPr>
        <p:spPr>
          <a:xfrm>
            <a:off x="5001925" y="1228675"/>
            <a:ext cx="38304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件為清朝官服，圓領，對襟，服色為石青色，有金屬圓球狀浮雕鈕扣。前胸、後背處各縫製一塊方形補子，圖案以「彪」（獅虎）為主體，其頭部面向左上角的太陽，背景則有八寶、雲紋、海浪、卍字紋等其他圖樣，邊緣以萬壽、蝙蝠圖紋為框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件原由烏牛欄社人潘踏比厘（1827-1917）持有。補服圖案為六品武官專屬，可對應潘踏比厘於1886年受新竹縣陞補為北路屯千總、1887年正式獲得鈐印之正六品武官職銜。1895年後，推測即受原物主存藏不用。日後，潘家歷代將此官服與其他舊物一起收存傳承，至潘再賜（1920-2018）再傳給其子、即捐贈者潘怡宏。</a:t>
            </a:r>
            <a:endParaRPr/>
          </a:p>
        </p:txBody>
      </p:sp>
      <p:pic>
        <p:nvPicPr>
          <p:cNvPr id="137" name="Google Shape;13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75" y="1360350"/>
            <a:ext cx="4820325" cy="320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5" name="Google Shape;14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9178" y="0"/>
            <a:ext cx="356564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6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6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潘踏比厘官帽六品頂戴</a:t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5284" y="0"/>
            <a:ext cx="339953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7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7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北路屯千總潘踏比厘之鈐記</a:t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829" y="0"/>
            <a:ext cx="342364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一、十八世紀臺灣原漢界址圖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圖中不載繫年，蘇峯楠（2015）依據圖中描繪了乾隆46年（1781）竣工的鳳山縣10座沿山隘寮及土牛堆圖像，認為本圖時間可能落在乾隆46年至紫線番界勘定的49年（1781-1784）之間；葉高華（2017）則認為，紫線番界只是規劃，未曾定案，故應是在乾隆46至52年（1781-1787）之間。總而言之，目前研究成果皆認為本圖時間應不脫18世紀晚期。</a:t>
            </a:r>
            <a:endParaRPr/>
          </a:p>
        </p:txBody>
      </p:sp>
      <p:sp>
        <p:nvSpPr>
          <p:cNvPr id="70" name="Google Shape;70;p1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清治時期，由於漢人不斷越界活動及開墾，並衍生治安事端，致使官府多次辦理番界線的勘定與變動，本圖即描繪了乾隆15年（1750）劃定的紅線，以及乾隆25年（1760）劃定的藍線兩種界線。</a:t>
            </a: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4375" y="3436409"/>
            <a:ext cx="9144003" cy="1227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457260" y="205930"/>
            <a:ext cx="8229600" cy="858300"/>
          </a:xfrm>
          <a:prstGeom prst="rect">
            <a:avLst/>
          </a:prstGeom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清治時期</a:t>
            </a:r>
            <a:r>
              <a:rPr lang="zh-TW"/>
              <a:t>「劃界封山」</a:t>
            </a:r>
            <a:endParaRPr/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245885" y="1164649"/>
            <a:ext cx="8229600" cy="3394800"/>
          </a:xfrm>
          <a:prstGeom prst="rect">
            <a:avLst/>
          </a:prstGeom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SzPts val="1400"/>
              <a:buChar char="●"/>
            </a:pPr>
            <a:r>
              <a:rPr lang="zh-TW" sz="1700"/>
              <a:t>「</a:t>
            </a:r>
            <a:r>
              <a:rPr lang="zh-TW" sz="2800"/>
              <a:t>為防臺而治臺」→</a:t>
            </a:r>
            <a:r>
              <a:rPr b="1" lang="zh-TW" sz="2800">
                <a:solidFill>
                  <a:srgbClr val="FF0000"/>
                </a:solidFill>
              </a:rPr>
              <a:t>劃界封山（維持族群和諧）</a:t>
            </a:r>
            <a:endParaRPr b="1" sz="2800">
              <a:solidFill>
                <a:srgbClr val="FF0000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zh-TW" sz="2800"/>
              <a:t>番界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zh-TW" sz="2800"/>
              <a:t>界線：山川、土牛；紅線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zh-TW" sz="2800"/>
              <a:t>隘、隘寮、隘勇/隘丁</a:t>
            </a:r>
            <a:endParaRPr sz="2800"/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9800" y="2271125"/>
            <a:ext cx="3764200" cy="266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457260" y="205930"/>
            <a:ext cx="8229600" cy="858300"/>
          </a:xfrm>
          <a:prstGeom prst="rect">
            <a:avLst/>
          </a:prstGeom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乾隆年間臺灣番界圖：紅線與藍線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457210" y="1458224"/>
            <a:ext cx="8229600" cy="3394800"/>
          </a:xfrm>
          <a:prstGeom prst="rect">
            <a:avLst/>
          </a:prstGeom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3"/>
              </a:rPr>
              <a:t>清乾隆中葉臺灣番界圖| 開放博物館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zh-TW"/>
              <a:t>熟番守隘：</a:t>
            </a:r>
            <a:r>
              <a:rPr lang="zh-TW" u="sng">
                <a:solidFill>
                  <a:schemeClr val="hlink"/>
                </a:solidFill>
                <a:hlinkClick r:id="rId4"/>
              </a:rPr>
              <a:t>https://collections.nmth.gov.tw/CollectionContent.aspx?a=132&amp;rno=2018.011.0049.0018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457260" y="205930"/>
            <a:ext cx="8229600" cy="858300"/>
          </a:xfrm>
          <a:prstGeom prst="rect">
            <a:avLst/>
          </a:prstGeom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774360" y="1130074"/>
            <a:ext cx="8229600" cy="3394800"/>
          </a:xfrm>
          <a:prstGeom prst="rect">
            <a:avLst/>
          </a:prstGeom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50" y="34288"/>
            <a:ext cx="8229600" cy="5074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457260" y="205930"/>
            <a:ext cx="8229600" cy="858300"/>
          </a:xfrm>
          <a:prstGeom prst="rect">
            <a:avLst/>
          </a:prstGeom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457260" y="1199874"/>
            <a:ext cx="8229600" cy="3394800"/>
          </a:xfrm>
          <a:prstGeom prst="rect">
            <a:avLst/>
          </a:prstGeom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9630" y="0"/>
            <a:ext cx="484474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150"/>
              <a:t>二、</a:t>
            </a:r>
            <a:r>
              <a:rPr lang="zh-TW" sz="415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臺灣番</a:t>
            </a:r>
            <a:r>
              <a:rPr lang="zh-TW" sz="415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社風俗圖冊-</a:t>
            </a:r>
            <a:r>
              <a:rPr lang="zh-TW" sz="415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 籐橋．抽籐</a:t>
            </a:r>
            <a:endParaRPr sz="415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0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組圖繪內容近似於乾隆年間滿人御史六十七巡臺采風期間，命畫工依照其記錄繪製成之風俗圖錄。該套圖錄多方藏於國立臺灣博物館、中研院、故宮等處，版本互異，內容採工筆畫法，以平埔番社與臺灣特殊物產為主題，原六十七編輯時名為《番社采風圖》，各地版本則稍有不同。 </a:t>
            </a:r>
            <a:endParaRPr/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" y="1228675"/>
            <a:ext cx="4779576" cy="365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-552648" y="241125"/>
            <a:ext cx="6409500" cy="858300"/>
          </a:xfrm>
          <a:prstGeom prst="rect">
            <a:avLst/>
          </a:prstGeom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番界為何變化？</a:t>
            </a:r>
            <a:endParaRPr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457260" y="1199874"/>
            <a:ext cx="8229600" cy="3394800"/>
          </a:xfrm>
          <a:prstGeom prst="rect">
            <a:avLst/>
          </a:prstGeom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-361950" lvl="0" marL="457200" rtl="0" algn="l">
              <a:spcBef>
                <a:spcPts val="300"/>
              </a:spcBef>
              <a:spcAft>
                <a:spcPts val="0"/>
              </a:spcAft>
              <a:buSzPts val="2100"/>
              <a:buChar char="●"/>
            </a:pPr>
            <a:r>
              <a:rPr lang="zh-TW" sz="2500"/>
              <a:t>漢人進逼熟番生存空間</a:t>
            </a:r>
            <a:endParaRPr sz="2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61950" lvl="0" marL="457200" rtl="0" algn="l">
              <a:spcBef>
                <a:spcPts val="300"/>
              </a:spcBef>
              <a:spcAft>
                <a:spcPts val="0"/>
              </a:spcAft>
              <a:buSzPts val="2100"/>
              <a:buChar char="●"/>
            </a:pPr>
            <a:r>
              <a:rPr lang="zh-TW" sz="2500"/>
              <a:t>武力墾殖、通婚</a:t>
            </a:r>
            <a:endParaRPr sz="25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zh-TW" sz="2500"/>
              <a:t>漢人購買熟番地</a:t>
            </a:r>
            <a:endParaRPr sz="2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zh-TW" sz="2500"/>
              <a:t>→熟番失去原有土地</a:t>
            </a:r>
            <a:endParaRPr sz="2500"/>
          </a:p>
        </p:txBody>
      </p:sp>
      <p:pic>
        <p:nvPicPr>
          <p:cNvPr descr="4-7平埔族遷徙.jpg" id="113" name="Google Shape;11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8402" y="364623"/>
            <a:ext cx="3852325" cy="458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750"/>
              <a:t>三、</a:t>
            </a:r>
            <a:r>
              <a:rPr lang="zh-TW" sz="3750">
                <a:solidFill>
                  <a:srgbClr val="221F1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建興庄公館賞生番壹號木籤</a:t>
            </a:r>
            <a:endParaRPr sz="3750">
              <a:solidFill>
                <a:srgbClr val="221F1F"/>
              </a:solidFill>
            </a:endParaRPr>
          </a:p>
        </p:txBody>
      </p:sp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建興庄公館黃循例賞......給賞過望仔立社生番首加走，開列於後，執此籤領賞，庶免冒混......字跡不清，計開銀30元，井烏布4疋，井沙布1疋，......，.......，.......。背面亦有文字但字跡不清。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望仔立社：即今屏東縣來義鄉望嘉部落，為排灣族部落，排灣族語稱為Vungalide，Bongarid，清雍正乾隆年間即有記載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建興庄：十八世紀末御製臺灣原漢界址圖中，有建興新庄，旁寫離山三里，靠近枋寮庄，至遲於1904年臺灣堡圖時即已不存，現亦無此地名。</a:t>
            </a:r>
            <a:endParaRPr/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200" y="1228675"/>
            <a:ext cx="2580800" cy="387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