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</p:sldIdLst>
  <p:sldSz cy="5143500" cx="9144000"/>
  <p:notesSz cx="6858000" cy="9144000"/>
  <p:embeddedFontLst>
    <p:embeddedFont>
      <p:font typeface="Amatic SC"/>
      <p:regular r:id="rId42"/>
      <p:bold r:id="rId43"/>
    </p:embeddedFont>
    <p:embeddedFont>
      <p:font typeface="Source Code Pro"/>
      <p:regular r:id="rId44"/>
      <p:bold r:id="rId45"/>
      <p:italic r:id="rId46"/>
      <p:boldItalic r:id="rId4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font" Target="fonts/AmaticSC-regular.fntdata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44" Type="http://schemas.openxmlformats.org/officeDocument/2006/relationships/font" Target="fonts/SourceCodePro-regular.fntdata"/><Relationship Id="rId21" Type="http://schemas.openxmlformats.org/officeDocument/2006/relationships/slide" Target="slides/slide16.xml"/><Relationship Id="rId43" Type="http://schemas.openxmlformats.org/officeDocument/2006/relationships/font" Target="fonts/AmaticSC-bold.fntdata"/><Relationship Id="rId24" Type="http://schemas.openxmlformats.org/officeDocument/2006/relationships/slide" Target="slides/slide19.xml"/><Relationship Id="rId46" Type="http://schemas.openxmlformats.org/officeDocument/2006/relationships/font" Target="fonts/SourceCodePro-italic.fntdata"/><Relationship Id="rId23" Type="http://schemas.openxmlformats.org/officeDocument/2006/relationships/slide" Target="slides/slide18.xml"/><Relationship Id="rId45" Type="http://schemas.openxmlformats.org/officeDocument/2006/relationships/font" Target="fonts/SourceCodePro-bold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47" Type="http://schemas.openxmlformats.org/officeDocument/2006/relationships/font" Target="fonts/SourceCodePro-bold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drive.google.com/drive/folders/1Dohwij4FD8FAKsfaT9GWFxjMYdcJ3rIh?usp=sharing" TargetMode="Externa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g3a02c2728d7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" name="Google Shape;55;g3a02c2728d7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linkClick r:id="rId2"/>
              </a:rPr>
              <a:t>https://drive.google.com/drive/folders/1Dohwij4FD8FAKsfaT9GWFxjMYdcJ3rIh?usp=sharing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a02c2728d7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a02c2728d7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3989ec2520b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3989ec2520b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989ec2520b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989ec2520b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989ec2520b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989ec2520b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3989ec2520b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3989ec2520b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989ec2520b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989ec2520b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989ec2520b_0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989ec2520b_0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989ec2520b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989ec2520b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3a02c2728d7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3a02c2728d7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989ec2520b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989ec2520b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989ec2520b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989ec2520b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989ec2520b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989ec2520b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3989ec2520b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3989ec2520b_0_107:notes"/>
          <p:cNvSpPr/>
          <p:nvPr>
            <p:ph idx="2" type="sldImg"/>
          </p:nvPr>
        </p:nvSpPr>
        <p:spPr>
          <a:xfrm>
            <a:off x="381394" y="685800"/>
            <a:ext cx="609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3989ec2520b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g3989ec2520b_0_114:notes"/>
          <p:cNvSpPr/>
          <p:nvPr>
            <p:ph idx="2" type="sldImg"/>
          </p:nvPr>
        </p:nvSpPr>
        <p:spPr>
          <a:xfrm>
            <a:off x="381394" y="685800"/>
            <a:ext cx="609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g3989ec2520b_0_10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" name="Google Shape;204;g3989ec2520b_0_10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989ec2520b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3989ec2520b_0_121:notes"/>
          <p:cNvSpPr/>
          <p:nvPr>
            <p:ph idx="2" type="sldImg"/>
          </p:nvPr>
        </p:nvSpPr>
        <p:spPr>
          <a:xfrm>
            <a:off x="381394" y="685800"/>
            <a:ext cx="609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989ec2520b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3989ec2520b_0_129:notes"/>
          <p:cNvSpPr/>
          <p:nvPr>
            <p:ph idx="2" type="sldImg"/>
          </p:nvPr>
        </p:nvSpPr>
        <p:spPr>
          <a:xfrm>
            <a:off x="381394" y="685800"/>
            <a:ext cx="60954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3a02c2728d7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3a02c2728d7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3988bc977c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3988bc977c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3a02c2728d7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3a02c2728d7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3a02c2728d7_0_1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3a02c2728d7_0_1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清代十戶一甲，十甲一保制度被延續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保甲常識讀本，包含保甲規約，分生活改善、衛生、警察、農業、金融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989ec2520b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989ec2520b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a02c2728d7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a02c2728d7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3989ec2520b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2" name="Google Shape;262;g3989ec2520b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3989ec2520b_0_2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3989ec2520b_0_2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3989ec2520b_0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3989ec2520b_0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3989ec2520b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3989ec2520b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3989ec2520b_0_2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3989ec2520b_0_2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989ec2520b_0_2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3989ec2520b_0_2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989ec2520b_0_24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989ec2520b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989ec2520b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989ec2520b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3989ec2520b_0_2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3989ec2520b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989ec2520b_0_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989ec2520b_0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989ec2520b_0_2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989ec2520b_0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989ec2520b_0_2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989ec2520b_0_2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2pPr>
            <a:lvl3pPr lvl="2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3pPr>
            <a:lvl4pPr lvl="3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4pPr>
            <a:lvl5pPr lvl="4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5pPr>
            <a:lvl6pPr lvl="5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6pPr>
            <a:lvl7pPr lvl="6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7pPr>
            <a:lvl8pPr lvl="7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8pPr>
            <a:lvl9pPr lvl="8" algn="ctr">
              <a:spcBef>
                <a:spcPts val="0"/>
              </a:spcBef>
              <a:spcAft>
                <a:spcPts val="0"/>
              </a:spcAft>
              <a:buSzPts val="8000"/>
              <a:buNone/>
              <a:defRPr sz="80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1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0"/>
              <a:buNone/>
              <a:defRPr sz="12000">
                <a:solidFill>
                  <a:schemeClr val="lt1"/>
                </a:solidFill>
                <a:highlight>
                  <a:schemeClr val="accent1"/>
                </a:highlight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只有標題 1">
  <p:cSld name="只有標題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845223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beach-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Source Code Pro"/>
              <a:buChar char="●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●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○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Source Code Pro"/>
              <a:buChar char="■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algn="r">
              <a:buNone/>
              <a:defRPr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9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youtu.be/zFcUq5ab63U?si=9KtoQobDm17BqFlT" TargetMode="External"/><Relationship Id="rId4" Type="http://schemas.openxmlformats.org/officeDocument/2006/relationships/image" Target="../media/image1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6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2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7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22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1.xml"/><Relationship Id="rId3" Type="http://schemas.openxmlformats.org/officeDocument/2006/relationships/hyperlink" Target="https://jplan.nmth.gov.tw/home/zh-tw/video" TargetMode="Externa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0.jpg"/><Relationship Id="rId4" Type="http://schemas.openxmlformats.org/officeDocument/2006/relationships/image" Target="../media/image33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7.jpg"/><Relationship Id="rId4" Type="http://schemas.openxmlformats.org/officeDocument/2006/relationships/image" Target="../media/image28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9.jpg"/><Relationship Id="rId4" Type="http://schemas.openxmlformats.org/officeDocument/2006/relationships/image" Target="../media/image3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國立台灣歷史博物館</a:t>
            </a:r>
            <a:endParaRPr sz="4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4800"/>
              <a:t>─歷史調查所Ep</a:t>
            </a:r>
            <a:r>
              <a:rPr lang="zh-TW" sz="4800"/>
              <a:t>4</a:t>
            </a:r>
            <a:endParaRPr sz="4800"/>
          </a:p>
        </p:txBody>
      </p:sp>
      <p:sp>
        <p:nvSpPr>
          <p:cNvPr id="58" name="Google Shape;58;p14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2025/1</a:t>
            </a:r>
            <a:r>
              <a:rPr lang="zh-TW"/>
              <a:t>1</a:t>
            </a:r>
            <a:r>
              <a:rPr lang="zh-TW"/>
              <a:t>/</a:t>
            </a:r>
            <a:r>
              <a:rPr lang="zh-TW"/>
              <a:t>05</a:t>
            </a:r>
            <a:r>
              <a:rPr lang="zh-TW"/>
              <a:t> 萬芳高中歷史科 謝家偉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3"/>
          <p:cNvSpPr txBox="1"/>
          <p:nvPr>
            <p:ph type="title"/>
          </p:nvPr>
        </p:nvSpPr>
        <p:spPr>
          <a:xfrm>
            <a:off x="4239050" y="292850"/>
            <a:ext cx="45933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一、臺灣府城教會報</a:t>
            </a:r>
            <a:endParaRPr/>
          </a:p>
        </p:txBody>
      </p:sp>
      <p:sp>
        <p:nvSpPr>
          <p:cNvPr id="117" name="Google Shape;117;p23"/>
          <p:cNvSpPr txBox="1"/>
          <p:nvPr>
            <p:ph idx="1" type="body"/>
          </p:nvPr>
        </p:nvSpPr>
        <p:spPr>
          <a:xfrm>
            <a:off x="4160425" y="1228675"/>
            <a:ext cx="4671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221F1F"/>
              </a:buClr>
              <a:buSzPct val="100000"/>
              <a:buFont typeface="LiHei Pro"/>
              <a:buChar char="●"/>
            </a:pPr>
            <a:r>
              <a:rPr lang="zh-TW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1885年（光緒11年）由英國長老教會巴克禮牧師（Rev. Thomas Barclay）在臺南創刊，以廈門化系統的羅馬字拚音（也稱白話字），報導教會消息。</a:t>
            </a:r>
            <a:endParaRPr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221F1F"/>
              </a:buClr>
              <a:buSzPct val="100000"/>
              <a:buFont typeface="LiHei Pro"/>
              <a:buChar char="●"/>
            </a:pPr>
            <a:r>
              <a:rPr lang="zh-TW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1970年起，改以漢字排印，取代羅馬字拚音。 </a:t>
            </a:r>
            <a:endParaRPr>
              <a:solidFill>
                <a:srgbClr val="221F1F"/>
              </a:solidFill>
              <a:latin typeface="LiHei Pro"/>
              <a:ea typeface="LiHei Pro"/>
              <a:cs typeface="LiHei Pro"/>
              <a:sym typeface="LiHei Pro"/>
            </a:endParaRPr>
          </a:p>
          <a:p>
            <a:pPr indent="-334327" lvl="0" marL="457200" rtl="0" algn="l">
              <a:spcBef>
                <a:spcPts val="0"/>
              </a:spcBef>
              <a:spcAft>
                <a:spcPts val="0"/>
              </a:spcAft>
              <a:buClr>
                <a:srgbClr val="221F1F"/>
              </a:buClr>
              <a:buSzPct val="100000"/>
              <a:buFont typeface="LiHei Pro"/>
              <a:buChar char="●"/>
            </a:pPr>
            <a:r>
              <a:rPr lang="zh-TW">
                <a:solidFill>
                  <a:srgbClr val="221F1F"/>
                </a:solidFill>
                <a:latin typeface="LiHei Pro"/>
                <a:ea typeface="LiHei Pro"/>
                <a:cs typeface="LiHei Pro"/>
                <a:sym typeface="LiHei Pro"/>
              </a:rPr>
              <a:t>1895年（光緒21年）閏5月號報導的首頁。本號中的「臺北的消息」中，轉述了自5月25日（五月初二）民主國設立、5月31日（五月初八）日本自深澳登陸、6月7日（五月十五日）日本官兵進入臺北等記錄。報紙內容雖以教會消息為主，卻也是記錄、保存了臺灣歷史與社會變遷的重要刊物。</a:t>
            </a:r>
            <a:endParaRPr/>
          </a:p>
        </p:txBody>
      </p:sp>
      <p:pic>
        <p:nvPicPr>
          <p:cNvPr id="118" name="Google Shape;11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400" y="107706"/>
            <a:ext cx="3766650" cy="486019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4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5" name="Google Shape;12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236" y="0"/>
            <a:ext cx="765352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5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台南，看西街教會</a:t>
            </a:r>
            <a:endParaRPr/>
          </a:p>
        </p:txBody>
      </p:sp>
      <p:sp>
        <p:nvSpPr>
          <p:cNvPr id="131" name="Google Shape;131;p25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2" name="Google Shape;13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543" y="0"/>
            <a:ext cx="385621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 txBox="1"/>
          <p:nvPr>
            <p:ph type="title"/>
          </p:nvPr>
        </p:nvSpPr>
        <p:spPr>
          <a:xfrm>
            <a:off x="311700" y="292850"/>
            <a:ext cx="39510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高雄前金，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玫瑰天主堂</a:t>
            </a:r>
            <a:endParaRPr/>
          </a:p>
        </p:txBody>
      </p:sp>
      <p:sp>
        <p:nvSpPr>
          <p:cNvPr id="138" name="Google Shape;138;p26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9" name="Google Shape;13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6943" y="0"/>
            <a:ext cx="385621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7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6" name="Google Shape;14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893" y="0"/>
            <a:ext cx="385621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8"/>
          <p:cNvSpPr txBox="1"/>
          <p:nvPr>
            <p:ph type="title"/>
          </p:nvPr>
        </p:nvSpPr>
        <p:spPr>
          <a:xfrm>
            <a:off x="311700" y="292850"/>
            <a:ext cx="43128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屏東萬巒，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萬金聖母聖殿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8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53" name="Google Shape;15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2968" y="0"/>
            <a:ext cx="385621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9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9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0" name="Google Shape;160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43893" y="0"/>
            <a:ext cx="3856213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0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67" name="Google Shape;16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2059" y="0"/>
            <a:ext cx="685988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1"/>
          <p:cNvSpPr txBox="1"/>
          <p:nvPr>
            <p:ph type="title"/>
          </p:nvPr>
        </p:nvSpPr>
        <p:spPr>
          <a:xfrm>
            <a:off x="5054675" y="796200"/>
            <a:ext cx="37515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zh-TW" sz="3180"/>
              <a:t>二、臺灣文化協會推動設置讀報社</a:t>
            </a:r>
            <a:endParaRPr sz="3180"/>
          </a:p>
        </p:txBody>
      </p:sp>
      <p:pic>
        <p:nvPicPr>
          <p:cNvPr id="173" name="Google Shape;17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750" y="796200"/>
            <a:ext cx="4737174" cy="34788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1921.臺灣文化協會成立 </a:t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/>
              <a:t>                                                                          </a:t>
            </a:r>
            <a:r>
              <a:rPr lang="zh-TW" sz="1133" u="sng">
                <a:solidFill>
                  <a:schemeClr val="accent5"/>
                </a:solidFill>
                <a:latin typeface="Source Code Pro"/>
                <a:ea typeface="Source Code Pro"/>
                <a:cs typeface="Source Code Pro"/>
                <a:sym typeface="Source Code Pr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渭水春風：〈台灣文化協會會歌〉選段</a:t>
            </a:r>
            <a:endParaRPr sz="1133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179" name="Google Shape;179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7400" y="919525"/>
            <a:ext cx="6329550" cy="415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5"/>
          <p:cNvSpPr txBox="1"/>
          <p:nvPr>
            <p:ph type="title"/>
          </p:nvPr>
        </p:nvSpPr>
        <p:spPr>
          <a:xfrm>
            <a:off x="490250" y="526350"/>
            <a:ext cx="7020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Q.</a:t>
            </a:r>
            <a:r>
              <a:rPr lang="zh-TW"/>
              <a:t>新事物/舊事物？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3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5" name="Google Shape;18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3" y="516403"/>
            <a:ext cx="8520600" cy="42313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4"/>
          <p:cNvSpPr txBox="1"/>
          <p:nvPr/>
        </p:nvSpPr>
        <p:spPr>
          <a:xfrm>
            <a:off x="21473" y="-14287"/>
            <a:ext cx="9144000" cy="5134200"/>
          </a:xfrm>
          <a:prstGeom prst="rect">
            <a:avLst/>
          </a:prstGeom>
          <a:solidFill>
            <a:srgbClr val="D7E4BD"/>
          </a:solidFill>
          <a:ln>
            <a:noFill/>
          </a:ln>
        </p:spPr>
        <p:txBody>
          <a:bodyPr anchorCtr="0" anchor="ctr" bIns="34325" lIns="68650" spcFirstLastPara="1" rIns="68650" wrap="square" tIns="34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34"/>
          <p:cNvSpPr txBox="1"/>
          <p:nvPr/>
        </p:nvSpPr>
        <p:spPr>
          <a:xfrm>
            <a:off x="4464042" y="529828"/>
            <a:ext cx="26520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icrosoft JhengHei"/>
              <a:buNone/>
            </a:pPr>
            <a:r>
              <a:rPr b="1" i="0" lang="zh-TW" sz="2800" u="none">
                <a:solidFill>
                  <a:srgbClr val="221F1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臺灣民報的前身</a:t>
            </a:r>
            <a:endParaRPr sz="1100">
              <a:solidFill>
                <a:srgbClr val="221F1F"/>
              </a:solidFill>
            </a:endParaRPr>
          </a:p>
        </p:txBody>
      </p:sp>
      <p:sp>
        <p:nvSpPr>
          <p:cNvPr id="192" name="Google Shape;192;p34"/>
          <p:cNvSpPr txBox="1"/>
          <p:nvPr/>
        </p:nvSpPr>
        <p:spPr>
          <a:xfrm>
            <a:off x="3314032" y="1329928"/>
            <a:ext cx="5520000" cy="29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1920年，一眾旅日留學生們決定成立新民會，請林獻堂出任會長。同時大家也決定在東京發行《臺灣青年》，由蔡培火、林呈祿等參與實際編輯，為</a:t>
            </a:r>
            <a:r>
              <a:rPr b="1" i="0" lang="zh-TW" sz="2100" u="non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漢文、日文各半</a:t>
            </a: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。</a:t>
            </a:r>
            <a:endParaRPr sz="1100">
              <a:solidFill>
                <a:srgbClr val="221F1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b="1" i="0" sz="2100" u="non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臺灣青年內容常對總督府施政多有批評，並放置「臺灣議會設置請願運動」的文章及介紹世界各殖民地追求地方自治的情形。1922年更名為《臺灣》，積極介紹</a:t>
            </a:r>
            <a:r>
              <a:rPr b="1" i="0" lang="zh-TW" sz="2100" u="non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民族自決</a:t>
            </a: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等思想。</a:t>
            </a:r>
            <a:endParaRPr sz="1100">
              <a:solidFill>
                <a:srgbClr val="221F1F"/>
              </a:solidFill>
            </a:endParaRPr>
          </a:p>
        </p:txBody>
      </p:sp>
      <p:pic>
        <p:nvPicPr>
          <p:cNvPr descr="p.162-1.jpg" id="193" name="Google Shape;193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118" y="851297"/>
            <a:ext cx="2851547" cy="4095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5"/>
          <p:cNvSpPr txBox="1"/>
          <p:nvPr/>
        </p:nvSpPr>
        <p:spPr>
          <a:xfrm>
            <a:off x="22666" y="4763"/>
            <a:ext cx="9144000" cy="5134200"/>
          </a:xfrm>
          <a:prstGeom prst="rect">
            <a:avLst/>
          </a:prstGeom>
          <a:solidFill>
            <a:srgbClr val="D7E4BD"/>
          </a:solidFill>
          <a:ln>
            <a:noFill/>
          </a:ln>
        </p:spPr>
        <p:txBody>
          <a:bodyPr anchorCtr="0" anchor="ctr" bIns="34325" lIns="68650" spcFirstLastPara="1" rIns="68650" wrap="square" tIns="34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35"/>
          <p:cNvSpPr txBox="1"/>
          <p:nvPr/>
        </p:nvSpPr>
        <p:spPr>
          <a:xfrm>
            <a:off x="1919466" y="531019"/>
            <a:ext cx="22929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icrosoft JhengHei"/>
              <a:buNone/>
            </a:pPr>
            <a:r>
              <a:rPr b="1" i="0" lang="zh-TW" sz="2800" u="none">
                <a:solidFill>
                  <a:srgbClr val="221F1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臺灣民報誕生</a:t>
            </a:r>
            <a:endParaRPr sz="1100">
              <a:solidFill>
                <a:srgbClr val="221F1F"/>
              </a:solidFill>
            </a:endParaRPr>
          </a:p>
        </p:txBody>
      </p:sp>
      <p:sp>
        <p:nvSpPr>
          <p:cNvPr id="200" name="Google Shape;200;p35"/>
          <p:cNvSpPr txBox="1"/>
          <p:nvPr/>
        </p:nvSpPr>
        <p:spPr>
          <a:xfrm>
            <a:off x="431850" y="1322784"/>
            <a:ext cx="5407500" cy="26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1923年，林呈祿等人</a:t>
            </a:r>
            <a:r>
              <a:rPr b="1" i="0" lang="zh-TW" sz="2100" u="sng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在</a:t>
            </a:r>
            <a:r>
              <a:rPr b="1" i="0" lang="zh-TW" sz="2100" u="sng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東京</a:t>
            </a:r>
            <a:r>
              <a:rPr b="1" i="0" lang="zh-TW" sz="2100" u="sng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創刊</a:t>
            </a: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以白話漢文為主的《</a:t>
            </a:r>
            <a:r>
              <a:rPr b="1" i="0" lang="zh-TW" sz="2100" u="non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臺灣民報</a:t>
            </a: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》，銷回臺灣，雜誌中同時介紹新知識、新思想、中國政情、世界局勢等。</a:t>
            </a:r>
            <a:endParaRPr sz="1100">
              <a:solidFill>
                <a:srgbClr val="221F1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b="1" i="0" sz="2100" u="none">
              <a:solidFill>
                <a:srgbClr val="221F1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由於取得不易，臺灣文化協會成立讀報社，不僅識字民眾能閱讀各式報紙，不識字者也能透過聆聽說明，吸收新知識。</a:t>
            </a:r>
            <a:endParaRPr sz="1100">
              <a:solidFill>
                <a:srgbClr val="221F1F"/>
              </a:solidFill>
            </a:endParaRPr>
          </a:p>
        </p:txBody>
      </p:sp>
      <p:pic>
        <p:nvPicPr>
          <p:cNvPr descr="p.162-2.jpg" id="201" name="Google Shape;201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75102" y="229640"/>
            <a:ext cx="3274925" cy="468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3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36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08" name="Google Shape;20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1063" y="275650"/>
            <a:ext cx="8381875" cy="45921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7"/>
          <p:cNvSpPr txBox="1"/>
          <p:nvPr/>
        </p:nvSpPr>
        <p:spPr>
          <a:xfrm>
            <a:off x="21473" y="4763"/>
            <a:ext cx="9144000" cy="5134200"/>
          </a:xfrm>
          <a:prstGeom prst="rect">
            <a:avLst/>
          </a:prstGeom>
          <a:solidFill>
            <a:srgbClr val="D7E4BD"/>
          </a:solidFill>
          <a:ln>
            <a:noFill/>
          </a:ln>
        </p:spPr>
        <p:txBody>
          <a:bodyPr anchorCtr="0" anchor="ctr" bIns="34325" lIns="68650" spcFirstLastPara="1" rIns="68650" wrap="square" tIns="34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4" name="Google Shape;214;p37"/>
          <p:cNvSpPr txBox="1"/>
          <p:nvPr/>
        </p:nvSpPr>
        <p:spPr>
          <a:xfrm>
            <a:off x="5573491" y="1595438"/>
            <a:ext cx="3259200" cy="26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昭和二年（1927年</a:t>
            </a:r>
            <a:r>
              <a:rPr b="1" i="0" lang="zh-TW" sz="2100" u="none">
                <a:solidFill>
                  <a:srgbClr val="221F1F"/>
                </a:solidFill>
                <a:latin typeface="PMingLiu"/>
                <a:ea typeface="PMingLiu"/>
                <a:cs typeface="PMingLiu"/>
                <a:sym typeface="PMingLiu"/>
              </a:rPr>
              <a:t>）</a:t>
            </a:r>
            <a:br>
              <a:rPr b="1" i="0" lang="zh-TW" sz="2100" u="none">
                <a:solidFill>
                  <a:srgbClr val="221F1F"/>
                </a:solidFill>
                <a:latin typeface="PMingLiu"/>
                <a:ea typeface="PMingLiu"/>
                <a:cs typeface="PMingLiu"/>
                <a:sym typeface="PMingLiu"/>
              </a:rPr>
            </a:b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《臺灣民報》被空白的欄位，文章題名中的「北署」指的是「臺北警察署北署」。撰寫此文的蔣渭水將自己被居留在北署的情形寫成散文刊載，總督府因而下令不得刊載。</a:t>
            </a:r>
            <a:endParaRPr sz="1100">
              <a:solidFill>
                <a:srgbClr val="221F1F"/>
              </a:solidFill>
            </a:endParaRPr>
          </a:p>
        </p:txBody>
      </p:sp>
      <p:pic>
        <p:nvPicPr>
          <p:cNvPr descr="p.163-1.png" id="215" name="Google Shape;215;p37"/>
          <p:cNvPicPr preferRelativeResize="0"/>
          <p:nvPr/>
        </p:nvPicPr>
        <p:blipFill rotWithShape="1">
          <a:blip r:embed="rId3">
            <a:alphaModFix/>
          </a:blip>
          <a:srcRect b="0" l="3362" r="0" t="0"/>
          <a:stretch/>
        </p:blipFill>
        <p:spPr>
          <a:xfrm>
            <a:off x="188487" y="107156"/>
            <a:ext cx="5331320" cy="4929188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37"/>
          <p:cNvSpPr txBox="1"/>
          <p:nvPr/>
        </p:nvSpPr>
        <p:spPr>
          <a:xfrm>
            <a:off x="2908427" y="465534"/>
            <a:ext cx="2643600" cy="4654200"/>
          </a:xfrm>
          <a:prstGeom prst="rect">
            <a:avLst/>
          </a:prstGeom>
          <a:noFill/>
          <a:ln cap="flat" cmpd="sng" w="57150">
            <a:solidFill>
              <a:srgbClr val="953735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325" lIns="68650" spcFirstLastPara="1" rIns="68650" wrap="square" tIns="34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37"/>
          <p:cNvSpPr txBox="1"/>
          <p:nvPr/>
        </p:nvSpPr>
        <p:spPr>
          <a:xfrm>
            <a:off x="5660577" y="679847"/>
            <a:ext cx="30111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icrosoft JhengHei"/>
              <a:buNone/>
            </a:pPr>
            <a:r>
              <a:rPr b="1" i="0" lang="zh-TW" sz="2800" u="none">
                <a:solidFill>
                  <a:srgbClr val="221F1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「被空白」的欄位</a:t>
            </a:r>
            <a:endParaRPr sz="1100">
              <a:solidFill>
                <a:srgbClr val="221F1F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38"/>
          <p:cNvSpPr txBox="1"/>
          <p:nvPr/>
        </p:nvSpPr>
        <p:spPr>
          <a:xfrm>
            <a:off x="-16701" y="13097"/>
            <a:ext cx="9144000" cy="5159100"/>
          </a:xfrm>
          <a:prstGeom prst="rect">
            <a:avLst/>
          </a:prstGeom>
          <a:solidFill>
            <a:srgbClr val="D7E4BD"/>
          </a:solidFill>
          <a:ln>
            <a:noFill/>
          </a:ln>
        </p:spPr>
        <p:txBody>
          <a:bodyPr anchorCtr="0" anchor="ctr" bIns="34325" lIns="68650" spcFirstLastPara="1" rIns="68650" wrap="square" tIns="343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.163-2.png" id="223" name="Google Shape;223;p38"/>
          <p:cNvPicPr preferRelativeResize="0"/>
          <p:nvPr/>
        </p:nvPicPr>
        <p:blipFill rotWithShape="1">
          <a:blip r:embed="rId3">
            <a:alphaModFix/>
          </a:blip>
          <a:srcRect b="0" l="4021" r="0" t="872"/>
          <a:stretch/>
        </p:blipFill>
        <p:spPr>
          <a:xfrm>
            <a:off x="4555899" y="854869"/>
            <a:ext cx="4396044" cy="3433762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8"/>
          <p:cNvSpPr txBox="1"/>
          <p:nvPr/>
        </p:nvSpPr>
        <p:spPr>
          <a:xfrm>
            <a:off x="1289585" y="132159"/>
            <a:ext cx="2292900" cy="5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Microsoft JhengHei"/>
              <a:buNone/>
            </a:pPr>
            <a:r>
              <a:rPr b="1" i="0" lang="zh-TW" sz="2800" u="none">
                <a:solidFill>
                  <a:srgbClr val="221F1F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發聲為己為人</a:t>
            </a:r>
            <a:endParaRPr sz="1100">
              <a:solidFill>
                <a:srgbClr val="221F1F"/>
              </a:solidFill>
            </a:endParaRPr>
          </a:p>
        </p:txBody>
      </p:sp>
      <p:sp>
        <p:nvSpPr>
          <p:cNvPr id="225" name="Google Shape;225;p38"/>
          <p:cNvSpPr txBox="1"/>
          <p:nvPr/>
        </p:nvSpPr>
        <p:spPr>
          <a:xfrm>
            <a:off x="293467" y="854869"/>
            <a:ext cx="4286400" cy="3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25" lIns="68650" spcFirstLastPara="1" rIns="68650" wrap="square" tIns="343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即使有總督府的嚴密控管，《臺灣民報》的規模依然日益擴大，1925年8月累積發行量突破一萬份，緊追歷時已久的官方報紙《臺灣日日新報》、《臺南新報》之後。</a:t>
            </a:r>
            <a:endParaRPr sz="1100">
              <a:solidFill>
                <a:srgbClr val="221F1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None/>
            </a:pPr>
            <a:r>
              <a:t/>
            </a:r>
            <a:endParaRPr b="1" i="0" sz="2100" u="none">
              <a:solidFill>
                <a:srgbClr val="221F1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1927年，《臺灣民報》終於獲准在臺灣印刷發行，加入更多的撰文者。兩年後改名《</a:t>
            </a:r>
            <a:r>
              <a:rPr b="1" i="0" lang="zh-TW" sz="2100" u="none">
                <a:solidFill>
                  <a:schemeClr val="accent5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臺灣新民報</a:t>
            </a: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》。</a:t>
            </a:r>
            <a:endParaRPr sz="1100">
              <a:solidFill>
                <a:srgbClr val="221F1F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Times New Roman"/>
              <a:buNone/>
            </a:pPr>
            <a:r>
              <a:rPr b="1" i="0" lang="zh-TW" sz="2100" u="none">
                <a:solidFill>
                  <a:srgbClr val="221F1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1937年，《臺灣新民報》失去發聲的舞臺。</a:t>
            </a:r>
            <a:endParaRPr sz="1100">
              <a:solidFill>
                <a:srgbClr val="221F1F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9"/>
          <p:cNvSpPr txBox="1"/>
          <p:nvPr>
            <p:ph type="title"/>
          </p:nvPr>
        </p:nvSpPr>
        <p:spPr>
          <a:xfrm>
            <a:off x="3948075" y="292850"/>
            <a:ext cx="48843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zh-TW" sz="3080"/>
              <a:t>三、勝利曲盤「狸貓換子」歌仔戲廣告</a:t>
            </a:r>
            <a:endParaRPr sz="3080"/>
          </a:p>
        </p:txBody>
      </p:sp>
      <p:sp>
        <p:nvSpPr>
          <p:cNvPr id="231" name="Google Shape;231;p39"/>
          <p:cNvSpPr txBox="1"/>
          <p:nvPr>
            <p:ph idx="1" type="body"/>
          </p:nvPr>
        </p:nvSpPr>
        <p:spPr>
          <a:xfrm>
            <a:off x="4506375" y="1354525"/>
            <a:ext cx="43260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本物件為《狸貓換子》歌仔戲廣告海報，長方形海報繪有古代升堂圖案，下方則為官員出巡圖</a:t>
            </a:r>
            <a:endParaRPr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海報最上方寫有「勝利曲盤」，並印有其商標，上方圖案描述是狸貓換子劇情，下方則為歌仔戲金石奇緣前編，海報為彩色。</a:t>
            </a:r>
            <a:endParaRPr sz="2300"/>
          </a:p>
        </p:txBody>
      </p:sp>
      <p:pic>
        <p:nvPicPr>
          <p:cNvPr id="232" name="Google Shape;232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700" y="105225"/>
            <a:ext cx="3220760" cy="483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日治音樂</a:t>
            </a:r>
            <a:endParaRPr/>
          </a:p>
        </p:txBody>
      </p:sp>
      <p:sp>
        <p:nvSpPr>
          <p:cNvPr id="238" name="Google Shape;238;p40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鄧雨賢 呂赫若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zh-TW"/>
              <a:t>唱片產業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/>
              <a:t>四月望雨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1"/>
          <p:cNvSpPr txBox="1"/>
          <p:nvPr>
            <p:ph type="title"/>
          </p:nvPr>
        </p:nvSpPr>
        <p:spPr>
          <a:xfrm>
            <a:off x="4278375" y="292850"/>
            <a:ext cx="45540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2142"/>
              <a:buNone/>
            </a:pPr>
            <a:r>
              <a:rPr lang="zh-TW" sz="3080"/>
              <a:t>四、鹿港崇義書塾《珠算要訣》掛圖</a:t>
            </a:r>
            <a:endParaRPr sz="3080"/>
          </a:p>
        </p:txBody>
      </p:sp>
      <p:sp>
        <p:nvSpPr>
          <p:cNvPr id="244" name="Google Shape;244;p41"/>
          <p:cNvSpPr txBox="1"/>
          <p:nvPr>
            <p:ph idx="1" type="body"/>
          </p:nvPr>
        </p:nvSpPr>
        <p:spPr>
          <a:xfrm>
            <a:off x="4451400" y="1228675"/>
            <a:ext cx="43809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7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本件為鹿港崇義書塾珠算要訣，確切年代不詳，內含8幅圖，包括：「撞歸訣」、「斤求兩法」、「總歸口訣」、「進法秘訣」、「退法秘訣」、「九九合數」等珠算口訣，並錄有「鄉賢算法格言」。</a:t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7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陳澄波、林茂生也接受過書房教育</a:t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245" name="Google Shape;245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688" y="0"/>
            <a:ext cx="3857626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2"/>
          <p:cNvSpPr txBox="1"/>
          <p:nvPr>
            <p:ph type="title"/>
          </p:nvPr>
        </p:nvSpPr>
        <p:spPr>
          <a:xfrm>
            <a:off x="4239050" y="292850"/>
            <a:ext cx="45933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五、保正章</a:t>
            </a:r>
            <a:endParaRPr/>
          </a:p>
        </p:txBody>
      </p:sp>
      <p:sp>
        <p:nvSpPr>
          <p:cNvPr id="251" name="Google Shape;251;p42"/>
          <p:cNvSpPr txBox="1"/>
          <p:nvPr>
            <p:ph idx="1" type="body"/>
          </p:nvPr>
        </p:nvSpPr>
        <p:spPr>
          <a:xfrm>
            <a:off x="4239000" y="1228675"/>
            <a:ext cx="45933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7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保正甲長徽章制度，於1905（明治38）年11月1日公佈，為府令第八十一號，並訂於1906（明治39）年2月1日實施。</a:t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7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7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因保正甲長為警察之輔助，對於地方公共事務參與深，工作份量亦隨著行政事務的繁瑣而倍增。故而頒予表彰榮譽之徽章，目的是「以重職守。而示區別」。徽章由東京下谷區池之端仲町的玉寶堂承製。</a:t>
            </a:r>
            <a:endParaRPr sz="2200"/>
          </a:p>
        </p:txBody>
      </p:sp>
      <p:pic>
        <p:nvPicPr>
          <p:cNvPr id="252" name="Google Shape;252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2534" y="0"/>
            <a:ext cx="3443232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6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0" name="Google Shape;7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43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43"/>
          <p:cNvSpPr txBox="1"/>
          <p:nvPr>
            <p:ph idx="1" type="body"/>
          </p:nvPr>
        </p:nvSpPr>
        <p:spPr>
          <a:xfrm>
            <a:off x="5670425" y="1228675"/>
            <a:ext cx="31617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1.本件為甲長章，圓形，金屬製造。正面為「甲長」字樣，背面有「純銀福部製」字樣，此枚屬於新款的甲長章，在1935年1月1日開始實施，面積不到舊徽章一半大、也未規定於執勤時佩戴。</a:t>
            </a:r>
            <a:endParaRPr sz="1300">
              <a:solidFill>
                <a:srgbClr val="444444"/>
              </a:solidFill>
              <a:highlight>
                <a:srgbClr val="FFFFFF"/>
              </a:highlight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zh-TW" sz="1300">
                <a:solidFill>
                  <a:srgbClr val="444444"/>
                </a:solidFill>
                <a:highlight>
                  <a:srgbClr val="FFFFFF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2.1905年11月1日公佈、1906年2月1日實施的保正甲長徽章制度，目的是為獎勵保正甲長，同時透過徽章佩戴，以為職務上的識別。保長、甲長作為基層行政機關的輔助人員。對於擔任「甲長」者（相當現之「鄰長」），頒給佩章，較保正章略小。</a:t>
            </a:r>
            <a:endParaRPr/>
          </a:p>
        </p:txBody>
      </p:sp>
      <p:pic>
        <p:nvPicPr>
          <p:cNvPr id="259" name="Google Shape;259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2950" y="1161173"/>
            <a:ext cx="5029949" cy="334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44"/>
          <p:cNvSpPr txBox="1"/>
          <p:nvPr>
            <p:ph type="title"/>
          </p:nvPr>
        </p:nvSpPr>
        <p:spPr>
          <a:xfrm>
            <a:off x="257650" y="1970100"/>
            <a:ext cx="4045200" cy="1710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第二部：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/>
              <a:t>片格轉動間的臺灣顯影</a:t>
            </a:r>
            <a:endParaRPr/>
          </a:p>
        </p:txBody>
      </p:sp>
      <p:sp>
        <p:nvSpPr>
          <p:cNvPr id="265" name="Google Shape;265;p44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zh-TW" u="sng">
                <a:solidFill>
                  <a:schemeClr val="hlink"/>
                </a:solidFill>
                <a:highlight>
                  <a:schemeClr val="dk1"/>
                </a:highlight>
                <a:hlinkClick r:id="rId3"/>
              </a:rPr>
              <a:t>https://jplan.nmth.gov.tw/home/zh-tw/video</a:t>
            </a:r>
            <a:endParaRPr>
              <a:highlight>
                <a:schemeClr val="dk1"/>
              </a:highlight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highlight>
                <a:schemeClr val="dk1"/>
              </a:highlight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45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700"/>
              <a:t>小結：</a:t>
            </a:r>
            <a:endParaRPr sz="37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zh-TW" sz="3700"/>
              <a:t>現代的生活，也有過去的影子</a:t>
            </a:r>
            <a:endParaRPr sz="37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" name="Google Shape;275;p46" title="9FC9B466-9E66-4FC2-8C35-7175D2695767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075" y="89475"/>
            <a:ext cx="3629027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6" name="Google Shape;276;p46" title="5AAD414C-4010-4AFB-A778-3CD79670640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79827" y="89475"/>
            <a:ext cx="3629027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47" title="CE949792-A0F8-4CFE-BB83-A395AE06D83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363" y="0"/>
            <a:ext cx="3857626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2" name="Google Shape;282;p47" title="0025E332-CCF0-4F7D-A42B-142D26075374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2951" y="0"/>
            <a:ext cx="3857626" cy="51434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oogle Shape;287;p48" title="1E50C6F5-AEEC-4F62-9BB2-DC58CA08699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7200" y="152400"/>
            <a:ext cx="3645565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48" title="86E70F11-87A7-4A0C-ADCC-52A8DA653105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1990" y="152400"/>
            <a:ext cx="3629027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oogle Shape;293;p49" title="A514732E-AA14-4642-B7AF-686A19FC8EA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3700" y="152400"/>
            <a:ext cx="3629027" cy="4838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49" title="3A53E451-A6CE-4757-9F16-9ED4BF5FDDFF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6902" y="152400"/>
            <a:ext cx="3629027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7" name="Google Shape;7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3958" y="0"/>
            <a:ext cx="6976087" cy="5143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8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3689" y="0"/>
            <a:ext cx="437662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9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9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1" name="Google Shape;9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00250" y="0"/>
            <a:ext cx="51435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0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20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8" name="Google Shape;9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0" y="42863"/>
            <a:ext cx="7620000" cy="505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1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1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5" name="Google Shape;1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7185" y="0"/>
            <a:ext cx="410963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22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ach 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