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9" r:id="rId14"/>
    <p:sldId id="270" r:id="rId15"/>
    <p:sldId id="334" r:id="rId16"/>
    <p:sldId id="271" r:id="rId17"/>
    <p:sldId id="272" r:id="rId18"/>
    <p:sldId id="273" r:id="rId19"/>
    <p:sldId id="274" r:id="rId20"/>
    <p:sldId id="332" r:id="rId21"/>
    <p:sldId id="275" r:id="rId22"/>
    <p:sldId id="320" r:id="rId23"/>
    <p:sldId id="325" r:id="rId24"/>
    <p:sldId id="322" r:id="rId25"/>
    <p:sldId id="323" r:id="rId26"/>
    <p:sldId id="326" r:id="rId27"/>
    <p:sldId id="327" r:id="rId28"/>
    <p:sldId id="328" r:id="rId29"/>
    <p:sldId id="329" r:id="rId30"/>
    <p:sldId id="331" r:id="rId31"/>
    <p:sldId id="300" r:id="rId32"/>
    <p:sldId id="333" r:id="rId33"/>
    <p:sldId id="335" r:id="rId34"/>
    <p:sldId id="336" r:id="rId35"/>
    <p:sldId id="337" r:id="rId36"/>
    <p:sldId id="338" r:id="rId37"/>
    <p:sldId id="339" r:id="rId38"/>
    <p:sldId id="340" r:id="rId39"/>
    <p:sldId id="341" r:id="rId40"/>
    <p:sldId id="342" r:id="rId41"/>
    <p:sldId id="343" r:id="rId42"/>
    <p:sldId id="345" r:id="rId43"/>
  </p:sldIdLst>
  <p:sldSz cx="18288000" cy="10287000"/>
  <p:notesSz cx="6858000" cy="9144000"/>
  <p:embeddedFontLst>
    <p:embeddedFont>
      <p:font typeface="字由字家拙黑" panose="020B0604020202020204" charset="-122"/>
      <p:regular r:id="rId44"/>
    </p:embeddedFont>
    <p:embeddedFont>
      <p:font typeface="Calibri" panose="020F0502020204030204" pitchFamily="34" charset="0"/>
      <p:regular r:id="rId45"/>
      <p:bold r:id="rId46"/>
      <p:italic r:id="rId47"/>
      <p:boldItalic r:id="rId48"/>
    </p:embeddedFont>
    <p:embeddedFont>
      <p:font typeface="可画榜书" panose="020B0604020202020204" charset="-122"/>
      <p:regular r:id="rId49"/>
    </p:embeddedFont>
    <p:embeddedFont>
      <p:font typeface="Arial Unicode" panose="02020500000000000000" charset="-120"/>
      <p:regular r:id="rId50"/>
    </p:embeddedFont>
    <p:embeddedFont>
      <p:font typeface="29LT Bukra" panose="020B0604020202020204" charset="-78"/>
      <p:regular r:id="rId51"/>
    </p:embeddedFont>
    <p:embeddedFont>
      <p:font typeface="標楷體" panose="03000509000000000000" pitchFamily="65" charset="-120"/>
      <p:regular r:id="rId52"/>
    </p:embeddedFont>
    <p:embeddedFont>
      <p:font typeface="文泉驿" panose="02020500000000000000" charset="-120"/>
      <p:regular r:id="rId53"/>
    </p:embeddedFont>
    <p:embeddedFont>
      <p:font typeface="微軟正黑體" panose="020B0604030504040204" pitchFamily="34" charset="-120"/>
      <p:regular r:id="rId54"/>
      <p:bold r:id="rId5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中等深淺樣式 2 - 輔色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5940675A-B579-460E-94D1-54222C63F5DA}" styleName="無樣式、表格格線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 varScale="1">
        <p:scale>
          <a:sx n="81" d="100"/>
          <a:sy n="81" d="100"/>
        </p:scale>
        <p:origin x="174" y="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font" Target="fonts/font4.fntdata"/><Relationship Id="rId50" Type="http://schemas.openxmlformats.org/officeDocument/2006/relationships/font" Target="fonts/font7.fntdata"/><Relationship Id="rId55" Type="http://schemas.openxmlformats.org/officeDocument/2006/relationships/font" Target="fonts/font12.fntdata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font" Target="fonts/font2.fntdata"/><Relationship Id="rId53" Type="http://schemas.openxmlformats.org/officeDocument/2006/relationships/font" Target="fonts/font10.fntdata"/><Relationship Id="rId58" Type="http://schemas.openxmlformats.org/officeDocument/2006/relationships/theme" Target="theme/theme1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font" Target="fonts/font5.fntdata"/><Relationship Id="rId56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font" Target="fonts/font8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font" Target="fonts/font3.fntdata"/><Relationship Id="rId59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font" Target="fonts/font1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6.fntdata"/><Relationship Id="rId57" Type="http://schemas.openxmlformats.org/officeDocument/2006/relationships/viewProps" Target="viewProp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font" Target="fonts/font1.fntdata"/><Relationship Id="rId52" Type="http://schemas.openxmlformats.org/officeDocument/2006/relationships/font" Target="fonts/font9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9/26/2025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9/26/2025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9/26/2025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9/26/2025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9/26/2025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sv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sv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sv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20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7.png"/><Relationship Id="rId4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sv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sv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20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7.png"/><Relationship Id="rId4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sv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sv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9.svg"/><Relationship Id="rId4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13" Type="http://schemas.openxmlformats.org/officeDocument/2006/relationships/image" Target="../media/image43.svg"/><Relationship Id="rId3" Type="http://schemas.openxmlformats.org/officeDocument/2006/relationships/image" Target="../media/image33.svg"/><Relationship Id="rId7" Type="http://schemas.openxmlformats.org/officeDocument/2006/relationships/image" Target="../media/image37.svg"/><Relationship Id="rId12" Type="http://schemas.openxmlformats.org/officeDocument/2006/relationships/image" Target="../media/image28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11" Type="http://schemas.openxmlformats.org/officeDocument/2006/relationships/image" Target="../media/image41.svg"/><Relationship Id="rId5" Type="http://schemas.openxmlformats.org/officeDocument/2006/relationships/image" Target="../media/image35.svg"/><Relationship Id="rId10" Type="http://schemas.openxmlformats.org/officeDocument/2006/relationships/image" Target="../media/image27.png"/><Relationship Id="rId4" Type="http://schemas.openxmlformats.org/officeDocument/2006/relationships/image" Target="../media/image24.png"/><Relationship Id="rId9" Type="http://schemas.openxmlformats.org/officeDocument/2006/relationships/image" Target="../media/image39.sv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png"/><Relationship Id="rId5" Type="http://schemas.openxmlformats.org/officeDocument/2006/relationships/image" Target="../media/image48.svg"/><Relationship Id="rId4" Type="http://schemas.openxmlformats.org/officeDocument/2006/relationships/image" Target="../media/image32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https://tcmb.culture.tw/zh-tw" TargetMode="External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ogle.com/maps" TargetMode="External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hyperlink" Target="https://tcmb.culture.tw/zh-tw/detail?indexCode=Culture_Invisible&amp;id=271385)" TargetMode="Externa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hyperlink" Target="https://voiceofmatsu.com" TargetMode="External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4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sv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png"/><Relationship Id="rId5" Type="http://schemas.openxmlformats.org/officeDocument/2006/relationships/image" Target="../media/image33.png"/><Relationship Id="rId4" Type="http://schemas.openxmlformats.org/officeDocument/2006/relationships/image" Target="../media/image56.sv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5.png"/><Relationship Id="rId7" Type="http://schemas.openxmlformats.org/officeDocument/2006/relationships/image" Target="../media/image1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7.png"/><Relationship Id="rId4" Type="http://schemas.openxmlformats.org/officeDocument/2006/relationships/image" Target="../media/image4.png"/><Relationship Id="rId9" Type="http://schemas.openxmlformats.org/officeDocument/2006/relationships/image" Target="../media/image14.sv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12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14.sv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svg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4.png"/><Relationship Id="rId7" Type="http://schemas.openxmlformats.org/officeDocument/2006/relationships/image" Target="../media/image14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2.svg"/><Relationship Id="rId4" Type="http://schemas.openxmlformats.org/officeDocument/2006/relationships/image" Target="../media/image10.png"/><Relationship Id="rId9" Type="http://schemas.openxmlformats.org/officeDocument/2006/relationships/image" Target="../media/image18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5400000">
            <a:off x="4000500" y="-4000500"/>
            <a:ext cx="10287000" cy="18288000"/>
          </a:xfrm>
          <a:custGeom>
            <a:avLst/>
            <a:gdLst/>
            <a:ahLst/>
            <a:cxnLst/>
            <a:rect l="l" t="t" r="r" b="b"/>
            <a:pathLst>
              <a:path w="10287000" h="18288000">
                <a:moveTo>
                  <a:pt x="0" y="18288000"/>
                </a:moveTo>
                <a:lnTo>
                  <a:pt x="0" y="0"/>
                </a:lnTo>
                <a:lnTo>
                  <a:pt x="10287000" y="0"/>
                </a:lnTo>
                <a:lnTo>
                  <a:pt x="10287000" y="18288000"/>
                </a:lnTo>
                <a:lnTo>
                  <a:pt x="0" y="18288000"/>
                </a:lnTo>
                <a:close/>
              </a:path>
            </a:pathLst>
          </a:custGeom>
          <a:blipFill>
            <a:blip r:embed="rId2"/>
            <a:stretch>
              <a:fillRect l="-24942" t="-984" r="-20267" b="-1276"/>
            </a:stretch>
          </a:blipFill>
        </p:spPr>
      </p:sp>
      <p:sp>
        <p:nvSpPr>
          <p:cNvPr id="3" name="Freeform 3"/>
          <p:cNvSpPr/>
          <p:nvPr/>
        </p:nvSpPr>
        <p:spPr>
          <a:xfrm rot="5400000">
            <a:off x="13391985" y="1429592"/>
            <a:ext cx="1933823" cy="1761536"/>
          </a:xfrm>
          <a:custGeom>
            <a:avLst/>
            <a:gdLst/>
            <a:ahLst/>
            <a:cxnLst/>
            <a:rect l="l" t="t" r="r" b="b"/>
            <a:pathLst>
              <a:path w="1933823" h="1761536">
                <a:moveTo>
                  <a:pt x="0" y="0"/>
                </a:moveTo>
                <a:lnTo>
                  <a:pt x="1933823" y="0"/>
                </a:lnTo>
                <a:lnTo>
                  <a:pt x="1933823" y="1761537"/>
                </a:lnTo>
                <a:lnTo>
                  <a:pt x="0" y="1761537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=""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2323954" y="7101559"/>
            <a:ext cx="13640092" cy="30280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959"/>
              </a:lnSpc>
            </a:pPr>
            <a:r>
              <a:rPr lang="en-US" sz="4583" dirty="0" err="1">
                <a:solidFill>
                  <a:schemeClr val="accent1">
                    <a:lumMod val="75000"/>
                  </a:schemeClr>
                </a:solidFill>
                <a:latin typeface="Arial Unicode"/>
                <a:ea typeface="Arial Unicode"/>
                <a:cs typeface="Arial Unicode"/>
                <a:sym typeface="Arial Unicode"/>
              </a:rPr>
              <a:t>配合課程：康軒版九下地理第一課</a:t>
            </a:r>
            <a:r>
              <a:rPr lang="en-US" sz="4583" dirty="0">
                <a:solidFill>
                  <a:schemeClr val="accent1">
                    <a:lumMod val="75000"/>
                  </a:schemeClr>
                </a:solidFill>
                <a:latin typeface="Arial Unicode"/>
                <a:ea typeface="Arial Unicode"/>
                <a:cs typeface="Arial Unicode"/>
                <a:sym typeface="Arial Unicode"/>
              </a:rPr>
              <a:t>　</a:t>
            </a:r>
            <a:r>
              <a:rPr lang="en-US" sz="4583" dirty="0" err="1">
                <a:solidFill>
                  <a:schemeClr val="accent1">
                    <a:lumMod val="75000"/>
                  </a:schemeClr>
                </a:solidFill>
                <a:latin typeface="Arial Unicode"/>
                <a:ea typeface="Arial Unicode"/>
                <a:cs typeface="Arial Unicode"/>
                <a:sym typeface="Arial Unicode"/>
              </a:rPr>
              <a:t>臺灣的地名文化</a:t>
            </a:r>
            <a:endParaRPr lang="en-US" sz="4583" dirty="0">
              <a:solidFill>
                <a:schemeClr val="accent1">
                  <a:lumMod val="75000"/>
                </a:schemeClr>
              </a:solidFill>
              <a:latin typeface="Arial Unicode"/>
              <a:ea typeface="Arial Unicode"/>
              <a:cs typeface="Arial Unicode"/>
              <a:sym typeface="Arial Unicode"/>
            </a:endParaRPr>
          </a:p>
          <a:p>
            <a:pPr algn="l">
              <a:lnSpc>
                <a:spcPts val="5959"/>
              </a:lnSpc>
            </a:pPr>
            <a:r>
              <a:rPr lang="en-US" sz="4583" dirty="0" err="1">
                <a:solidFill>
                  <a:schemeClr val="accent1">
                    <a:lumMod val="75000"/>
                  </a:schemeClr>
                </a:solidFill>
                <a:latin typeface="Arial Unicode"/>
                <a:ea typeface="Arial Unicode"/>
                <a:cs typeface="Arial Unicode"/>
                <a:sym typeface="Arial Unicode"/>
              </a:rPr>
              <a:t>配合資源：國立臺灣歷史博物館典藏網</a:t>
            </a:r>
            <a:endParaRPr lang="en-US" sz="4583" dirty="0">
              <a:solidFill>
                <a:schemeClr val="accent1">
                  <a:lumMod val="75000"/>
                </a:schemeClr>
              </a:solidFill>
              <a:latin typeface="Arial Unicode"/>
              <a:ea typeface="Arial Unicode"/>
              <a:cs typeface="Arial Unicode"/>
              <a:sym typeface="Arial Unicode"/>
            </a:endParaRPr>
          </a:p>
          <a:p>
            <a:pPr algn="l">
              <a:lnSpc>
                <a:spcPts val="5959"/>
              </a:lnSpc>
            </a:pPr>
            <a:r>
              <a:rPr lang="en-US" sz="4583" dirty="0" err="1">
                <a:solidFill>
                  <a:schemeClr val="accent1">
                    <a:lumMod val="75000"/>
                  </a:schemeClr>
                </a:solidFill>
                <a:latin typeface="Arial Unicode"/>
                <a:ea typeface="Arial Unicode"/>
                <a:cs typeface="Arial Unicode"/>
                <a:sym typeface="Arial Unicode"/>
              </a:rPr>
              <a:t>課程長度：三節課</a:t>
            </a:r>
            <a:endParaRPr lang="en-US" sz="4583" dirty="0">
              <a:solidFill>
                <a:schemeClr val="accent1">
                  <a:lumMod val="75000"/>
                </a:schemeClr>
              </a:solidFill>
              <a:latin typeface="Arial Unicode"/>
              <a:ea typeface="Arial Unicode"/>
              <a:cs typeface="Arial Unicode"/>
              <a:sym typeface="Arial Unicode"/>
            </a:endParaRPr>
          </a:p>
          <a:p>
            <a:pPr algn="l">
              <a:lnSpc>
                <a:spcPts val="5959"/>
              </a:lnSpc>
            </a:pPr>
            <a:endParaRPr lang="en-US" sz="4583" dirty="0">
              <a:solidFill>
                <a:schemeClr val="accent1">
                  <a:lumMod val="75000"/>
                </a:schemeClr>
              </a:solidFill>
              <a:latin typeface="Arial Unicode"/>
              <a:ea typeface="Arial Unicode"/>
              <a:cs typeface="Arial Unicode"/>
              <a:sym typeface="Arial Unicode"/>
            </a:endParaRPr>
          </a:p>
        </p:txBody>
      </p:sp>
      <p:sp>
        <p:nvSpPr>
          <p:cNvPr id="5" name="TextBox 5"/>
          <p:cNvSpPr txBox="1"/>
          <p:nvPr/>
        </p:nvSpPr>
        <p:spPr>
          <a:xfrm rot="-97278">
            <a:off x="2770629" y="2520747"/>
            <a:ext cx="14913827" cy="297141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9497"/>
              </a:lnSpc>
            </a:pPr>
            <a:r>
              <a:rPr lang="en-US" sz="19497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地名會說話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8E3D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306835" y="161925"/>
            <a:ext cx="7646231" cy="8667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000"/>
              </a:lnSpc>
            </a:pPr>
            <a:r>
              <a:rPr lang="en-US" sz="5000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1-2 觀看烏鬼井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469572" y="5549896"/>
            <a:ext cx="14966988" cy="3219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000"/>
              </a:lnSpc>
            </a:pPr>
            <a:r>
              <a:rPr lang="en-US" sz="6000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搜尋:</a:t>
            </a:r>
          </a:p>
          <a:p>
            <a:pPr algn="l">
              <a:lnSpc>
                <a:spcPts val="6000"/>
              </a:lnSpc>
            </a:pPr>
            <a:r>
              <a:rPr lang="en-US" sz="6000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母語地名故事</a:t>
            </a:r>
          </a:p>
          <a:p>
            <a:pPr algn="l">
              <a:lnSpc>
                <a:spcPts val="6000"/>
              </a:lnSpc>
            </a:pPr>
            <a:r>
              <a:rPr lang="en-US" sz="6000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→烏鬼井</a:t>
            </a:r>
          </a:p>
          <a:p>
            <a:pPr marL="0" lvl="0" indent="0" algn="l">
              <a:lnSpc>
                <a:spcPts val="6000"/>
              </a:lnSpc>
              <a:spcBef>
                <a:spcPct val="0"/>
              </a:spcBef>
            </a:pPr>
            <a:endParaRPr lang="en-US" sz="6000">
              <a:solidFill>
                <a:srgbClr val="264250"/>
              </a:solidFill>
              <a:latin typeface="可画榜书"/>
              <a:ea typeface="可画榜书"/>
              <a:cs typeface="可画榜书"/>
              <a:sym typeface="可画榜书"/>
            </a:endParaRPr>
          </a:p>
        </p:txBody>
      </p:sp>
      <p:sp>
        <p:nvSpPr>
          <p:cNvPr id="4" name="Freeform 4"/>
          <p:cNvSpPr/>
          <p:nvPr/>
        </p:nvSpPr>
        <p:spPr>
          <a:xfrm>
            <a:off x="17396" y="1028700"/>
            <a:ext cx="2022608" cy="1926534"/>
          </a:xfrm>
          <a:custGeom>
            <a:avLst/>
            <a:gdLst/>
            <a:ahLst/>
            <a:cxnLst/>
            <a:rect l="l" t="t" r="r" b="b"/>
            <a:pathLst>
              <a:path w="2022608" h="1926534">
                <a:moveTo>
                  <a:pt x="0" y="0"/>
                </a:moveTo>
                <a:lnTo>
                  <a:pt x="2022608" y="0"/>
                </a:lnTo>
                <a:lnTo>
                  <a:pt x="2022608" y="1926534"/>
                </a:lnTo>
                <a:lnTo>
                  <a:pt x="0" y="1926534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5" name="TextBox 5"/>
          <p:cNvSpPr txBox="1"/>
          <p:nvPr/>
        </p:nvSpPr>
        <p:spPr>
          <a:xfrm>
            <a:off x="306835" y="3112964"/>
            <a:ext cx="8114190" cy="203053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7302"/>
              </a:lnSpc>
            </a:pPr>
            <a:r>
              <a:rPr lang="en-US" sz="7302" dirty="0" err="1">
                <a:solidFill>
                  <a:srgbClr val="C64518"/>
                </a:solidFill>
                <a:latin typeface="可画榜书"/>
                <a:ea typeface="可画榜书"/>
                <a:cs typeface="可画榜书"/>
                <a:sym typeface="可画榜书"/>
              </a:rPr>
              <a:t>OO-KUÍ-TSÉNN</a:t>
            </a:r>
            <a:endParaRPr lang="en-US" sz="7302" dirty="0">
              <a:solidFill>
                <a:srgbClr val="C64518"/>
              </a:solidFill>
              <a:latin typeface="可画榜书"/>
              <a:ea typeface="可画榜书"/>
              <a:cs typeface="可画榜书"/>
              <a:sym typeface="可画榜书"/>
            </a:endParaRPr>
          </a:p>
          <a:p>
            <a:pPr marL="0" lvl="0" indent="0" algn="l">
              <a:lnSpc>
                <a:spcPts val="7302"/>
              </a:lnSpc>
              <a:spcBef>
                <a:spcPct val="0"/>
              </a:spcBef>
            </a:pPr>
            <a:endParaRPr lang="en-US" sz="7302" dirty="0">
              <a:solidFill>
                <a:srgbClr val="C64518"/>
              </a:solidFill>
              <a:latin typeface="可画榜书"/>
              <a:ea typeface="可画榜书"/>
              <a:cs typeface="可画榜书"/>
              <a:sym typeface="可画榜书"/>
            </a:endParaRPr>
          </a:p>
        </p:txBody>
      </p:sp>
      <p:sp>
        <p:nvSpPr>
          <p:cNvPr id="6" name="TextBox 6"/>
          <p:cNvSpPr txBox="1"/>
          <p:nvPr/>
        </p:nvSpPr>
        <p:spPr>
          <a:xfrm rot="-566537">
            <a:off x="322222" y="1492148"/>
            <a:ext cx="1588595" cy="64262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79"/>
              </a:lnSpc>
              <a:spcBef>
                <a:spcPct val="0"/>
              </a:spcBef>
            </a:pPr>
            <a:r>
              <a:rPr lang="en-US" sz="3199">
                <a:solidFill>
                  <a:srgbClr val="000000"/>
                </a:solidFill>
                <a:latin typeface="29LT Bukra"/>
                <a:ea typeface="29LT Bukra"/>
                <a:cs typeface="29LT Bukra"/>
                <a:sym typeface="29LT Bukra"/>
              </a:rPr>
              <a:t>What’s</a:t>
            </a:r>
          </a:p>
        </p:txBody>
      </p:sp>
      <p:grpSp>
        <p:nvGrpSpPr>
          <p:cNvPr id="7" name="Group 2">
            <a:extLst>
              <a:ext uri="{FF2B5EF4-FFF2-40B4-BE49-F238E27FC236}">
                <a16:creationId xmlns="" xmlns:a16="http://schemas.microsoft.com/office/drawing/2014/main" id="{F91A075F-0878-4D00-9C54-4FD547BCC715}"/>
              </a:ext>
            </a:extLst>
          </p:cNvPr>
          <p:cNvGrpSpPr>
            <a:grpSpLocks noChangeAspect="1"/>
          </p:cNvGrpSpPr>
          <p:nvPr/>
        </p:nvGrpSpPr>
        <p:grpSpPr>
          <a:xfrm>
            <a:off x="8679286" y="0"/>
            <a:ext cx="9608714" cy="10287000"/>
            <a:chOff x="0" y="0"/>
            <a:chExt cx="5933440" cy="6352286"/>
          </a:xfrm>
        </p:grpSpPr>
        <p:sp>
          <p:nvSpPr>
            <p:cNvPr id="8" name="Freeform 3">
              <a:extLst>
                <a:ext uri="{FF2B5EF4-FFF2-40B4-BE49-F238E27FC236}">
                  <a16:creationId xmlns="" xmlns:a16="http://schemas.microsoft.com/office/drawing/2014/main" id="{8284B0D2-2C8D-439A-B335-87FF87DBECC4}"/>
                </a:ext>
              </a:extLst>
            </p:cNvPr>
            <p:cNvSpPr/>
            <p:nvPr/>
          </p:nvSpPr>
          <p:spPr>
            <a:xfrm>
              <a:off x="-130429" y="-589915"/>
              <a:ext cx="6274054" cy="7025767"/>
            </a:xfrm>
            <a:custGeom>
              <a:avLst/>
              <a:gdLst/>
              <a:ahLst/>
              <a:cxnLst/>
              <a:rect l="l" t="t" r="r" b="b"/>
              <a:pathLst>
                <a:path w="6274054" h="7025767">
                  <a:moveTo>
                    <a:pt x="6045073" y="6923913"/>
                  </a:moveTo>
                  <a:cubicBezTo>
                    <a:pt x="4541393" y="6946011"/>
                    <a:pt x="2941320" y="6924929"/>
                    <a:pt x="1445641" y="6933946"/>
                  </a:cubicBezTo>
                  <a:cubicBezTo>
                    <a:pt x="1132586" y="6926707"/>
                    <a:pt x="794131" y="6947408"/>
                    <a:pt x="467741" y="6934708"/>
                  </a:cubicBezTo>
                  <a:cubicBezTo>
                    <a:pt x="394335" y="6926961"/>
                    <a:pt x="0" y="7025767"/>
                    <a:pt x="252984" y="6679565"/>
                  </a:cubicBezTo>
                  <a:cubicBezTo>
                    <a:pt x="343789" y="6624066"/>
                    <a:pt x="240284" y="6527927"/>
                    <a:pt x="271145" y="6440297"/>
                  </a:cubicBezTo>
                  <a:cubicBezTo>
                    <a:pt x="385064" y="6325997"/>
                    <a:pt x="253365" y="6154420"/>
                    <a:pt x="180086" y="5980684"/>
                  </a:cubicBezTo>
                  <a:cubicBezTo>
                    <a:pt x="173990" y="5836285"/>
                    <a:pt x="293243" y="5720080"/>
                    <a:pt x="219710" y="5566283"/>
                  </a:cubicBezTo>
                  <a:cubicBezTo>
                    <a:pt x="226441" y="5493258"/>
                    <a:pt x="222504" y="5364861"/>
                    <a:pt x="154813" y="5303520"/>
                  </a:cubicBezTo>
                  <a:cubicBezTo>
                    <a:pt x="60960" y="5252847"/>
                    <a:pt x="270002" y="5097907"/>
                    <a:pt x="241554" y="4958969"/>
                  </a:cubicBezTo>
                  <a:cubicBezTo>
                    <a:pt x="249936" y="4830953"/>
                    <a:pt x="239776" y="4682617"/>
                    <a:pt x="214249" y="4531233"/>
                  </a:cubicBezTo>
                  <a:cubicBezTo>
                    <a:pt x="220726" y="4479290"/>
                    <a:pt x="249301" y="4431538"/>
                    <a:pt x="237998" y="4381627"/>
                  </a:cubicBezTo>
                  <a:cubicBezTo>
                    <a:pt x="241808" y="4308856"/>
                    <a:pt x="334137" y="4236085"/>
                    <a:pt x="266065" y="4175125"/>
                  </a:cubicBezTo>
                  <a:cubicBezTo>
                    <a:pt x="254254" y="4164838"/>
                    <a:pt x="267970" y="4147439"/>
                    <a:pt x="282829" y="4128770"/>
                  </a:cubicBezTo>
                  <a:cubicBezTo>
                    <a:pt x="272288" y="4119118"/>
                    <a:pt x="185801" y="3975735"/>
                    <a:pt x="223901" y="3916807"/>
                  </a:cubicBezTo>
                  <a:cubicBezTo>
                    <a:pt x="221742" y="3853180"/>
                    <a:pt x="297942" y="3860546"/>
                    <a:pt x="224155" y="3721735"/>
                  </a:cubicBezTo>
                  <a:cubicBezTo>
                    <a:pt x="175133" y="3708019"/>
                    <a:pt x="331470" y="3537712"/>
                    <a:pt x="398399" y="3410585"/>
                  </a:cubicBezTo>
                  <a:cubicBezTo>
                    <a:pt x="378841" y="3338195"/>
                    <a:pt x="428498" y="3276092"/>
                    <a:pt x="449453" y="3202940"/>
                  </a:cubicBezTo>
                  <a:cubicBezTo>
                    <a:pt x="471805" y="3096514"/>
                    <a:pt x="449199" y="3031236"/>
                    <a:pt x="565150" y="2936113"/>
                  </a:cubicBezTo>
                  <a:cubicBezTo>
                    <a:pt x="599186" y="2862453"/>
                    <a:pt x="512953" y="2778633"/>
                    <a:pt x="556133" y="2666238"/>
                  </a:cubicBezTo>
                  <a:cubicBezTo>
                    <a:pt x="537337" y="2651125"/>
                    <a:pt x="590296" y="2634107"/>
                    <a:pt x="556260" y="2608453"/>
                  </a:cubicBezTo>
                  <a:cubicBezTo>
                    <a:pt x="541147" y="2588133"/>
                    <a:pt x="510794" y="2592324"/>
                    <a:pt x="540258" y="2549906"/>
                  </a:cubicBezTo>
                  <a:cubicBezTo>
                    <a:pt x="529717" y="2532888"/>
                    <a:pt x="574294" y="2410587"/>
                    <a:pt x="550672" y="2322068"/>
                  </a:cubicBezTo>
                  <a:cubicBezTo>
                    <a:pt x="546608" y="2311400"/>
                    <a:pt x="613410" y="2273427"/>
                    <a:pt x="586867" y="2247265"/>
                  </a:cubicBezTo>
                  <a:cubicBezTo>
                    <a:pt x="616839" y="2186432"/>
                    <a:pt x="518795" y="2149983"/>
                    <a:pt x="601853" y="2010791"/>
                  </a:cubicBezTo>
                  <a:cubicBezTo>
                    <a:pt x="553847" y="1976120"/>
                    <a:pt x="571500" y="1934718"/>
                    <a:pt x="567309" y="1894078"/>
                  </a:cubicBezTo>
                  <a:cubicBezTo>
                    <a:pt x="623316" y="1828038"/>
                    <a:pt x="645541" y="1689481"/>
                    <a:pt x="770382" y="1441196"/>
                  </a:cubicBezTo>
                  <a:cubicBezTo>
                    <a:pt x="836422" y="1354836"/>
                    <a:pt x="828294" y="1225042"/>
                    <a:pt x="912749" y="1005078"/>
                  </a:cubicBezTo>
                  <a:cubicBezTo>
                    <a:pt x="886714" y="977011"/>
                    <a:pt x="1022477" y="986790"/>
                    <a:pt x="1114298" y="806831"/>
                  </a:cubicBezTo>
                  <a:cubicBezTo>
                    <a:pt x="1098804" y="738886"/>
                    <a:pt x="1201293" y="676021"/>
                    <a:pt x="1157986" y="599567"/>
                  </a:cubicBezTo>
                  <a:cubicBezTo>
                    <a:pt x="1570228" y="609219"/>
                    <a:pt x="2071116" y="598805"/>
                    <a:pt x="2572766" y="601599"/>
                  </a:cubicBezTo>
                  <a:cubicBezTo>
                    <a:pt x="3586988" y="605282"/>
                    <a:pt x="4528185" y="602742"/>
                    <a:pt x="5528818" y="601853"/>
                  </a:cubicBezTo>
                  <a:cubicBezTo>
                    <a:pt x="6274054" y="693420"/>
                    <a:pt x="6000750" y="0"/>
                    <a:pt x="6063869" y="2884424"/>
                  </a:cubicBezTo>
                  <a:cubicBezTo>
                    <a:pt x="6029833" y="4200398"/>
                    <a:pt x="6083554" y="5679694"/>
                    <a:pt x="6045073" y="6923913"/>
                  </a:cubicBezTo>
                  <a:close/>
                </a:path>
              </a:pathLst>
            </a:custGeom>
            <a:blipFill>
              <a:blip r:embed="rId4"/>
              <a:stretch>
                <a:fillRect l="-317" r="-317"/>
              </a:stretch>
            </a:blipFill>
          </p:spPr>
        </p:sp>
      </p:grp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E7BB3EC1-EB2F-4DB4-AEC9-F3BDAFEA489C}"/>
              </a:ext>
            </a:extLst>
          </p:cNvPr>
          <p:cNvSpPr/>
          <p:nvPr/>
        </p:nvSpPr>
        <p:spPr>
          <a:xfrm>
            <a:off x="8763000" y="9841481"/>
            <a:ext cx="5227713" cy="45140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ts val="2800"/>
              </a:lnSpc>
              <a:spcBef>
                <a:spcPct val="0"/>
              </a:spcBef>
            </a:pPr>
            <a:r>
              <a:rPr lang="en-US" altLang="zh-TW" dirty="0" err="1">
                <a:solidFill>
                  <a:srgbClr val="FFFFFF"/>
                </a:solidFill>
                <a:latin typeface="文泉驿"/>
                <a:ea typeface="文泉驿"/>
                <a:cs typeface="文泉驿"/>
                <a:sym typeface="文泉驿"/>
              </a:rPr>
              <a:t>圖片來源：</a:t>
            </a:r>
            <a:r>
              <a:rPr lang="en-US" altLang="zh-TW" dirty="0" err="1" smtClean="0">
                <a:solidFill>
                  <a:srgbClr val="FFFFFF"/>
                </a:solidFill>
                <a:latin typeface="文泉驿"/>
                <a:ea typeface="文泉驿"/>
                <a:cs typeface="文泉驿"/>
                <a:sym typeface="文泉驿"/>
              </a:rPr>
              <a:t>擷自</a:t>
            </a:r>
            <a:r>
              <a:rPr lang="zh-TW" altLang="en-US" dirty="0" smtClean="0">
                <a:solidFill>
                  <a:srgbClr val="FFFFFF"/>
                </a:solidFill>
                <a:latin typeface="文泉驿"/>
                <a:ea typeface="文泉驿"/>
                <a:cs typeface="文泉驿"/>
                <a:sym typeface="文泉驿"/>
              </a:rPr>
              <a:t>臺</a:t>
            </a:r>
            <a:r>
              <a:rPr lang="en-US" altLang="zh-TW" dirty="0" err="1" smtClean="0">
                <a:solidFill>
                  <a:srgbClr val="FFFFFF"/>
                </a:solidFill>
                <a:latin typeface="文泉驿"/>
                <a:ea typeface="文泉驿"/>
                <a:cs typeface="文泉驿"/>
                <a:sym typeface="文泉驿"/>
              </a:rPr>
              <a:t>史博</a:t>
            </a:r>
            <a:r>
              <a:rPr lang="en-US" altLang="zh-TW" dirty="0" smtClean="0">
                <a:solidFill>
                  <a:srgbClr val="FFFFFF"/>
                </a:solidFill>
                <a:latin typeface="文泉驿"/>
                <a:ea typeface="文泉驿"/>
                <a:cs typeface="文泉驿"/>
                <a:sym typeface="文泉驿"/>
              </a:rPr>
              <a:t>-</a:t>
            </a:r>
            <a:r>
              <a:rPr lang="zh-TW" altLang="en-US" dirty="0" smtClean="0">
                <a:solidFill>
                  <a:srgbClr val="FFFFFF"/>
                </a:solidFill>
                <a:latin typeface="文泉驿"/>
                <a:ea typeface="文泉驿"/>
                <a:cs typeface="文泉驿"/>
                <a:sym typeface="文泉驿"/>
              </a:rPr>
              <a:t>臺</a:t>
            </a:r>
            <a:r>
              <a:rPr lang="en-US" altLang="zh-TW" dirty="0" err="1" smtClean="0">
                <a:solidFill>
                  <a:srgbClr val="FFFFFF"/>
                </a:solidFill>
                <a:latin typeface="文泉驿"/>
                <a:ea typeface="文泉驿"/>
                <a:cs typeface="文泉驿"/>
                <a:sym typeface="文泉驿"/>
              </a:rPr>
              <a:t>灣母語故事</a:t>
            </a:r>
            <a:r>
              <a:rPr lang="en-US" altLang="zh-TW" dirty="0">
                <a:solidFill>
                  <a:srgbClr val="FFFFFF"/>
                </a:solidFill>
                <a:latin typeface="文泉驿"/>
                <a:ea typeface="文泉驿"/>
                <a:cs typeface="文泉驿"/>
                <a:sym typeface="文泉驿"/>
              </a:rPr>
              <a:t>(2025.06.14)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10277475" y="0"/>
            <a:ext cx="9608714" cy="10287000"/>
            <a:chOff x="0" y="0"/>
            <a:chExt cx="5933440" cy="6352286"/>
          </a:xfrm>
        </p:grpSpPr>
        <p:sp>
          <p:nvSpPr>
            <p:cNvPr id="3" name="Freeform 3"/>
            <p:cNvSpPr/>
            <p:nvPr/>
          </p:nvSpPr>
          <p:spPr>
            <a:xfrm>
              <a:off x="-130429" y="-589915"/>
              <a:ext cx="6274054" cy="7025767"/>
            </a:xfrm>
            <a:custGeom>
              <a:avLst/>
              <a:gdLst/>
              <a:ahLst/>
              <a:cxnLst/>
              <a:rect l="l" t="t" r="r" b="b"/>
              <a:pathLst>
                <a:path w="6274054" h="7025767">
                  <a:moveTo>
                    <a:pt x="6045073" y="6923913"/>
                  </a:moveTo>
                  <a:cubicBezTo>
                    <a:pt x="4541393" y="6946011"/>
                    <a:pt x="2941320" y="6924929"/>
                    <a:pt x="1445641" y="6933946"/>
                  </a:cubicBezTo>
                  <a:cubicBezTo>
                    <a:pt x="1132586" y="6926707"/>
                    <a:pt x="794131" y="6947408"/>
                    <a:pt x="467741" y="6934708"/>
                  </a:cubicBezTo>
                  <a:cubicBezTo>
                    <a:pt x="394335" y="6926961"/>
                    <a:pt x="0" y="7025767"/>
                    <a:pt x="252984" y="6679565"/>
                  </a:cubicBezTo>
                  <a:cubicBezTo>
                    <a:pt x="343789" y="6624066"/>
                    <a:pt x="240284" y="6527927"/>
                    <a:pt x="271145" y="6440297"/>
                  </a:cubicBezTo>
                  <a:cubicBezTo>
                    <a:pt x="385064" y="6325997"/>
                    <a:pt x="253365" y="6154420"/>
                    <a:pt x="180086" y="5980684"/>
                  </a:cubicBezTo>
                  <a:cubicBezTo>
                    <a:pt x="173990" y="5836285"/>
                    <a:pt x="293243" y="5720080"/>
                    <a:pt x="219710" y="5566283"/>
                  </a:cubicBezTo>
                  <a:cubicBezTo>
                    <a:pt x="226441" y="5493258"/>
                    <a:pt x="222504" y="5364861"/>
                    <a:pt x="154813" y="5303520"/>
                  </a:cubicBezTo>
                  <a:cubicBezTo>
                    <a:pt x="60960" y="5252847"/>
                    <a:pt x="270002" y="5097907"/>
                    <a:pt x="241554" y="4958969"/>
                  </a:cubicBezTo>
                  <a:cubicBezTo>
                    <a:pt x="249936" y="4830953"/>
                    <a:pt x="239776" y="4682617"/>
                    <a:pt x="214249" y="4531233"/>
                  </a:cubicBezTo>
                  <a:cubicBezTo>
                    <a:pt x="220726" y="4479290"/>
                    <a:pt x="249301" y="4431538"/>
                    <a:pt x="237998" y="4381627"/>
                  </a:cubicBezTo>
                  <a:cubicBezTo>
                    <a:pt x="241808" y="4308856"/>
                    <a:pt x="334137" y="4236085"/>
                    <a:pt x="266065" y="4175125"/>
                  </a:cubicBezTo>
                  <a:cubicBezTo>
                    <a:pt x="254254" y="4164838"/>
                    <a:pt x="267970" y="4147439"/>
                    <a:pt x="282829" y="4128770"/>
                  </a:cubicBezTo>
                  <a:cubicBezTo>
                    <a:pt x="272288" y="4119118"/>
                    <a:pt x="185801" y="3975735"/>
                    <a:pt x="223901" y="3916807"/>
                  </a:cubicBezTo>
                  <a:cubicBezTo>
                    <a:pt x="221742" y="3853180"/>
                    <a:pt x="297942" y="3860546"/>
                    <a:pt x="224155" y="3721735"/>
                  </a:cubicBezTo>
                  <a:cubicBezTo>
                    <a:pt x="175133" y="3708019"/>
                    <a:pt x="331470" y="3537712"/>
                    <a:pt x="398399" y="3410585"/>
                  </a:cubicBezTo>
                  <a:cubicBezTo>
                    <a:pt x="378841" y="3338195"/>
                    <a:pt x="428498" y="3276092"/>
                    <a:pt x="449453" y="3202940"/>
                  </a:cubicBezTo>
                  <a:cubicBezTo>
                    <a:pt x="471805" y="3096514"/>
                    <a:pt x="449199" y="3031236"/>
                    <a:pt x="565150" y="2936113"/>
                  </a:cubicBezTo>
                  <a:cubicBezTo>
                    <a:pt x="599186" y="2862453"/>
                    <a:pt x="512953" y="2778633"/>
                    <a:pt x="556133" y="2666238"/>
                  </a:cubicBezTo>
                  <a:cubicBezTo>
                    <a:pt x="537337" y="2651125"/>
                    <a:pt x="590296" y="2634107"/>
                    <a:pt x="556260" y="2608453"/>
                  </a:cubicBezTo>
                  <a:cubicBezTo>
                    <a:pt x="541147" y="2588133"/>
                    <a:pt x="510794" y="2592324"/>
                    <a:pt x="540258" y="2549906"/>
                  </a:cubicBezTo>
                  <a:cubicBezTo>
                    <a:pt x="529717" y="2532888"/>
                    <a:pt x="574294" y="2410587"/>
                    <a:pt x="550672" y="2322068"/>
                  </a:cubicBezTo>
                  <a:cubicBezTo>
                    <a:pt x="546608" y="2311400"/>
                    <a:pt x="613410" y="2273427"/>
                    <a:pt x="586867" y="2247265"/>
                  </a:cubicBezTo>
                  <a:cubicBezTo>
                    <a:pt x="616839" y="2186432"/>
                    <a:pt x="518795" y="2149983"/>
                    <a:pt x="601853" y="2010791"/>
                  </a:cubicBezTo>
                  <a:cubicBezTo>
                    <a:pt x="553847" y="1976120"/>
                    <a:pt x="571500" y="1934718"/>
                    <a:pt x="567309" y="1894078"/>
                  </a:cubicBezTo>
                  <a:cubicBezTo>
                    <a:pt x="623316" y="1828038"/>
                    <a:pt x="645541" y="1689481"/>
                    <a:pt x="770382" y="1441196"/>
                  </a:cubicBezTo>
                  <a:cubicBezTo>
                    <a:pt x="836422" y="1354836"/>
                    <a:pt x="828294" y="1225042"/>
                    <a:pt x="912749" y="1005078"/>
                  </a:cubicBezTo>
                  <a:cubicBezTo>
                    <a:pt x="886714" y="977011"/>
                    <a:pt x="1022477" y="986790"/>
                    <a:pt x="1114298" y="806831"/>
                  </a:cubicBezTo>
                  <a:cubicBezTo>
                    <a:pt x="1098804" y="738886"/>
                    <a:pt x="1201293" y="676021"/>
                    <a:pt x="1157986" y="599567"/>
                  </a:cubicBezTo>
                  <a:cubicBezTo>
                    <a:pt x="1570228" y="609219"/>
                    <a:pt x="2071116" y="598805"/>
                    <a:pt x="2572766" y="601599"/>
                  </a:cubicBezTo>
                  <a:cubicBezTo>
                    <a:pt x="3586988" y="605282"/>
                    <a:pt x="4528185" y="602742"/>
                    <a:pt x="5528818" y="601853"/>
                  </a:cubicBezTo>
                  <a:cubicBezTo>
                    <a:pt x="6274054" y="693420"/>
                    <a:pt x="6000750" y="0"/>
                    <a:pt x="6063869" y="2884424"/>
                  </a:cubicBezTo>
                  <a:cubicBezTo>
                    <a:pt x="6029833" y="4200398"/>
                    <a:pt x="6083554" y="5679694"/>
                    <a:pt x="6045073" y="6923913"/>
                  </a:cubicBezTo>
                  <a:close/>
                </a:path>
              </a:pathLst>
            </a:custGeom>
            <a:blipFill>
              <a:blip r:embed="rId2"/>
              <a:stretch>
                <a:fillRect l="-317" r="-317"/>
              </a:stretch>
            </a:blipFill>
          </p:spPr>
        </p:sp>
      </p:grpSp>
      <p:sp>
        <p:nvSpPr>
          <p:cNvPr id="4" name="Freeform 4"/>
          <p:cNvSpPr/>
          <p:nvPr/>
        </p:nvSpPr>
        <p:spPr>
          <a:xfrm>
            <a:off x="578295" y="1856719"/>
            <a:ext cx="450405" cy="466137"/>
          </a:xfrm>
          <a:custGeom>
            <a:avLst/>
            <a:gdLst/>
            <a:ahLst/>
            <a:cxnLst/>
            <a:rect l="l" t="t" r="r" b="b"/>
            <a:pathLst>
              <a:path w="450405" h="466137">
                <a:moveTo>
                  <a:pt x="0" y="0"/>
                </a:moveTo>
                <a:lnTo>
                  <a:pt x="450405" y="0"/>
                </a:lnTo>
                <a:lnTo>
                  <a:pt x="450405" y="466137"/>
                </a:lnTo>
                <a:lnTo>
                  <a:pt x="0" y="466137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=""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578295" y="5797899"/>
            <a:ext cx="450405" cy="466137"/>
          </a:xfrm>
          <a:custGeom>
            <a:avLst/>
            <a:gdLst/>
            <a:ahLst/>
            <a:cxnLst/>
            <a:rect l="l" t="t" r="r" b="b"/>
            <a:pathLst>
              <a:path w="450405" h="466137">
                <a:moveTo>
                  <a:pt x="0" y="0"/>
                </a:moveTo>
                <a:lnTo>
                  <a:pt x="450405" y="0"/>
                </a:lnTo>
                <a:lnTo>
                  <a:pt x="450405" y="466137"/>
                </a:lnTo>
                <a:lnTo>
                  <a:pt x="0" y="466137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=""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6" name="TextBox 6"/>
          <p:cNvSpPr txBox="1"/>
          <p:nvPr/>
        </p:nvSpPr>
        <p:spPr>
          <a:xfrm>
            <a:off x="1182251" y="1872300"/>
            <a:ext cx="4565488" cy="6412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5000"/>
              </a:lnSpc>
              <a:spcBef>
                <a:spcPct val="0"/>
              </a:spcBef>
            </a:pPr>
            <a:r>
              <a:rPr lang="en-US" sz="5000" dirty="0" err="1">
                <a:solidFill>
                  <a:srgbClr val="264250"/>
                </a:solidFill>
                <a:latin typeface="可画榜书"/>
                <a:ea typeface="可画榜书"/>
                <a:sym typeface="字由字家拙黑"/>
              </a:rPr>
              <a:t>先看地名實景</a:t>
            </a:r>
            <a:endParaRPr lang="en-US" sz="5000" dirty="0">
              <a:solidFill>
                <a:srgbClr val="264250"/>
              </a:solidFill>
              <a:latin typeface="可画榜书"/>
              <a:ea typeface="可画榜书"/>
              <a:sym typeface="字由字家拙黑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1182251" y="5813480"/>
            <a:ext cx="4565488" cy="6412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indent="0">
              <a:lnSpc>
                <a:spcPts val="5000"/>
              </a:lnSpc>
              <a:spcBef>
                <a:spcPct val="0"/>
              </a:spcBef>
            </a:pPr>
            <a:r>
              <a:rPr lang="en-US" sz="5000" dirty="0" err="1">
                <a:solidFill>
                  <a:srgbClr val="264250"/>
                </a:solidFill>
                <a:latin typeface="可画榜书"/>
                <a:ea typeface="可画榜书"/>
                <a:sym typeface="字由字家拙黑"/>
              </a:rPr>
              <a:t>再看地名故事</a:t>
            </a:r>
            <a:endParaRPr lang="en-US" sz="5000" dirty="0">
              <a:solidFill>
                <a:srgbClr val="264250"/>
              </a:solidFill>
              <a:latin typeface="可画榜书"/>
              <a:ea typeface="可画榜书"/>
              <a:sym typeface="字由字家拙黑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1182251" y="2778180"/>
            <a:ext cx="9095224" cy="12985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5000"/>
              </a:lnSpc>
              <a:spcBef>
                <a:spcPct val="0"/>
              </a:spcBef>
            </a:pPr>
            <a:r>
              <a:rPr lang="en-US" sz="5000" dirty="0" err="1" smtClean="0">
                <a:solidFill>
                  <a:srgbClr val="264250"/>
                </a:solidFill>
                <a:latin typeface="可画榜书"/>
                <a:ea typeface="可画榜书"/>
                <a:sym typeface="字由字家拙黑"/>
              </a:rPr>
              <a:t>猜猜看這可能是</a:t>
            </a:r>
            <a:r>
              <a:rPr lang="zh-TW" altLang="en-US" sz="5000" dirty="0" smtClean="0">
                <a:solidFill>
                  <a:srgbClr val="264250"/>
                </a:solidFill>
                <a:latin typeface="可画榜书"/>
                <a:ea typeface="可画榜书"/>
                <a:sym typeface="字由字家拙黑"/>
              </a:rPr>
              <a:t>臺</a:t>
            </a:r>
            <a:r>
              <a:rPr lang="en-US" sz="5000" dirty="0" err="1" smtClean="0">
                <a:solidFill>
                  <a:srgbClr val="264250"/>
                </a:solidFill>
                <a:latin typeface="可画榜书"/>
                <a:ea typeface="可画榜书"/>
                <a:sym typeface="字由字家拙黑"/>
              </a:rPr>
              <a:t>灣哪個族群命名的</a:t>
            </a:r>
            <a:r>
              <a:rPr lang="en-US" sz="5000" dirty="0">
                <a:solidFill>
                  <a:srgbClr val="264250"/>
                </a:solidFill>
                <a:latin typeface="可画榜书"/>
                <a:ea typeface="可画榜书"/>
                <a:sym typeface="字由字家拙黑"/>
              </a:rPr>
              <a:t>?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1182251" y="4314880"/>
            <a:ext cx="8738507" cy="6412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5000"/>
              </a:lnSpc>
              <a:spcBef>
                <a:spcPct val="0"/>
              </a:spcBef>
            </a:pPr>
            <a:r>
              <a:rPr lang="en-US" sz="5000" dirty="0" err="1">
                <a:solidFill>
                  <a:srgbClr val="264250"/>
                </a:solidFill>
                <a:latin typeface="可画榜书"/>
                <a:ea typeface="可画榜书"/>
                <a:sym typeface="字由字家拙黑"/>
              </a:rPr>
              <a:t>地名所指「烏鬼」指的是誰</a:t>
            </a:r>
            <a:r>
              <a:rPr lang="en-US" sz="5000" dirty="0">
                <a:solidFill>
                  <a:srgbClr val="264250"/>
                </a:solidFill>
                <a:latin typeface="可画榜书"/>
                <a:ea typeface="可画榜书"/>
                <a:sym typeface="字由字家拙黑"/>
              </a:rPr>
              <a:t>?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10517880" y="9734739"/>
            <a:ext cx="5552629" cy="3587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2800"/>
              </a:lnSpc>
              <a:spcBef>
                <a:spcPct val="0"/>
              </a:spcBef>
            </a:pPr>
            <a:r>
              <a:rPr lang="en-US" sz="2000" dirty="0" err="1">
                <a:solidFill>
                  <a:srgbClr val="FFFFFF"/>
                </a:solidFill>
                <a:latin typeface="文泉驿"/>
                <a:ea typeface="文泉驿"/>
                <a:cs typeface="文泉驿"/>
                <a:sym typeface="文泉驿"/>
              </a:rPr>
              <a:t>圖片來源：</a:t>
            </a:r>
            <a:r>
              <a:rPr lang="en-US" sz="2000" dirty="0" err="1" smtClean="0">
                <a:solidFill>
                  <a:srgbClr val="FFFFFF"/>
                </a:solidFill>
                <a:latin typeface="文泉驿"/>
                <a:ea typeface="文泉驿"/>
                <a:cs typeface="文泉驿"/>
                <a:sym typeface="文泉驿"/>
              </a:rPr>
              <a:t>擷自</a:t>
            </a:r>
            <a:r>
              <a:rPr lang="zh-TW" altLang="en-US" sz="2000" dirty="0" smtClean="0">
                <a:solidFill>
                  <a:srgbClr val="FFFFFF"/>
                </a:solidFill>
                <a:latin typeface="文泉驿"/>
                <a:ea typeface="文泉驿"/>
                <a:cs typeface="文泉驿"/>
                <a:sym typeface="文泉驿"/>
              </a:rPr>
              <a:t>臺</a:t>
            </a:r>
            <a:r>
              <a:rPr lang="en-US" sz="2000" dirty="0" err="1" smtClean="0">
                <a:solidFill>
                  <a:srgbClr val="FFFFFF"/>
                </a:solidFill>
                <a:latin typeface="文泉驿"/>
                <a:ea typeface="文泉驿"/>
                <a:cs typeface="文泉驿"/>
                <a:sym typeface="文泉驿"/>
              </a:rPr>
              <a:t>史博</a:t>
            </a:r>
            <a:r>
              <a:rPr lang="en-US" sz="2000" dirty="0" smtClean="0">
                <a:solidFill>
                  <a:srgbClr val="FFFFFF"/>
                </a:solidFill>
                <a:latin typeface="文泉驿"/>
                <a:ea typeface="文泉驿"/>
                <a:cs typeface="文泉驿"/>
                <a:sym typeface="文泉驿"/>
              </a:rPr>
              <a:t>-</a:t>
            </a:r>
            <a:r>
              <a:rPr lang="zh-TW" altLang="en-US" sz="2000" dirty="0" smtClean="0">
                <a:solidFill>
                  <a:srgbClr val="FFFFFF"/>
                </a:solidFill>
                <a:latin typeface="文泉驿"/>
                <a:ea typeface="文泉驿"/>
                <a:cs typeface="文泉驿"/>
                <a:sym typeface="文泉驿"/>
              </a:rPr>
              <a:t>臺</a:t>
            </a:r>
            <a:r>
              <a:rPr lang="en-US" sz="2000" dirty="0" err="1" smtClean="0">
                <a:solidFill>
                  <a:srgbClr val="FFFFFF"/>
                </a:solidFill>
                <a:latin typeface="文泉驿"/>
                <a:ea typeface="文泉驿"/>
                <a:cs typeface="文泉驿"/>
                <a:sym typeface="文泉驿"/>
              </a:rPr>
              <a:t>灣母語故事</a:t>
            </a:r>
            <a:r>
              <a:rPr lang="en-US" sz="2000" dirty="0">
                <a:solidFill>
                  <a:srgbClr val="FFFFFF"/>
                </a:solidFill>
                <a:latin typeface="文泉驿"/>
                <a:ea typeface="文泉驿"/>
                <a:cs typeface="文泉驿"/>
                <a:sym typeface="文泉驿"/>
              </a:rPr>
              <a:t>(2025.06.14)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306835" y="161925"/>
            <a:ext cx="7646231" cy="8667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000"/>
              </a:lnSpc>
            </a:pPr>
            <a:r>
              <a:rPr lang="en-US" sz="5000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1-2 觀看烏鬼井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1182251" y="6721530"/>
            <a:ext cx="8738507" cy="19272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5000"/>
              </a:lnSpc>
              <a:spcBef>
                <a:spcPct val="0"/>
              </a:spcBef>
            </a:pPr>
            <a:r>
              <a:rPr lang="en-US" sz="5000" dirty="0" err="1">
                <a:solidFill>
                  <a:srgbClr val="264250"/>
                </a:solidFill>
                <a:latin typeface="可画榜书"/>
                <a:ea typeface="可画榜书"/>
                <a:sym typeface="字由字家拙黑"/>
              </a:rPr>
              <a:t>想想看，這些被稱為「烏鬼」的人，會用「烏鬼」來稱呼自己工作的地方嗎</a:t>
            </a:r>
            <a:r>
              <a:rPr lang="en-US" sz="5000" dirty="0">
                <a:solidFill>
                  <a:srgbClr val="264250"/>
                </a:solidFill>
                <a:latin typeface="可画榜书"/>
                <a:ea typeface="可画榜书"/>
                <a:sym typeface="字由字家拙黑"/>
              </a:rPr>
              <a:t>？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5400000">
            <a:off x="4000500" y="-4000500"/>
            <a:ext cx="10287000" cy="18288000"/>
          </a:xfrm>
          <a:custGeom>
            <a:avLst/>
            <a:gdLst/>
            <a:ahLst/>
            <a:cxnLst/>
            <a:rect l="l" t="t" r="r" b="b"/>
            <a:pathLst>
              <a:path w="10287000" h="18288000">
                <a:moveTo>
                  <a:pt x="0" y="18288000"/>
                </a:moveTo>
                <a:lnTo>
                  <a:pt x="0" y="0"/>
                </a:lnTo>
                <a:lnTo>
                  <a:pt x="10287000" y="0"/>
                </a:lnTo>
                <a:lnTo>
                  <a:pt x="10287000" y="18288000"/>
                </a:lnTo>
                <a:lnTo>
                  <a:pt x="0" y="18288000"/>
                </a:lnTo>
                <a:close/>
              </a:path>
            </a:pathLst>
          </a:custGeom>
          <a:blipFill>
            <a:blip r:embed="rId2"/>
            <a:stretch>
              <a:fillRect l="-24942" t="-984" r="-20267" b="-1276"/>
            </a:stretch>
          </a:blipFill>
        </p:spPr>
      </p:sp>
      <p:sp>
        <p:nvSpPr>
          <p:cNvPr id="3" name="Freeform 3"/>
          <p:cNvSpPr/>
          <p:nvPr/>
        </p:nvSpPr>
        <p:spPr>
          <a:xfrm rot="5468092">
            <a:off x="-389074" y="-785535"/>
            <a:ext cx="12902170" cy="12353173"/>
          </a:xfrm>
          <a:custGeom>
            <a:avLst/>
            <a:gdLst/>
            <a:ahLst/>
            <a:cxnLst/>
            <a:rect l="l" t="t" r="r" b="b"/>
            <a:pathLst>
              <a:path w="12902170" h="12353173">
                <a:moveTo>
                  <a:pt x="0" y="0"/>
                </a:moveTo>
                <a:lnTo>
                  <a:pt x="12902170" y="0"/>
                </a:lnTo>
                <a:lnTo>
                  <a:pt x="12902170" y="12353173"/>
                </a:lnTo>
                <a:lnTo>
                  <a:pt x="0" y="12353173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20270" t="-4952" r="-20270"/>
            </a:stretch>
          </a:blipFill>
        </p:spPr>
      </p:sp>
      <p:sp>
        <p:nvSpPr>
          <p:cNvPr id="4" name="Freeform 4"/>
          <p:cNvSpPr/>
          <p:nvPr/>
        </p:nvSpPr>
        <p:spPr>
          <a:xfrm rot="-4436545">
            <a:off x="7220675" y="8765153"/>
            <a:ext cx="6761693" cy="1724232"/>
          </a:xfrm>
          <a:custGeom>
            <a:avLst/>
            <a:gdLst/>
            <a:ahLst/>
            <a:cxnLst/>
            <a:rect l="l" t="t" r="r" b="b"/>
            <a:pathLst>
              <a:path w="6761693" h="1724232">
                <a:moveTo>
                  <a:pt x="0" y="0"/>
                </a:moveTo>
                <a:lnTo>
                  <a:pt x="6761693" y="0"/>
                </a:lnTo>
                <a:lnTo>
                  <a:pt x="6761693" y="1724232"/>
                </a:lnTo>
                <a:lnTo>
                  <a:pt x="0" y="1724232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grpSp>
        <p:nvGrpSpPr>
          <p:cNvPr id="5" name="Group 5"/>
          <p:cNvGrpSpPr>
            <a:grpSpLocks noChangeAspect="1"/>
          </p:cNvGrpSpPr>
          <p:nvPr/>
        </p:nvGrpSpPr>
        <p:grpSpPr>
          <a:xfrm>
            <a:off x="10277475" y="0"/>
            <a:ext cx="9608714" cy="10287000"/>
            <a:chOff x="0" y="0"/>
            <a:chExt cx="5933440" cy="6352286"/>
          </a:xfrm>
        </p:grpSpPr>
        <p:sp>
          <p:nvSpPr>
            <p:cNvPr id="6" name="Freeform 6"/>
            <p:cNvSpPr/>
            <p:nvPr/>
          </p:nvSpPr>
          <p:spPr>
            <a:xfrm>
              <a:off x="-130429" y="-589915"/>
              <a:ext cx="6274054" cy="7025767"/>
            </a:xfrm>
            <a:custGeom>
              <a:avLst/>
              <a:gdLst/>
              <a:ahLst/>
              <a:cxnLst/>
              <a:rect l="l" t="t" r="r" b="b"/>
              <a:pathLst>
                <a:path w="6274054" h="7025767">
                  <a:moveTo>
                    <a:pt x="6045073" y="6923913"/>
                  </a:moveTo>
                  <a:cubicBezTo>
                    <a:pt x="4541393" y="6946011"/>
                    <a:pt x="2941320" y="6924929"/>
                    <a:pt x="1445641" y="6933946"/>
                  </a:cubicBezTo>
                  <a:cubicBezTo>
                    <a:pt x="1132586" y="6926707"/>
                    <a:pt x="794131" y="6947408"/>
                    <a:pt x="467741" y="6934708"/>
                  </a:cubicBezTo>
                  <a:cubicBezTo>
                    <a:pt x="394335" y="6926961"/>
                    <a:pt x="0" y="7025767"/>
                    <a:pt x="252984" y="6679565"/>
                  </a:cubicBezTo>
                  <a:cubicBezTo>
                    <a:pt x="343789" y="6624066"/>
                    <a:pt x="240284" y="6527927"/>
                    <a:pt x="271145" y="6440297"/>
                  </a:cubicBezTo>
                  <a:cubicBezTo>
                    <a:pt x="385064" y="6325997"/>
                    <a:pt x="253365" y="6154420"/>
                    <a:pt x="180086" y="5980684"/>
                  </a:cubicBezTo>
                  <a:cubicBezTo>
                    <a:pt x="173990" y="5836285"/>
                    <a:pt x="293243" y="5720080"/>
                    <a:pt x="219710" y="5566283"/>
                  </a:cubicBezTo>
                  <a:cubicBezTo>
                    <a:pt x="226441" y="5493258"/>
                    <a:pt x="222504" y="5364861"/>
                    <a:pt x="154813" y="5303520"/>
                  </a:cubicBezTo>
                  <a:cubicBezTo>
                    <a:pt x="60960" y="5252847"/>
                    <a:pt x="270002" y="5097907"/>
                    <a:pt x="241554" y="4958969"/>
                  </a:cubicBezTo>
                  <a:cubicBezTo>
                    <a:pt x="249936" y="4830953"/>
                    <a:pt x="239776" y="4682617"/>
                    <a:pt x="214249" y="4531233"/>
                  </a:cubicBezTo>
                  <a:cubicBezTo>
                    <a:pt x="220726" y="4479290"/>
                    <a:pt x="249301" y="4431538"/>
                    <a:pt x="237998" y="4381627"/>
                  </a:cubicBezTo>
                  <a:cubicBezTo>
                    <a:pt x="241808" y="4308856"/>
                    <a:pt x="334137" y="4236085"/>
                    <a:pt x="266065" y="4175125"/>
                  </a:cubicBezTo>
                  <a:cubicBezTo>
                    <a:pt x="254254" y="4164838"/>
                    <a:pt x="267970" y="4147439"/>
                    <a:pt x="282829" y="4128770"/>
                  </a:cubicBezTo>
                  <a:cubicBezTo>
                    <a:pt x="272288" y="4119118"/>
                    <a:pt x="185801" y="3975735"/>
                    <a:pt x="223901" y="3916807"/>
                  </a:cubicBezTo>
                  <a:cubicBezTo>
                    <a:pt x="221742" y="3853180"/>
                    <a:pt x="297942" y="3860546"/>
                    <a:pt x="224155" y="3721735"/>
                  </a:cubicBezTo>
                  <a:cubicBezTo>
                    <a:pt x="175133" y="3708019"/>
                    <a:pt x="331470" y="3537712"/>
                    <a:pt x="398399" y="3410585"/>
                  </a:cubicBezTo>
                  <a:cubicBezTo>
                    <a:pt x="378841" y="3338195"/>
                    <a:pt x="428498" y="3276092"/>
                    <a:pt x="449453" y="3202940"/>
                  </a:cubicBezTo>
                  <a:cubicBezTo>
                    <a:pt x="471805" y="3096514"/>
                    <a:pt x="449199" y="3031236"/>
                    <a:pt x="565150" y="2936113"/>
                  </a:cubicBezTo>
                  <a:cubicBezTo>
                    <a:pt x="599186" y="2862453"/>
                    <a:pt x="512953" y="2778633"/>
                    <a:pt x="556133" y="2666238"/>
                  </a:cubicBezTo>
                  <a:cubicBezTo>
                    <a:pt x="537337" y="2651125"/>
                    <a:pt x="590296" y="2634107"/>
                    <a:pt x="556260" y="2608453"/>
                  </a:cubicBezTo>
                  <a:cubicBezTo>
                    <a:pt x="541147" y="2588133"/>
                    <a:pt x="510794" y="2592324"/>
                    <a:pt x="540258" y="2549906"/>
                  </a:cubicBezTo>
                  <a:cubicBezTo>
                    <a:pt x="529717" y="2532888"/>
                    <a:pt x="574294" y="2410587"/>
                    <a:pt x="550672" y="2322068"/>
                  </a:cubicBezTo>
                  <a:cubicBezTo>
                    <a:pt x="546608" y="2311400"/>
                    <a:pt x="613410" y="2273427"/>
                    <a:pt x="586867" y="2247265"/>
                  </a:cubicBezTo>
                  <a:cubicBezTo>
                    <a:pt x="616839" y="2186432"/>
                    <a:pt x="518795" y="2149983"/>
                    <a:pt x="601853" y="2010791"/>
                  </a:cubicBezTo>
                  <a:cubicBezTo>
                    <a:pt x="553847" y="1976120"/>
                    <a:pt x="571500" y="1934718"/>
                    <a:pt x="567309" y="1894078"/>
                  </a:cubicBezTo>
                  <a:cubicBezTo>
                    <a:pt x="623316" y="1828038"/>
                    <a:pt x="645541" y="1689481"/>
                    <a:pt x="770382" y="1441196"/>
                  </a:cubicBezTo>
                  <a:cubicBezTo>
                    <a:pt x="836422" y="1354836"/>
                    <a:pt x="828294" y="1225042"/>
                    <a:pt x="912749" y="1005078"/>
                  </a:cubicBezTo>
                  <a:cubicBezTo>
                    <a:pt x="886714" y="977011"/>
                    <a:pt x="1022477" y="986790"/>
                    <a:pt x="1114298" y="806831"/>
                  </a:cubicBezTo>
                  <a:cubicBezTo>
                    <a:pt x="1098804" y="738886"/>
                    <a:pt x="1201293" y="676021"/>
                    <a:pt x="1157986" y="599567"/>
                  </a:cubicBezTo>
                  <a:cubicBezTo>
                    <a:pt x="1570228" y="609219"/>
                    <a:pt x="2071116" y="598805"/>
                    <a:pt x="2572766" y="601599"/>
                  </a:cubicBezTo>
                  <a:cubicBezTo>
                    <a:pt x="3586988" y="605282"/>
                    <a:pt x="4528185" y="602742"/>
                    <a:pt x="5528818" y="601853"/>
                  </a:cubicBezTo>
                  <a:cubicBezTo>
                    <a:pt x="6274054" y="693420"/>
                    <a:pt x="6000750" y="0"/>
                    <a:pt x="6063869" y="2884424"/>
                  </a:cubicBezTo>
                  <a:cubicBezTo>
                    <a:pt x="6029833" y="4200398"/>
                    <a:pt x="6083554" y="5679694"/>
                    <a:pt x="6045073" y="6923913"/>
                  </a:cubicBezTo>
                  <a:close/>
                </a:path>
              </a:pathLst>
            </a:custGeom>
            <a:blipFill>
              <a:blip r:embed="rId5"/>
              <a:stretch>
                <a:fillRect l="-62692" r="-62692"/>
              </a:stretch>
            </a:blipFill>
          </p:spPr>
        </p:sp>
      </p:grpSp>
      <p:sp>
        <p:nvSpPr>
          <p:cNvPr id="7" name="Freeform 7"/>
          <p:cNvSpPr/>
          <p:nvPr/>
        </p:nvSpPr>
        <p:spPr>
          <a:xfrm>
            <a:off x="0" y="261565"/>
            <a:ext cx="2022608" cy="1926534"/>
          </a:xfrm>
          <a:custGeom>
            <a:avLst/>
            <a:gdLst/>
            <a:ahLst/>
            <a:cxnLst/>
            <a:rect l="l" t="t" r="r" b="b"/>
            <a:pathLst>
              <a:path w="2022608" h="1926534">
                <a:moveTo>
                  <a:pt x="0" y="0"/>
                </a:moveTo>
                <a:lnTo>
                  <a:pt x="2022608" y="0"/>
                </a:lnTo>
                <a:lnTo>
                  <a:pt x="2022608" y="1926534"/>
                </a:lnTo>
                <a:lnTo>
                  <a:pt x="0" y="1926534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=""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8" name="TextBox 8"/>
          <p:cNvSpPr txBox="1"/>
          <p:nvPr/>
        </p:nvSpPr>
        <p:spPr>
          <a:xfrm>
            <a:off x="1680724" y="1000739"/>
            <a:ext cx="8000240" cy="10877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7199"/>
              </a:lnSpc>
              <a:spcBef>
                <a:spcPct val="0"/>
              </a:spcBef>
            </a:pPr>
            <a:r>
              <a:rPr lang="en-US" sz="7199">
                <a:solidFill>
                  <a:srgbClr val="C64518"/>
                </a:solidFill>
                <a:latin typeface="可画榜书"/>
                <a:ea typeface="可画榜书"/>
                <a:cs typeface="可画榜书"/>
                <a:sym typeface="可画榜书"/>
              </a:rPr>
              <a:t>PIRAMID TAICHUNG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11849212" y="8787120"/>
            <a:ext cx="5537076" cy="3587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2800"/>
              </a:lnSpc>
              <a:spcBef>
                <a:spcPct val="0"/>
              </a:spcBef>
            </a:pPr>
            <a:r>
              <a:rPr lang="en-US" sz="2000">
                <a:solidFill>
                  <a:srgbClr val="FFFFFF"/>
                </a:solidFill>
                <a:latin typeface="文泉驿"/>
                <a:ea typeface="文泉驿"/>
                <a:cs typeface="文泉驿"/>
                <a:sym typeface="文泉驿"/>
              </a:rPr>
              <a:t>圖片來源：擷自google map街景截圖(2025.06.14)</a:t>
            </a:r>
          </a:p>
        </p:txBody>
      </p:sp>
      <p:sp>
        <p:nvSpPr>
          <p:cNvPr id="13" name="TextBox 13"/>
          <p:cNvSpPr txBox="1"/>
          <p:nvPr/>
        </p:nvSpPr>
        <p:spPr>
          <a:xfrm rot="-566537">
            <a:off x="221121" y="776041"/>
            <a:ext cx="1588595" cy="64262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79"/>
              </a:lnSpc>
              <a:spcBef>
                <a:spcPct val="0"/>
              </a:spcBef>
            </a:pPr>
            <a:r>
              <a:rPr lang="en-US" sz="3199">
                <a:solidFill>
                  <a:srgbClr val="000000"/>
                </a:solidFill>
                <a:latin typeface="29LT Bukra"/>
                <a:ea typeface="29LT Bukra"/>
                <a:cs typeface="29LT Bukra"/>
                <a:sym typeface="29LT Bukra"/>
              </a:rPr>
              <a:t>What’s</a:t>
            </a:r>
          </a:p>
        </p:txBody>
      </p:sp>
      <p:sp>
        <p:nvSpPr>
          <p:cNvPr id="14" name="TextBox 4">
            <a:extLst>
              <a:ext uri="{FF2B5EF4-FFF2-40B4-BE49-F238E27FC236}">
                <a16:creationId xmlns="" xmlns:a16="http://schemas.microsoft.com/office/drawing/2014/main" id="{DBB29006-3AE1-45A2-9E48-EF60A00D75BE}"/>
              </a:ext>
            </a:extLst>
          </p:cNvPr>
          <p:cNvSpPr txBox="1"/>
          <p:nvPr/>
        </p:nvSpPr>
        <p:spPr>
          <a:xfrm>
            <a:off x="715778" y="2408826"/>
            <a:ext cx="9647422" cy="762471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6000"/>
              </a:lnSpc>
              <a:spcBef>
                <a:spcPct val="0"/>
              </a:spcBef>
            </a:pPr>
            <a:r>
              <a:rPr lang="en-US" sz="4000" dirty="0" err="1">
                <a:solidFill>
                  <a:srgbClr val="000000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可画榜书"/>
                <a:sym typeface="可画榜书"/>
              </a:rPr>
              <a:t>文章</a:t>
            </a:r>
            <a:r>
              <a:rPr lang="en-US" sz="4000" dirty="0">
                <a:solidFill>
                  <a:srgbClr val="000000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可画榜书"/>
                <a:sym typeface="可画榜书"/>
              </a:rPr>
              <a:t>：</a:t>
            </a:r>
          </a:p>
          <a:p>
            <a:pPr algn="l">
              <a:lnSpc>
                <a:spcPts val="6000"/>
              </a:lnSpc>
              <a:spcBef>
                <a:spcPct val="0"/>
              </a:spcBef>
            </a:pPr>
            <a:r>
              <a:rPr lang="en-US" sz="4000" dirty="0">
                <a:solidFill>
                  <a:srgbClr val="000000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可画榜书"/>
                <a:sym typeface="可画榜书"/>
              </a:rPr>
              <a:t>東協廣場可追溯至臺中公有第一市場，1990年改建為第一廣場，規劃有地下停車場、精品服飾、美食街、KTV、撞球、溜冰場、電影院等，後來隨著商圈沒落，東南亞移工成為主要消費者，商圈內也提供理髮店、價格便宜的住宿等，故而又有國際移工新天地、臺中小東南亞等別稱。2016年7月3日</a:t>
            </a:r>
            <a:r>
              <a:rPr lang="en-US" sz="4000" dirty="0" smtClean="0">
                <a:solidFill>
                  <a:srgbClr val="000000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可画榜书"/>
                <a:sym typeface="可画榜书"/>
              </a:rPr>
              <a:t>，</a:t>
            </a:r>
            <a:r>
              <a:rPr lang="zh-TW" altLang="en-US" sz="4000" dirty="0" smtClean="0">
                <a:solidFill>
                  <a:srgbClr val="000000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可画榜书"/>
                <a:sym typeface="可画榜书"/>
              </a:rPr>
              <a:t>臺</a:t>
            </a:r>
            <a:r>
              <a:rPr lang="en-US" sz="4000" dirty="0" err="1" smtClean="0">
                <a:solidFill>
                  <a:srgbClr val="000000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可画榜书"/>
                <a:sym typeface="可画榜书"/>
              </a:rPr>
              <a:t>中市長為呼應新南向政策</a:t>
            </a:r>
            <a:r>
              <a:rPr lang="en-US" sz="4000" dirty="0" err="1">
                <a:solidFill>
                  <a:srgbClr val="000000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可画榜书"/>
                <a:sym typeface="可画榜书"/>
              </a:rPr>
              <a:t>，特別將第一廣場更名為「東協廣場</a:t>
            </a:r>
            <a:r>
              <a:rPr lang="en-US" sz="4000" dirty="0">
                <a:solidFill>
                  <a:srgbClr val="000000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可画榜书"/>
                <a:sym typeface="可画榜书"/>
              </a:rPr>
              <a:t>」</a:t>
            </a:r>
            <a:r>
              <a:rPr lang="zh-TW" altLang="en-US" sz="4000" dirty="0">
                <a:solidFill>
                  <a:srgbClr val="000000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可画榜书"/>
                <a:sym typeface="可画榜书"/>
              </a:rPr>
              <a:t>。</a:t>
            </a:r>
            <a:endParaRPr lang="en-US" sz="4000" dirty="0">
              <a:solidFill>
                <a:srgbClr val="000000"/>
              </a:solidFill>
              <a:latin typeface="標楷體" panose="03000509000000000000" pitchFamily="65" charset="-120"/>
              <a:ea typeface="標楷體" panose="03000509000000000000" pitchFamily="65" charset="-120"/>
              <a:cs typeface="可画榜书"/>
              <a:sym typeface="可画榜书"/>
            </a:endParaRPr>
          </a:p>
        </p:txBody>
      </p:sp>
      <p:sp>
        <p:nvSpPr>
          <p:cNvPr id="16" name="TextBox 2">
            <a:extLst>
              <a:ext uri="{FF2B5EF4-FFF2-40B4-BE49-F238E27FC236}">
                <a16:creationId xmlns="" xmlns:a16="http://schemas.microsoft.com/office/drawing/2014/main" id="{8CAE2C85-986C-49BC-8698-DE3DEC9194A1}"/>
              </a:ext>
            </a:extLst>
          </p:cNvPr>
          <p:cNvSpPr txBox="1"/>
          <p:nvPr/>
        </p:nvSpPr>
        <p:spPr>
          <a:xfrm>
            <a:off x="1680724" y="-791722"/>
            <a:ext cx="13359563" cy="8667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000"/>
              </a:lnSpc>
            </a:pPr>
            <a:r>
              <a:rPr lang="en-US" sz="5000" dirty="0" err="1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東協廣場與PIRAMID</a:t>
            </a:r>
            <a:r>
              <a:rPr lang="en-US" sz="5000" dirty="0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 </a:t>
            </a:r>
            <a:r>
              <a:rPr lang="en-US" sz="5000" dirty="0" err="1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TAICHUNG兩者間的文化差異</a:t>
            </a:r>
            <a:endParaRPr lang="en-US" sz="5000" dirty="0">
              <a:solidFill>
                <a:srgbClr val="264250"/>
              </a:solidFill>
              <a:latin typeface="可画榜书"/>
              <a:ea typeface="可画榜书"/>
              <a:cs typeface="可画榜书"/>
              <a:sym typeface="可画榜书"/>
            </a:endParaRPr>
          </a:p>
        </p:txBody>
      </p:sp>
      <p:sp>
        <p:nvSpPr>
          <p:cNvPr id="17" name="TextBox 3">
            <a:extLst>
              <a:ext uri="{FF2B5EF4-FFF2-40B4-BE49-F238E27FC236}">
                <a16:creationId xmlns="" xmlns:a16="http://schemas.microsoft.com/office/drawing/2014/main" id="{D9018C39-47F4-4A53-84E7-25302D077E86}"/>
              </a:ext>
            </a:extLst>
          </p:cNvPr>
          <p:cNvSpPr txBox="1"/>
          <p:nvPr/>
        </p:nvSpPr>
        <p:spPr>
          <a:xfrm>
            <a:off x="430219" y="-791722"/>
            <a:ext cx="1014927" cy="8667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000"/>
              </a:lnSpc>
            </a:pPr>
            <a:r>
              <a:rPr lang="en-US" sz="5000" dirty="0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1-3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Freeform 3">
            <a:extLst>
              <a:ext uri="{FF2B5EF4-FFF2-40B4-BE49-F238E27FC236}">
                <a16:creationId xmlns="" xmlns:a16="http://schemas.microsoft.com/office/drawing/2014/main" id="{F3082B08-3121-4B42-BC8C-F5EB86675A48}"/>
              </a:ext>
            </a:extLst>
          </p:cNvPr>
          <p:cNvSpPr/>
          <p:nvPr/>
        </p:nvSpPr>
        <p:spPr>
          <a:xfrm>
            <a:off x="-15240" y="7725109"/>
            <a:ext cx="16230600" cy="2359672"/>
          </a:xfrm>
          <a:custGeom>
            <a:avLst/>
            <a:gdLst/>
            <a:ahLst/>
            <a:cxnLst/>
            <a:rect l="l" t="t" r="r" b="b"/>
            <a:pathLst>
              <a:path w="16230600" h="4727162">
                <a:moveTo>
                  <a:pt x="0" y="0"/>
                </a:moveTo>
                <a:lnTo>
                  <a:pt x="16230600" y="0"/>
                </a:lnTo>
                <a:lnTo>
                  <a:pt x="16230600" y="4727162"/>
                </a:lnTo>
                <a:lnTo>
                  <a:pt x="0" y="472716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18" name="Freeform 3">
            <a:extLst>
              <a:ext uri="{FF2B5EF4-FFF2-40B4-BE49-F238E27FC236}">
                <a16:creationId xmlns="" xmlns:a16="http://schemas.microsoft.com/office/drawing/2014/main" id="{70905EFC-1221-46E8-BFFF-C397241D7B03}"/>
              </a:ext>
            </a:extLst>
          </p:cNvPr>
          <p:cNvSpPr/>
          <p:nvPr/>
        </p:nvSpPr>
        <p:spPr>
          <a:xfrm>
            <a:off x="-299720" y="5560289"/>
            <a:ext cx="16230600" cy="2018765"/>
          </a:xfrm>
          <a:custGeom>
            <a:avLst/>
            <a:gdLst/>
            <a:ahLst/>
            <a:cxnLst/>
            <a:rect l="l" t="t" r="r" b="b"/>
            <a:pathLst>
              <a:path w="16230600" h="4727162">
                <a:moveTo>
                  <a:pt x="0" y="0"/>
                </a:moveTo>
                <a:lnTo>
                  <a:pt x="16230600" y="0"/>
                </a:lnTo>
                <a:lnTo>
                  <a:pt x="16230600" y="4727162"/>
                </a:lnTo>
                <a:lnTo>
                  <a:pt x="0" y="472716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16" name="Freeform 3">
            <a:extLst>
              <a:ext uri="{FF2B5EF4-FFF2-40B4-BE49-F238E27FC236}">
                <a16:creationId xmlns="" xmlns:a16="http://schemas.microsoft.com/office/drawing/2014/main" id="{997CCBCC-C53F-42FD-BE86-0198DA964BB8}"/>
              </a:ext>
            </a:extLst>
          </p:cNvPr>
          <p:cNvSpPr/>
          <p:nvPr/>
        </p:nvSpPr>
        <p:spPr>
          <a:xfrm>
            <a:off x="-304800" y="3416706"/>
            <a:ext cx="16230600" cy="2018765"/>
          </a:xfrm>
          <a:custGeom>
            <a:avLst/>
            <a:gdLst/>
            <a:ahLst/>
            <a:cxnLst/>
            <a:rect l="l" t="t" r="r" b="b"/>
            <a:pathLst>
              <a:path w="16230600" h="4727162">
                <a:moveTo>
                  <a:pt x="0" y="0"/>
                </a:moveTo>
                <a:lnTo>
                  <a:pt x="16230600" y="0"/>
                </a:lnTo>
                <a:lnTo>
                  <a:pt x="16230600" y="4727162"/>
                </a:lnTo>
                <a:lnTo>
                  <a:pt x="0" y="472716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2" name="Freeform 2"/>
          <p:cNvSpPr/>
          <p:nvPr/>
        </p:nvSpPr>
        <p:spPr>
          <a:xfrm>
            <a:off x="725071" y="609601"/>
            <a:ext cx="4976769" cy="3314700"/>
          </a:xfrm>
          <a:custGeom>
            <a:avLst/>
            <a:gdLst/>
            <a:ahLst/>
            <a:cxnLst/>
            <a:rect l="l" t="t" r="r" b="b"/>
            <a:pathLst>
              <a:path w="4976769" h="3782345">
                <a:moveTo>
                  <a:pt x="0" y="0"/>
                </a:moveTo>
                <a:lnTo>
                  <a:pt x="4976769" y="0"/>
                </a:lnTo>
                <a:lnTo>
                  <a:pt x="4976769" y="3782345"/>
                </a:lnTo>
                <a:lnTo>
                  <a:pt x="0" y="378234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=""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1332033" y="1081206"/>
            <a:ext cx="3762845" cy="153888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000"/>
              </a:lnSpc>
              <a:spcBef>
                <a:spcPct val="0"/>
              </a:spcBef>
            </a:pPr>
            <a:r>
              <a:rPr lang="en-US" sz="6000" dirty="0" smtClean="0">
                <a:solidFill>
                  <a:srgbClr val="000000"/>
                </a:solidFill>
                <a:latin typeface="可画榜书"/>
                <a:ea typeface="可画榜书"/>
                <a:cs typeface="可画榜书"/>
                <a:sym typeface="可画榜书"/>
              </a:rPr>
              <a:t>從</a:t>
            </a:r>
            <a:r>
              <a:rPr lang="zh-TW" altLang="en-US" sz="6000" dirty="0" smtClean="0">
                <a:solidFill>
                  <a:srgbClr val="000000"/>
                </a:solidFill>
                <a:latin typeface="可画榜书"/>
                <a:ea typeface="可画榜书"/>
                <a:cs typeface="可画榜书"/>
                <a:sym typeface="可画榜书"/>
              </a:rPr>
              <a:t>臺</a:t>
            </a:r>
            <a:r>
              <a:rPr lang="en-US" sz="6000" dirty="0" err="1" smtClean="0">
                <a:solidFill>
                  <a:srgbClr val="000000"/>
                </a:solidFill>
                <a:latin typeface="可画榜书"/>
                <a:ea typeface="可画榜书"/>
                <a:cs typeface="可画榜书"/>
                <a:sym typeface="可画榜书"/>
              </a:rPr>
              <a:t>灣人的角度</a:t>
            </a:r>
            <a:endParaRPr lang="en-US" sz="6000" dirty="0">
              <a:solidFill>
                <a:srgbClr val="000000"/>
              </a:solidFill>
              <a:latin typeface="可画榜书"/>
              <a:ea typeface="可画榜书"/>
              <a:cs typeface="可画榜书"/>
              <a:sym typeface="可画榜书"/>
            </a:endParaRPr>
          </a:p>
        </p:txBody>
      </p:sp>
      <p:sp>
        <p:nvSpPr>
          <p:cNvPr id="9" name="文字方塊 8">
            <a:extLst>
              <a:ext uri="{FF2B5EF4-FFF2-40B4-BE49-F238E27FC236}">
                <a16:creationId xmlns="" xmlns:a16="http://schemas.microsoft.com/office/drawing/2014/main" id="{369DD34D-C6E4-D92A-8E94-7A2093859F74}"/>
              </a:ext>
            </a:extLst>
          </p:cNvPr>
          <p:cNvSpPr txBox="1"/>
          <p:nvPr/>
        </p:nvSpPr>
        <p:spPr>
          <a:xfrm>
            <a:off x="609600" y="3807491"/>
            <a:ext cx="14097000" cy="13747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ts val="5000"/>
              </a:lnSpc>
              <a:spcBef>
                <a:spcPct val="0"/>
              </a:spcBef>
            </a:pPr>
            <a:r>
              <a:rPr lang="en-US" altLang="zh-TW" sz="4400" dirty="0">
                <a:solidFill>
                  <a:srgbClr val="000000"/>
                </a:solidFill>
                <a:latin typeface="可画榜书"/>
                <a:ea typeface="可画榜书"/>
                <a:cs typeface="可画榜书"/>
                <a:sym typeface="可画榜书"/>
              </a:rPr>
              <a:t>(1) </a:t>
            </a:r>
            <a:r>
              <a:rPr lang="en-US" altLang="zh-TW" sz="4400" dirty="0" err="1">
                <a:solidFill>
                  <a:srgbClr val="000000"/>
                </a:solidFill>
                <a:latin typeface="可画榜书"/>
                <a:ea typeface="可画榜书"/>
                <a:cs typeface="可画榜书"/>
                <a:sym typeface="可画榜书"/>
              </a:rPr>
              <a:t>會使用「國際移工新天地</a:t>
            </a:r>
            <a:r>
              <a:rPr lang="en-US" altLang="zh-TW" sz="4400" dirty="0">
                <a:solidFill>
                  <a:srgbClr val="000000"/>
                </a:solidFill>
                <a:latin typeface="可画榜书"/>
                <a:ea typeface="可画榜书"/>
                <a:cs typeface="可画榜书"/>
                <a:sym typeface="可画榜书"/>
              </a:rPr>
              <a:t>」、「</a:t>
            </a:r>
            <a:r>
              <a:rPr lang="en-US" altLang="zh-TW" sz="4400" dirty="0" err="1">
                <a:solidFill>
                  <a:srgbClr val="000000"/>
                </a:solidFill>
                <a:latin typeface="可画榜书"/>
                <a:ea typeface="可画榜书"/>
                <a:cs typeface="可画榜书"/>
                <a:sym typeface="可画榜书"/>
              </a:rPr>
              <a:t>臺中小東南亞」來稱呼此地的人最可能是在地人還是外來者</a:t>
            </a:r>
            <a:r>
              <a:rPr lang="en-US" altLang="zh-TW" sz="4400" dirty="0">
                <a:solidFill>
                  <a:srgbClr val="000000"/>
                </a:solidFill>
                <a:latin typeface="可画榜书"/>
                <a:ea typeface="可画榜书"/>
                <a:cs typeface="可画榜书"/>
                <a:sym typeface="可画榜书"/>
              </a:rPr>
              <a:t>？</a:t>
            </a:r>
          </a:p>
        </p:txBody>
      </p:sp>
      <p:sp>
        <p:nvSpPr>
          <p:cNvPr id="17" name="文字方塊 16">
            <a:extLst>
              <a:ext uri="{FF2B5EF4-FFF2-40B4-BE49-F238E27FC236}">
                <a16:creationId xmlns="" xmlns:a16="http://schemas.microsoft.com/office/drawing/2014/main" id="{0B75A531-4A62-E364-AED4-C70BFB690DBC}"/>
              </a:ext>
            </a:extLst>
          </p:cNvPr>
          <p:cNvSpPr txBox="1"/>
          <p:nvPr/>
        </p:nvSpPr>
        <p:spPr>
          <a:xfrm>
            <a:off x="141136" y="6044038"/>
            <a:ext cx="14249400" cy="13747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ts val="5000"/>
              </a:lnSpc>
              <a:spcBef>
                <a:spcPct val="0"/>
              </a:spcBef>
            </a:pPr>
            <a:r>
              <a:rPr lang="en-US" altLang="zh-TW" sz="4400" dirty="0">
                <a:solidFill>
                  <a:srgbClr val="000000"/>
                </a:solidFill>
                <a:latin typeface="可画榜书"/>
                <a:ea typeface="可画榜书"/>
                <a:cs typeface="可画榜书"/>
                <a:sym typeface="可画榜书"/>
              </a:rPr>
              <a:t>(2) </a:t>
            </a:r>
            <a:r>
              <a:rPr lang="en-US" altLang="zh-TW" sz="4400" dirty="0" err="1">
                <a:solidFill>
                  <a:srgbClr val="000000"/>
                </a:solidFill>
                <a:latin typeface="可画榜书"/>
                <a:ea typeface="可画榜书"/>
                <a:cs typeface="可画榜书"/>
                <a:sym typeface="可画榜书"/>
              </a:rPr>
              <a:t>這些暱稱是因為族群在這裡觀察到什麼，並決定把這個現象作為這個地方的代稱</a:t>
            </a:r>
            <a:r>
              <a:rPr lang="en-US" altLang="zh-TW" sz="4400" dirty="0">
                <a:solidFill>
                  <a:srgbClr val="000000"/>
                </a:solidFill>
                <a:latin typeface="可画榜书"/>
                <a:ea typeface="可画榜书"/>
                <a:cs typeface="可画榜书"/>
                <a:sym typeface="可画榜书"/>
              </a:rPr>
              <a:t>？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202096" y="8263744"/>
            <a:ext cx="14249400" cy="128240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5000"/>
              </a:lnSpc>
              <a:spcBef>
                <a:spcPct val="0"/>
              </a:spcBef>
            </a:pPr>
            <a:r>
              <a:rPr lang="en-US" sz="4400" dirty="0">
                <a:solidFill>
                  <a:srgbClr val="000000"/>
                </a:solidFill>
                <a:latin typeface="可画榜书"/>
                <a:ea typeface="可画榜书"/>
                <a:cs typeface="可画榜书"/>
                <a:sym typeface="可画榜书"/>
              </a:rPr>
              <a:t>(3) </a:t>
            </a:r>
            <a:r>
              <a:rPr lang="en-US" sz="4400" dirty="0" err="1">
                <a:solidFill>
                  <a:srgbClr val="000000"/>
                </a:solidFill>
                <a:latin typeface="可画榜书"/>
                <a:ea typeface="可画榜书"/>
                <a:cs typeface="可画榜书"/>
                <a:sym typeface="可画榜书"/>
              </a:rPr>
              <a:t>根據文本，為什麼臺中市政府是命名不採用最直觀的「東南亞人聚集地</a:t>
            </a:r>
            <a:r>
              <a:rPr lang="en-US" sz="4400" dirty="0">
                <a:solidFill>
                  <a:srgbClr val="000000"/>
                </a:solidFill>
                <a:latin typeface="可画榜书"/>
                <a:ea typeface="可画榜书"/>
                <a:cs typeface="可画榜书"/>
                <a:sym typeface="可画榜书"/>
              </a:rPr>
              <a:t>」，</a:t>
            </a:r>
            <a:r>
              <a:rPr lang="en-US" sz="4400" dirty="0" err="1">
                <a:solidFill>
                  <a:srgbClr val="000000"/>
                </a:solidFill>
                <a:latin typeface="可画榜书"/>
                <a:ea typeface="可画榜书"/>
                <a:cs typeface="可画榜书"/>
                <a:sym typeface="可画榜书"/>
              </a:rPr>
              <a:t>而是「東協廣場</a:t>
            </a:r>
            <a:r>
              <a:rPr lang="en-US" sz="4400" dirty="0">
                <a:solidFill>
                  <a:srgbClr val="000000"/>
                </a:solidFill>
                <a:latin typeface="可画榜书"/>
                <a:ea typeface="可画榜书"/>
                <a:cs typeface="可画榜书"/>
                <a:sym typeface="可画榜书"/>
              </a:rPr>
              <a:t>」？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7" grpId="0"/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Freeform 3">
            <a:extLst>
              <a:ext uri="{FF2B5EF4-FFF2-40B4-BE49-F238E27FC236}">
                <a16:creationId xmlns="" xmlns:a16="http://schemas.microsoft.com/office/drawing/2014/main" id="{A2834F28-DDB4-4F1D-9966-D2E6B70B236B}"/>
              </a:ext>
            </a:extLst>
          </p:cNvPr>
          <p:cNvSpPr/>
          <p:nvPr/>
        </p:nvSpPr>
        <p:spPr>
          <a:xfrm>
            <a:off x="-86360" y="8531793"/>
            <a:ext cx="16545560" cy="1939552"/>
          </a:xfrm>
          <a:custGeom>
            <a:avLst/>
            <a:gdLst/>
            <a:ahLst/>
            <a:cxnLst/>
            <a:rect l="l" t="t" r="r" b="b"/>
            <a:pathLst>
              <a:path w="16230600" h="4727162">
                <a:moveTo>
                  <a:pt x="0" y="0"/>
                </a:moveTo>
                <a:lnTo>
                  <a:pt x="16230600" y="0"/>
                </a:lnTo>
                <a:lnTo>
                  <a:pt x="16230600" y="4727162"/>
                </a:lnTo>
                <a:lnTo>
                  <a:pt x="0" y="472716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27" name="Freeform 3">
            <a:extLst>
              <a:ext uri="{FF2B5EF4-FFF2-40B4-BE49-F238E27FC236}">
                <a16:creationId xmlns="" xmlns:a16="http://schemas.microsoft.com/office/drawing/2014/main" id="{AF939F4E-71D6-4AE6-AFC6-B7A3F876A182}"/>
              </a:ext>
            </a:extLst>
          </p:cNvPr>
          <p:cNvSpPr/>
          <p:nvPr/>
        </p:nvSpPr>
        <p:spPr>
          <a:xfrm>
            <a:off x="-96520" y="6863570"/>
            <a:ext cx="16230600" cy="1939552"/>
          </a:xfrm>
          <a:custGeom>
            <a:avLst/>
            <a:gdLst/>
            <a:ahLst/>
            <a:cxnLst/>
            <a:rect l="l" t="t" r="r" b="b"/>
            <a:pathLst>
              <a:path w="16230600" h="4727162">
                <a:moveTo>
                  <a:pt x="0" y="0"/>
                </a:moveTo>
                <a:lnTo>
                  <a:pt x="16230600" y="0"/>
                </a:lnTo>
                <a:lnTo>
                  <a:pt x="16230600" y="4727162"/>
                </a:lnTo>
                <a:lnTo>
                  <a:pt x="0" y="472716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26" name="Freeform 3">
            <a:extLst>
              <a:ext uri="{FF2B5EF4-FFF2-40B4-BE49-F238E27FC236}">
                <a16:creationId xmlns="" xmlns:a16="http://schemas.microsoft.com/office/drawing/2014/main" id="{A2D7EDE1-DCD0-403D-BC00-962D70BF11A8}"/>
              </a:ext>
            </a:extLst>
          </p:cNvPr>
          <p:cNvSpPr/>
          <p:nvPr/>
        </p:nvSpPr>
        <p:spPr>
          <a:xfrm>
            <a:off x="0" y="5405462"/>
            <a:ext cx="16230600" cy="1504362"/>
          </a:xfrm>
          <a:custGeom>
            <a:avLst/>
            <a:gdLst/>
            <a:ahLst/>
            <a:cxnLst/>
            <a:rect l="l" t="t" r="r" b="b"/>
            <a:pathLst>
              <a:path w="16230600" h="4727162">
                <a:moveTo>
                  <a:pt x="0" y="0"/>
                </a:moveTo>
                <a:lnTo>
                  <a:pt x="16230600" y="0"/>
                </a:lnTo>
                <a:lnTo>
                  <a:pt x="16230600" y="4727162"/>
                </a:lnTo>
                <a:lnTo>
                  <a:pt x="0" y="472716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24" name="Freeform 3">
            <a:extLst>
              <a:ext uri="{FF2B5EF4-FFF2-40B4-BE49-F238E27FC236}">
                <a16:creationId xmlns="" xmlns:a16="http://schemas.microsoft.com/office/drawing/2014/main" id="{43AB557C-902E-42F6-8F04-C941969EC418}"/>
              </a:ext>
            </a:extLst>
          </p:cNvPr>
          <p:cNvSpPr/>
          <p:nvPr/>
        </p:nvSpPr>
        <p:spPr>
          <a:xfrm>
            <a:off x="-96520" y="3302049"/>
            <a:ext cx="16230600" cy="1939552"/>
          </a:xfrm>
          <a:custGeom>
            <a:avLst/>
            <a:gdLst/>
            <a:ahLst/>
            <a:cxnLst/>
            <a:rect l="l" t="t" r="r" b="b"/>
            <a:pathLst>
              <a:path w="16230600" h="4727162">
                <a:moveTo>
                  <a:pt x="0" y="0"/>
                </a:moveTo>
                <a:lnTo>
                  <a:pt x="16230600" y="0"/>
                </a:lnTo>
                <a:lnTo>
                  <a:pt x="16230600" y="4727162"/>
                </a:lnTo>
                <a:lnTo>
                  <a:pt x="0" y="472716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2" name="Freeform 2"/>
          <p:cNvSpPr/>
          <p:nvPr/>
        </p:nvSpPr>
        <p:spPr>
          <a:xfrm>
            <a:off x="557577" y="406247"/>
            <a:ext cx="4976769" cy="3060854"/>
          </a:xfrm>
          <a:custGeom>
            <a:avLst/>
            <a:gdLst/>
            <a:ahLst/>
            <a:cxnLst/>
            <a:rect l="l" t="t" r="r" b="b"/>
            <a:pathLst>
              <a:path w="4976769" h="3782345">
                <a:moveTo>
                  <a:pt x="0" y="0"/>
                </a:moveTo>
                <a:lnTo>
                  <a:pt x="4976769" y="0"/>
                </a:lnTo>
                <a:lnTo>
                  <a:pt x="4976769" y="3782345"/>
                </a:lnTo>
                <a:lnTo>
                  <a:pt x="0" y="378234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=""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1164539" y="877851"/>
            <a:ext cx="3762845" cy="1695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000"/>
              </a:lnSpc>
              <a:spcBef>
                <a:spcPct val="0"/>
              </a:spcBef>
            </a:pPr>
            <a:r>
              <a:rPr lang="en-US" sz="6000" dirty="0" err="1">
                <a:solidFill>
                  <a:srgbClr val="000000"/>
                </a:solidFill>
                <a:latin typeface="可画榜书"/>
                <a:ea typeface="可画榜书"/>
                <a:cs typeface="可画榜书"/>
                <a:sym typeface="可画榜书"/>
              </a:rPr>
              <a:t>從東南亞移工的角度</a:t>
            </a:r>
            <a:endParaRPr lang="en-US" sz="6000" dirty="0">
              <a:solidFill>
                <a:srgbClr val="000000"/>
              </a:solidFill>
              <a:latin typeface="可画榜书"/>
              <a:ea typeface="可画榜书"/>
              <a:cs typeface="可画榜书"/>
              <a:sym typeface="可画榜书"/>
            </a:endParaRPr>
          </a:p>
        </p:txBody>
      </p:sp>
      <p:sp>
        <p:nvSpPr>
          <p:cNvPr id="15" name="文字方塊 14">
            <a:extLst>
              <a:ext uri="{FF2B5EF4-FFF2-40B4-BE49-F238E27FC236}">
                <a16:creationId xmlns="" xmlns:a16="http://schemas.microsoft.com/office/drawing/2014/main" id="{5442DCD2-0DA6-9DDA-0F41-98AB5E72B856}"/>
              </a:ext>
            </a:extLst>
          </p:cNvPr>
          <p:cNvSpPr txBox="1"/>
          <p:nvPr/>
        </p:nvSpPr>
        <p:spPr>
          <a:xfrm>
            <a:off x="102703" y="3670463"/>
            <a:ext cx="14630400" cy="13747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ts val="5000"/>
              </a:lnSpc>
              <a:spcBef>
                <a:spcPct val="0"/>
              </a:spcBef>
            </a:pPr>
            <a:r>
              <a:rPr lang="en-US" altLang="zh-TW" sz="4400" dirty="0">
                <a:solidFill>
                  <a:srgbClr val="000000"/>
                </a:solidFill>
                <a:latin typeface="可画榜书"/>
                <a:ea typeface="可画榜书"/>
                <a:cs typeface="可画榜书"/>
                <a:sym typeface="可画榜书"/>
              </a:rPr>
              <a:t>(1) </a:t>
            </a:r>
            <a:r>
              <a:rPr lang="en-US" altLang="zh-TW" sz="4400" dirty="0" err="1">
                <a:solidFill>
                  <a:srgbClr val="000000"/>
                </a:solidFill>
                <a:latin typeface="可画榜书"/>
                <a:ea typeface="可画榜书"/>
                <a:cs typeface="可画榜书"/>
                <a:sym typeface="可画榜书"/>
              </a:rPr>
              <a:t>在學校附近如果有一塊只有你們班放學後經常聚集的地方，如7-11，你會將那個地方稱為什麼</a:t>
            </a:r>
            <a:r>
              <a:rPr lang="en-US" altLang="zh-TW" sz="4400" dirty="0">
                <a:solidFill>
                  <a:srgbClr val="000000"/>
                </a:solidFill>
                <a:latin typeface="可画榜书"/>
                <a:ea typeface="可画榜书"/>
                <a:cs typeface="可画榜书"/>
                <a:sym typeface="可画榜书"/>
              </a:rPr>
              <a:t>？</a:t>
            </a:r>
          </a:p>
        </p:txBody>
      </p:sp>
      <p:sp>
        <p:nvSpPr>
          <p:cNvPr id="17" name="文字方塊 16">
            <a:extLst>
              <a:ext uri="{FF2B5EF4-FFF2-40B4-BE49-F238E27FC236}">
                <a16:creationId xmlns="" xmlns:a16="http://schemas.microsoft.com/office/drawing/2014/main" id="{4045C6EB-9F29-6EA8-FD7A-3987A5F026F4}"/>
              </a:ext>
            </a:extLst>
          </p:cNvPr>
          <p:cNvSpPr txBox="1"/>
          <p:nvPr/>
        </p:nvSpPr>
        <p:spPr>
          <a:xfrm>
            <a:off x="115955" y="5801220"/>
            <a:ext cx="14249400" cy="6655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ts val="5000"/>
              </a:lnSpc>
              <a:spcBef>
                <a:spcPct val="0"/>
              </a:spcBef>
            </a:pPr>
            <a:r>
              <a:rPr lang="en-US" altLang="zh-TW" sz="4000" dirty="0">
                <a:solidFill>
                  <a:srgbClr val="000000"/>
                </a:solidFill>
                <a:latin typeface="可画榜书"/>
                <a:ea typeface="可画榜书"/>
                <a:cs typeface="可画榜书"/>
                <a:sym typeface="可画榜书"/>
              </a:rPr>
              <a:t>(2) </a:t>
            </a:r>
            <a:r>
              <a:rPr lang="en-US" altLang="zh-TW" sz="4000" dirty="0" err="1">
                <a:solidFill>
                  <a:srgbClr val="000000"/>
                </a:solidFill>
                <a:latin typeface="可画榜书"/>
                <a:ea typeface="可画榜书"/>
                <a:cs typeface="可画榜书"/>
                <a:sym typeface="可画榜书"/>
              </a:rPr>
              <a:t>為什麼東南亞人沒有把自己聚集的地方，稱為小東南亞呢</a:t>
            </a:r>
            <a:r>
              <a:rPr lang="en-US" altLang="zh-TW" sz="4000" dirty="0">
                <a:solidFill>
                  <a:srgbClr val="000000"/>
                </a:solidFill>
                <a:latin typeface="可画榜书"/>
                <a:ea typeface="可画榜书"/>
                <a:cs typeface="可画榜书"/>
                <a:sym typeface="可画榜书"/>
              </a:rPr>
              <a:t>？</a:t>
            </a:r>
          </a:p>
        </p:txBody>
      </p:sp>
      <p:sp>
        <p:nvSpPr>
          <p:cNvPr id="25" name="文字方塊 24">
            <a:extLst>
              <a:ext uri="{FF2B5EF4-FFF2-40B4-BE49-F238E27FC236}">
                <a16:creationId xmlns="" xmlns:a16="http://schemas.microsoft.com/office/drawing/2014/main" id="{A48850A1-52D6-CB24-A280-647F5CAE76C7}"/>
              </a:ext>
            </a:extLst>
          </p:cNvPr>
          <p:cNvSpPr txBox="1"/>
          <p:nvPr/>
        </p:nvSpPr>
        <p:spPr>
          <a:xfrm>
            <a:off x="115955" y="7179962"/>
            <a:ext cx="14782800" cy="13067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ts val="5000"/>
              </a:lnSpc>
              <a:spcBef>
                <a:spcPct val="0"/>
              </a:spcBef>
            </a:pPr>
            <a:r>
              <a:rPr lang="en-US" altLang="zh-TW" sz="4000" dirty="0">
                <a:solidFill>
                  <a:srgbClr val="000000"/>
                </a:solidFill>
                <a:latin typeface="可画榜书"/>
                <a:ea typeface="可画榜书"/>
                <a:cs typeface="可画榜书"/>
                <a:sym typeface="可画榜书"/>
              </a:rPr>
              <a:t>(3) </a:t>
            </a:r>
            <a:r>
              <a:rPr lang="en-US" altLang="zh-TW" sz="4000" dirty="0" err="1">
                <a:solidFill>
                  <a:srgbClr val="000000"/>
                </a:solidFill>
                <a:latin typeface="可画榜书"/>
                <a:ea typeface="可画榜书"/>
                <a:cs typeface="可画榜书"/>
                <a:sym typeface="可画榜书"/>
              </a:rPr>
              <a:t>對於來這裡打工，幾年後可能就會返回家鄉的東南亞移工而言，他們對這個地方的感受，會跟在這裡住久了的臺灣人一樣嗎</a:t>
            </a:r>
            <a:r>
              <a:rPr lang="en-US" altLang="zh-TW" sz="4000" dirty="0">
                <a:solidFill>
                  <a:srgbClr val="000000"/>
                </a:solidFill>
                <a:latin typeface="可画榜书"/>
                <a:ea typeface="可画榜书"/>
                <a:cs typeface="可画榜书"/>
                <a:sym typeface="可画榜书"/>
              </a:rPr>
              <a:t>？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228600" y="8801931"/>
            <a:ext cx="15925800" cy="128240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5000"/>
              </a:lnSpc>
              <a:spcBef>
                <a:spcPct val="0"/>
              </a:spcBef>
            </a:pPr>
            <a:r>
              <a:rPr lang="en-US" sz="4000" dirty="0">
                <a:solidFill>
                  <a:srgbClr val="000000"/>
                </a:solidFill>
                <a:latin typeface="可画榜书"/>
                <a:ea typeface="可画榜书"/>
                <a:cs typeface="可画榜书"/>
                <a:sym typeface="可画榜书"/>
              </a:rPr>
              <a:t>(4) </a:t>
            </a:r>
            <a:r>
              <a:rPr lang="en-US" sz="4000" dirty="0" err="1">
                <a:solidFill>
                  <a:srgbClr val="000000"/>
                </a:solidFill>
                <a:latin typeface="可画榜书"/>
                <a:ea typeface="可画榜书"/>
                <a:cs typeface="可画榜书"/>
                <a:sym typeface="可画榜书"/>
              </a:rPr>
              <a:t>從PIRAMID</a:t>
            </a:r>
            <a:r>
              <a:rPr lang="en-US" sz="4000" dirty="0">
                <a:solidFill>
                  <a:srgbClr val="000000"/>
                </a:solidFill>
                <a:latin typeface="可画榜书"/>
                <a:ea typeface="可画榜书"/>
                <a:cs typeface="可画榜书"/>
                <a:sym typeface="可画榜书"/>
              </a:rPr>
              <a:t> </a:t>
            </a:r>
            <a:r>
              <a:rPr lang="en-US" sz="4000" dirty="0" err="1">
                <a:solidFill>
                  <a:srgbClr val="000000"/>
                </a:solidFill>
                <a:latin typeface="可画榜书"/>
                <a:ea typeface="可画榜书"/>
                <a:cs typeface="可画榜书"/>
                <a:sym typeface="可画榜书"/>
              </a:rPr>
              <a:t>TAICHUNG是「金字塔</a:t>
            </a:r>
            <a:r>
              <a:rPr lang="en-US" sz="4000" dirty="0" smtClean="0">
                <a:solidFill>
                  <a:srgbClr val="000000"/>
                </a:solidFill>
                <a:latin typeface="可画榜书"/>
                <a:ea typeface="可画榜书"/>
                <a:cs typeface="可画榜书"/>
                <a:sym typeface="可画榜书"/>
              </a:rPr>
              <a:t>＋</a:t>
            </a:r>
            <a:r>
              <a:rPr lang="zh-TW" altLang="en-US" sz="4000" dirty="0" smtClean="0">
                <a:solidFill>
                  <a:srgbClr val="000000"/>
                </a:solidFill>
                <a:latin typeface="可画榜书"/>
                <a:ea typeface="可画榜书"/>
                <a:cs typeface="可画榜书"/>
                <a:sym typeface="可画榜书"/>
              </a:rPr>
              <a:t>臺</a:t>
            </a:r>
            <a:r>
              <a:rPr lang="en-US" sz="4000" dirty="0" err="1" smtClean="0">
                <a:solidFill>
                  <a:srgbClr val="000000"/>
                </a:solidFill>
                <a:latin typeface="可画榜书"/>
                <a:ea typeface="可画榜书"/>
                <a:cs typeface="可画榜书"/>
                <a:sym typeface="可画榜书"/>
              </a:rPr>
              <a:t>中</a:t>
            </a:r>
            <a:r>
              <a:rPr lang="en-US" sz="4000" dirty="0" err="1">
                <a:solidFill>
                  <a:srgbClr val="000000"/>
                </a:solidFill>
                <a:latin typeface="可画榜书"/>
                <a:ea typeface="可画榜书"/>
                <a:cs typeface="可画榜书"/>
                <a:sym typeface="可画榜书"/>
              </a:rPr>
              <a:t>」分析，對他們而言，這裡印象最深刻的是什麼？而對於地名，比起充滿詩意或國際觀，他們更在意什麼</a:t>
            </a:r>
            <a:r>
              <a:rPr lang="en-US" sz="4000" dirty="0">
                <a:solidFill>
                  <a:srgbClr val="000000"/>
                </a:solidFill>
                <a:latin typeface="可画榜书"/>
                <a:ea typeface="可画榜书"/>
                <a:cs typeface="可画榜书"/>
                <a:sym typeface="可画榜书"/>
              </a:rPr>
              <a:t>？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5400000">
            <a:off x="4000500" y="-4000500"/>
            <a:ext cx="10287000" cy="18288000"/>
          </a:xfrm>
          <a:custGeom>
            <a:avLst/>
            <a:gdLst/>
            <a:ahLst/>
            <a:cxnLst/>
            <a:rect l="l" t="t" r="r" b="b"/>
            <a:pathLst>
              <a:path w="10287000" h="18288000">
                <a:moveTo>
                  <a:pt x="0" y="18288000"/>
                </a:moveTo>
                <a:lnTo>
                  <a:pt x="0" y="0"/>
                </a:lnTo>
                <a:lnTo>
                  <a:pt x="10287000" y="0"/>
                </a:lnTo>
                <a:lnTo>
                  <a:pt x="10287000" y="18288000"/>
                </a:lnTo>
                <a:lnTo>
                  <a:pt x="0" y="18288000"/>
                </a:lnTo>
                <a:close/>
              </a:path>
            </a:pathLst>
          </a:custGeom>
          <a:blipFill>
            <a:blip r:embed="rId2"/>
            <a:stretch>
              <a:fillRect l="-24942" t="-984" r="-20267" b="-1276"/>
            </a:stretch>
          </a:blipFill>
        </p:spPr>
      </p:sp>
      <p:sp>
        <p:nvSpPr>
          <p:cNvPr id="3" name="Freeform 3"/>
          <p:cNvSpPr/>
          <p:nvPr/>
        </p:nvSpPr>
        <p:spPr>
          <a:xfrm rot="5468092">
            <a:off x="-389074" y="-785535"/>
            <a:ext cx="12902170" cy="12353173"/>
          </a:xfrm>
          <a:custGeom>
            <a:avLst/>
            <a:gdLst/>
            <a:ahLst/>
            <a:cxnLst/>
            <a:rect l="l" t="t" r="r" b="b"/>
            <a:pathLst>
              <a:path w="12902170" h="12353173">
                <a:moveTo>
                  <a:pt x="0" y="0"/>
                </a:moveTo>
                <a:lnTo>
                  <a:pt x="12902170" y="0"/>
                </a:lnTo>
                <a:lnTo>
                  <a:pt x="12902170" y="12353173"/>
                </a:lnTo>
                <a:lnTo>
                  <a:pt x="0" y="12353173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20270" t="-4952" r="-20270"/>
            </a:stretch>
          </a:blipFill>
        </p:spPr>
      </p:sp>
      <p:sp>
        <p:nvSpPr>
          <p:cNvPr id="4" name="Freeform 4"/>
          <p:cNvSpPr/>
          <p:nvPr/>
        </p:nvSpPr>
        <p:spPr>
          <a:xfrm rot="-4436545">
            <a:off x="7220675" y="8765153"/>
            <a:ext cx="6761693" cy="1724232"/>
          </a:xfrm>
          <a:custGeom>
            <a:avLst/>
            <a:gdLst/>
            <a:ahLst/>
            <a:cxnLst/>
            <a:rect l="l" t="t" r="r" b="b"/>
            <a:pathLst>
              <a:path w="6761693" h="1724232">
                <a:moveTo>
                  <a:pt x="0" y="0"/>
                </a:moveTo>
                <a:lnTo>
                  <a:pt x="6761693" y="0"/>
                </a:lnTo>
                <a:lnTo>
                  <a:pt x="6761693" y="1724232"/>
                </a:lnTo>
                <a:lnTo>
                  <a:pt x="0" y="1724232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grpSp>
        <p:nvGrpSpPr>
          <p:cNvPr id="5" name="Group 5"/>
          <p:cNvGrpSpPr>
            <a:grpSpLocks noChangeAspect="1"/>
          </p:cNvGrpSpPr>
          <p:nvPr/>
        </p:nvGrpSpPr>
        <p:grpSpPr>
          <a:xfrm>
            <a:off x="10277475" y="0"/>
            <a:ext cx="9608714" cy="10287000"/>
            <a:chOff x="0" y="0"/>
            <a:chExt cx="5933440" cy="6352286"/>
          </a:xfrm>
        </p:grpSpPr>
        <p:sp>
          <p:nvSpPr>
            <p:cNvPr id="6" name="Freeform 6"/>
            <p:cNvSpPr/>
            <p:nvPr/>
          </p:nvSpPr>
          <p:spPr>
            <a:xfrm>
              <a:off x="-130429" y="-589915"/>
              <a:ext cx="6274054" cy="7025767"/>
            </a:xfrm>
            <a:custGeom>
              <a:avLst/>
              <a:gdLst/>
              <a:ahLst/>
              <a:cxnLst/>
              <a:rect l="l" t="t" r="r" b="b"/>
              <a:pathLst>
                <a:path w="6274054" h="7025767">
                  <a:moveTo>
                    <a:pt x="6045073" y="6923913"/>
                  </a:moveTo>
                  <a:cubicBezTo>
                    <a:pt x="4541393" y="6946011"/>
                    <a:pt x="2941320" y="6924929"/>
                    <a:pt x="1445641" y="6933946"/>
                  </a:cubicBezTo>
                  <a:cubicBezTo>
                    <a:pt x="1132586" y="6926707"/>
                    <a:pt x="794131" y="6947408"/>
                    <a:pt x="467741" y="6934708"/>
                  </a:cubicBezTo>
                  <a:cubicBezTo>
                    <a:pt x="394335" y="6926961"/>
                    <a:pt x="0" y="7025767"/>
                    <a:pt x="252984" y="6679565"/>
                  </a:cubicBezTo>
                  <a:cubicBezTo>
                    <a:pt x="343789" y="6624066"/>
                    <a:pt x="240284" y="6527927"/>
                    <a:pt x="271145" y="6440297"/>
                  </a:cubicBezTo>
                  <a:cubicBezTo>
                    <a:pt x="385064" y="6325997"/>
                    <a:pt x="253365" y="6154420"/>
                    <a:pt x="180086" y="5980684"/>
                  </a:cubicBezTo>
                  <a:cubicBezTo>
                    <a:pt x="173990" y="5836285"/>
                    <a:pt x="293243" y="5720080"/>
                    <a:pt x="219710" y="5566283"/>
                  </a:cubicBezTo>
                  <a:cubicBezTo>
                    <a:pt x="226441" y="5493258"/>
                    <a:pt x="222504" y="5364861"/>
                    <a:pt x="154813" y="5303520"/>
                  </a:cubicBezTo>
                  <a:cubicBezTo>
                    <a:pt x="60960" y="5252847"/>
                    <a:pt x="270002" y="5097907"/>
                    <a:pt x="241554" y="4958969"/>
                  </a:cubicBezTo>
                  <a:cubicBezTo>
                    <a:pt x="249936" y="4830953"/>
                    <a:pt x="239776" y="4682617"/>
                    <a:pt x="214249" y="4531233"/>
                  </a:cubicBezTo>
                  <a:cubicBezTo>
                    <a:pt x="220726" y="4479290"/>
                    <a:pt x="249301" y="4431538"/>
                    <a:pt x="237998" y="4381627"/>
                  </a:cubicBezTo>
                  <a:cubicBezTo>
                    <a:pt x="241808" y="4308856"/>
                    <a:pt x="334137" y="4236085"/>
                    <a:pt x="266065" y="4175125"/>
                  </a:cubicBezTo>
                  <a:cubicBezTo>
                    <a:pt x="254254" y="4164838"/>
                    <a:pt x="267970" y="4147439"/>
                    <a:pt x="282829" y="4128770"/>
                  </a:cubicBezTo>
                  <a:cubicBezTo>
                    <a:pt x="272288" y="4119118"/>
                    <a:pt x="185801" y="3975735"/>
                    <a:pt x="223901" y="3916807"/>
                  </a:cubicBezTo>
                  <a:cubicBezTo>
                    <a:pt x="221742" y="3853180"/>
                    <a:pt x="297942" y="3860546"/>
                    <a:pt x="224155" y="3721735"/>
                  </a:cubicBezTo>
                  <a:cubicBezTo>
                    <a:pt x="175133" y="3708019"/>
                    <a:pt x="331470" y="3537712"/>
                    <a:pt x="398399" y="3410585"/>
                  </a:cubicBezTo>
                  <a:cubicBezTo>
                    <a:pt x="378841" y="3338195"/>
                    <a:pt x="428498" y="3276092"/>
                    <a:pt x="449453" y="3202940"/>
                  </a:cubicBezTo>
                  <a:cubicBezTo>
                    <a:pt x="471805" y="3096514"/>
                    <a:pt x="449199" y="3031236"/>
                    <a:pt x="565150" y="2936113"/>
                  </a:cubicBezTo>
                  <a:cubicBezTo>
                    <a:pt x="599186" y="2862453"/>
                    <a:pt x="512953" y="2778633"/>
                    <a:pt x="556133" y="2666238"/>
                  </a:cubicBezTo>
                  <a:cubicBezTo>
                    <a:pt x="537337" y="2651125"/>
                    <a:pt x="590296" y="2634107"/>
                    <a:pt x="556260" y="2608453"/>
                  </a:cubicBezTo>
                  <a:cubicBezTo>
                    <a:pt x="541147" y="2588133"/>
                    <a:pt x="510794" y="2592324"/>
                    <a:pt x="540258" y="2549906"/>
                  </a:cubicBezTo>
                  <a:cubicBezTo>
                    <a:pt x="529717" y="2532888"/>
                    <a:pt x="574294" y="2410587"/>
                    <a:pt x="550672" y="2322068"/>
                  </a:cubicBezTo>
                  <a:cubicBezTo>
                    <a:pt x="546608" y="2311400"/>
                    <a:pt x="613410" y="2273427"/>
                    <a:pt x="586867" y="2247265"/>
                  </a:cubicBezTo>
                  <a:cubicBezTo>
                    <a:pt x="616839" y="2186432"/>
                    <a:pt x="518795" y="2149983"/>
                    <a:pt x="601853" y="2010791"/>
                  </a:cubicBezTo>
                  <a:cubicBezTo>
                    <a:pt x="553847" y="1976120"/>
                    <a:pt x="571500" y="1934718"/>
                    <a:pt x="567309" y="1894078"/>
                  </a:cubicBezTo>
                  <a:cubicBezTo>
                    <a:pt x="623316" y="1828038"/>
                    <a:pt x="645541" y="1689481"/>
                    <a:pt x="770382" y="1441196"/>
                  </a:cubicBezTo>
                  <a:cubicBezTo>
                    <a:pt x="836422" y="1354836"/>
                    <a:pt x="828294" y="1225042"/>
                    <a:pt x="912749" y="1005078"/>
                  </a:cubicBezTo>
                  <a:cubicBezTo>
                    <a:pt x="886714" y="977011"/>
                    <a:pt x="1022477" y="986790"/>
                    <a:pt x="1114298" y="806831"/>
                  </a:cubicBezTo>
                  <a:cubicBezTo>
                    <a:pt x="1098804" y="738886"/>
                    <a:pt x="1201293" y="676021"/>
                    <a:pt x="1157986" y="599567"/>
                  </a:cubicBezTo>
                  <a:cubicBezTo>
                    <a:pt x="1570228" y="609219"/>
                    <a:pt x="2071116" y="598805"/>
                    <a:pt x="2572766" y="601599"/>
                  </a:cubicBezTo>
                  <a:cubicBezTo>
                    <a:pt x="3586988" y="605282"/>
                    <a:pt x="4528185" y="602742"/>
                    <a:pt x="5528818" y="601853"/>
                  </a:cubicBezTo>
                  <a:cubicBezTo>
                    <a:pt x="6274054" y="693420"/>
                    <a:pt x="6000750" y="0"/>
                    <a:pt x="6063869" y="2884424"/>
                  </a:cubicBezTo>
                  <a:cubicBezTo>
                    <a:pt x="6029833" y="4200398"/>
                    <a:pt x="6083554" y="5679694"/>
                    <a:pt x="6045073" y="6923913"/>
                  </a:cubicBezTo>
                  <a:close/>
                </a:path>
              </a:pathLst>
            </a:custGeom>
            <a:blipFill>
              <a:blip r:embed="rId5"/>
              <a:stretch>
                <a:fillRect l="-62692" r="-62692"/>
              </a:stretch>
            </a:blipFill>
          </p:spPr>
        </p:sp>
      </p:grpSp>
      <p:sp>
        <p:nvSpPr>
          <p:cNvPr id="7" name="Freeform 7"/>
          <p:cNvSpPr/>
          <p:nvPr/>
        </p:nvSpPr>
        <p:spPr>
          <a:xfrm>
            <a:off x="0" y="261565"/>
            <a:ext cx="2022608" cy="1926534"/>
          </a:xfrm>
          <a:custGeom>
            <a:avLst/>
            <a:gdLst/>
            <a:ahLst/>
            <a:cxnLst/>
            <a:rect l="l" t="t" r="r" b="b"/>
            <a:pathLst>
              <a:path w="2022608" h="1926534">
                <a:moveTo>
                  <a:pt x="0" y="0"/>
                </a:moveTo>
                <a:lnTo>
                  <a:pt x="2022608" y="0"/>
                </a:lnTo>
                <a:lnTo>
                  <a:pt x="2022608" y="1926534"/>
                </a:lnTo>
                <a:lnTo>
                  <a:pt x="0" y="1926534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=""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8" name="TextBox 8"/>
          <p:cNvSpPr txBox="1"/>
          <p:nvPr/>
        </p:nvSpPr>
        <p:spPr>
          <a:xfrm>
            <a:off x="1680724" y="1000739"/>
            <a:ext cx="8000240" cy="10877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7199"/>
              </a:lnSpc>
              <a:spcBef>
                <a:spcPct val="0"/>
              </a:spcBef>
            </a:pPr>
            <a:r>
              <a:rPr lang="en-US" sz="7199">
                <a:solidFill>
                  <a:srgbClr val="C64518"/>
                </a:solidFill>
                <a:latin typeface="可画榜书"/>
                <a:ea typeface="可画榜书"/>
                <a:cs typeface="可画榜书"/>
                <a:sym typeface="可画榜书"/>
              </a:rPr>
              <a:t>PIRAMID TAICHUNG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11849212" y="8787120"/>
            <a:ext cx="5537076" cy="3587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2800"/>
              </a:lnSpc>
              <a:spcBef>
                <a:spcPct val="0"/>
              </a:spcBef>
            </a:pPr>
            <a:r>
              <a:rPr lang="en-US" sz="2000">
                <a:solidFill>
                  <a:srgbClr val="FFFFFF"/>
                </a:solidFill>
                <a:latin typeface="文泉驿"/>
                <a:ea typeface="文泉驿"/>
                <a:cs typeface="文泉驿"/>
                <a:sym typeface="文泉驿"/>
              </a:rPr>
              <a:t>圖片來源：擷自google map街景截圖(2025.06.14)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645612" y="2576620"/>
            <a:ext cx="9035352" cy="38472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r>
              <a:rPr lang="en-US" sz="5000" dirty="0" err="1">
                <a:solidFill>
                  <a:srgbClr val="264250"/>
                </a:solidFill>
                <a:latin typeface="可画榜书"/>
                <a:ea typeface="可画榜书"/>
                <a:sym typeface="字由字家拙黑"/>
              </a:rPr>
              <a:t>地名，是一地居民對該地方感知的狀態、賦予的情感的呈現</a:t>
            </a:r>
            <a:r>
              <a:rPr lang="en-US" sz="5000" dirty="0">
                <a:solidFill>
                  <a:srgbClr val="264250"/>
                </a:solidFill>
                <a:latin typeface="可画榜书"/>
                <a:ea typeface="可画榜书"/>
                <a:sym typeface="字由字家拙黑"/>
              </a:rPr>
              <a:t>。</a:t>
            </a:r>
          </a:p>
          <a:p>
            <a:pPr lvl="0" indent="0">
              <a:spcBef>
                <a:spcPct val="0"/>
              </a:spcBef>
            </a:pPr>
            <a:r>
              <a:rPr lang="en-US" sz="5000" dirty="0" err="1">
                <a:solidFill>
                  <a:srgbClr val="264250"/>
                </a:solidFill>
                <a:latin typeface="可画榜书"/>
                <a:ea typeface="可画榜书"/>
                <a:sym typeface="字由字家拙黑"/>
              </a:rPr>
              <a:t>透過不同族群對第一廣場的暱稱差異，想想看，透過地名的誕生到變遷，我們能看見什麼</a:t>
            </a:r>
            <a:r>
              <a:rPr lang="en-US" sz="5000" dirty="0">
                <a:solidFill>
                  <a:srgbClr val="264250"/>
                </a:solidFill>
                <a:latin typeface="可画榜书"/>
                <a:ea typeface="可画榜书"/>
                <a:sym typeface="字由字家拙黑"/>
              </a:rPr>
              <a:t>?</a:t>
            </a:r>
          </a:p>
        </p:txBody>
      </p:sp>
      <p:sp>
        <p:nvSpPr>
          <p:cNvPr id="13" name="TextBox 13"/>
          <p:cNvSpPr txBox="1"/>
          <p:nvPr/>
        </p:nvSpPr>
        <p:spPr>
          <a:xfrm rot="-566537">
            <a:off x="221121" y="776041"/>
            <a:ext cx="1588595" cy="64262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79"/>
              </a:lnSpc>
              <a:spcBef>
                <a:spcPct val="0"/>
              </a:spcBef>
            </a:pPr>
            <a:r>
              <a:rPr lang="en-US" sz="3199">
                <a:solidFill>
                  <a:srgbClr val="000000"/>
                </a:solidFill>
                <a:latin typeface="29LT Bukra"/>
                <a:ea typeface="29LT Bukra"/>
                <a:cs typeface="29LT Bukra"/>
                <a:sym typeface="29LT Bukra"/>
              </a:rPr>
              <a:t>What’s</a:t>
            </a:r>
          </a:p>
        </p:txBody>
      </p:sp>
    </p:spTree>
    <p:extLst>
      <p:ext uri="{BB962C8B-B14F-4D97-AF65-F5344CB8AC3E}">
        <p14:creationId xmlns:p14="http://schemas.microsoft.com/office/powerpoint/2010/main" val="1182587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8E3D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6744813" y="1994247"/>
            <a:ext cx="11233659" cy="5092960"/>
          </a:xfrm>
          <a:custGeom>
            <a:avLst/>
            <a:gdLst/>
            <a:ahLst/>
            <a:cxnLst/>
            <a:rect l="l" t="t" r="r" b="b"/>
            <a:pathLst>
              <a:path w="11233659" h="5092960">
                <a:moveTo>
                  <a:pt x="0" y="0"/>
                </a:moveTo>
                <a:lnTo>
                  <a:pt x="11233659" y="0"/>
                </a:lnTo>
                <a:lnTo>
                  <a:pt x="11233659" y="5092960"/>
                </a:lnTo>
                <a:lnTo>
                  <a:pt x="0" y="509296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15549" r="-861" b="-9591"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578295" y="2295089"/>
            <a:ext cx="450405" cy="466137"/>
          </a:xfrm>
          <a:custGeom>
            <a:avLst/>
            <a:gdLst/>
            <a:ahLst/>
            <a:cxnLst/>
            <a:rect l="l" t="t" r="r" b="b"/>
            <a:pathLst>
              <a:path w="450405" h="466137">
                <a:moveTo>
                  <a:pt x="0" y="0"/>
                </a:moveTo>
                <a:lnTo>
                  <a:pt x="450405" y="0"/>
                </a:lnTo>
                <a:lnTo>
                  <a:pt x="450405" y="466138"/>
                </a:lnTo>
                <a:lnTo>
                  <a:pt x="0" y="466138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=""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578295" y="6970637"/>
            <a:ext cx="450405" cy="466137"/>
          </a:xfrm>
          <a:custGeom>
            <a:avLst/>
            <a:gdLst/>
            <a:ahLst/>
            <a:cxnLst/>
            <a:rect l="l" t="t" r="r" b="b"/>
            <a:pathLst>
              <a:path w="450405" h="466137">
                <a:moveTo>
                  <a:pt x="0" y="0"/>
                </a:moveTo>
                <a:lnTo>
                  <a:pt x="450405" y="0"/>
                </a:lnTo>
                <a:lnTo>
                  <a:pt x="450405" y="466137"/>
                </a:lnTo>
                <a:lnTo>
                  <a:pt x="0" y="466137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=""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5" name="TextBox 5"/>
          <p:cNvSpPr txBox="1"/>
          <p:nvPr/>
        </p:nvSpPr>
        <p:spPr>
          <a:xfrm>
            <a:off x="379669" y="886173"/>
            <a:ext cx="17261813" cy="9842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6499"/>
              </a:lnSpc>
              <a:spcBef>
                <a:spcPct val="0"/>
              </a:spcBef>
            </a:pPr>
            <a:r>
              <a:rPr lang="en-US" sz="6499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挑選一個故事，感受...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1182251" y="2310671"/>
            <a:ext cx="3709340" cy="5207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3999"/>
              </a:lnSpc>
              <a:spcBef>
                <a:spcPct val="0"/>
              </a:spcBef>
            </a:pPr>
            <a:r>
              <a:rPr lang="en-US" sz="5000" dirty="0" err="1">
                <a:solidFill>
                  <a:srgbClr val="264250"/>
                </a:solidFill>
                <a:latin typeface="可画榜书"/>
                <a:ea typeface="可画榜书"/>
                <a:sym typeface="字由字家拙黑"/>
              </a:rPr>
              <a:t>先看地名實景</a:t>
            </a:r>
            <a:endParaRPr lang="en-US" sz="5000" dirty="0">
              <a:solidFill>
                <a:srgbClr val="264250"/>
              </a:solidFill>
              <a:latin typeface="可画榜书"/>
              <a:ea typeface="可画榜书"/>
              <a:sym typeface="字由字家拙黑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578295" y="2933057"/>
            <a:ext cx="6285036" cy="384720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spcBef>
                <a:spcPct val="0"/>
              </a:spcBef>
            </a:pPr>
            <a:r>
              <a:rPr lang="en-US" sz="5000" dirty="0" err="1">
                <a:solidFill>
                  <a:srgbClr val="264250"/>
                </a:solidFill>
                <a:latin typeface="可画榜书"/>
                <a:ea typeface="可画榜书"/>
                <a:sym typeface="字由字家拙黑"/>
              </a:rPr>
              <a:t>記錄下來你在這裡看到了什麼</a:t>
            </a:r>
            <a:r>
              <a:rPr lang="en-US" sz="5000" dirty="0">
                <a:solidFill>
                  <a:srgbClr val="264250"/>
                </a:solidFill>
                <a:latin typeface="可画榜书"/>
                <a:ea typeface="可画榜书"/>
                <a:sym typeface="字由字家拙黑"/>
              </a:rPr>
              <a:t>？</a:t>
            </a:r>
          </a:p>
          <a:p>
            <a:pPr>
              <a:spcBef>
                <a:spcPct val="0"/>
              </a:spcBef>
            </a:pPr>
            <a:r>
              <a:rPr lang="en-US" sz="5000" dirty="0" err="1">
                <a:solidFill>
                  <a:srgbClr val="264250"/>
                </a:solidFill>
                <a:latin typeface="可画榜书"/>
                <a:ea typeface="可画榜书"/>
                <a:sym typeface="字由字家拙黑"/>
              </a:rPr>
              <a:t>哪裡最吸引你的注意？如果由你們命名，會取什麼名字</a:t>
            </a:r>
            <a:r>
              <a:rPr lang="en-US" sz="5000" dirty="0">
                <a:solidFill>
                  <a:srgbClr val="264250"/>
                </a:solidFill>
                <a:latin typeface="可画榜书"/>
                <a:ea typeface="可画榜书"/>
                <a:sym typeface="字由字家拙黑"/>
              </a:rPr>
              <a:t>？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1182251" y="7028159"/>
            <a:ext cx="3709340" cy="5207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indent="0">
              <a:lnSpc>
                <a:spcPts val="3999"/>
              </a:lnSpc>
              <a:spcBef>
                <a:spcPct val="0"/>
              </a:spcBef>
            </a:pPr>
            <a:r>
              <a:rPr lang="en-US" sz="5000" dirty="0" err="1">
                <a:solidFill>
                  <a:srgbClr val="264250"/>
                </a:solidFill>
                <a:latin typeface="可画榜书"/>
                <a:ea typeface="可画榜书"/>
                <a:sym typeface="字由字家拙黑"/>
              </a:rPr>
              <a:t>再看地名故事</a:t>
            </a:r>
            <a:endParaRPr lang="en-US" sz="5000" dirty="0">
              <a:solidFill>
                <a:srgbClr val="264250"/>
              </a:solidFill>
              <a:latin typeface="可画榜书"/>
              <a:ea typeface="可画榜书"/>
              <a:sym typeface="字由字家拙黑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578295" y="7684669"/>
            <a:ext cx="16310811" cy="28212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spcBef>
                <a:spcPct val="0"/>
              </a:spcBef>
            </a:pPr>
            <a:r>
              <a:rPr lang="en-US" sz="5000" dirty="0" err="1">
                <a:solidFill>
                  <a:srgbClr val="264250"/>
                </a:solidFill>
                <a:latin typeface="可画榜书"/>
                <a:ea typeface="可画榜书"/>
                <a:sym typeface="字由字家拙黑"/>
              </a:rPr>
              <a:t>A.該地名的中文為？讀音為？創造該地名的族群是誰</a:t>
            </a:r>
            <a:r>
              <a:rPr lang="en-US" sz="5000" dirty="0">
                <a:solidFill>
                  <a:srgbClr val="264250"/>
                </a:solidFill>
                <a:latin typeface="可画榜书"/>
                <a:ea typeface="可画榜书"/>
                <a:sym typeface="字由字家拙黑"/>
              </a:rPr>
              <a:t>？</a:t>
            </a:r>
          </a:p>
          <a:p>
            <a:pPr>
              <a:spcBef>
                <a:spcPct val="0"/>
              </a:spcBef>
            </a:pPr>
            <a:r>
              <a:rPr lang="en-US" sz="5000" dirty="0" err="1">
                <a:solidFill>
                  <a:srgbClr val="264250"/>
                </a:solidFill>
                <a:latin typeface="可画榜书"/>
                <a:ea typeface="可画榜书"/>
                <a:sym typeface="字由字家拙黑"/>
              </a:rPr>
              <a:t>B.當地族群是如何觀察、觀察到了什麼，才取這個地名的呢</a:t>
            </a:r>
            <a:r>
              <a:rPr lang="en-US" sz="5000" dirty="0">
                <a:solidFill>
                  <a:srgbClr val="264250"/>
                </a:solidFill>
                <a:latin typeface="可画榜书"/>
                <a:ea typeface="可画榜书"/>
                <a:sym typeface="字由字家拙黑"/>
              </a:rPr>
              <a:t>？</a:t>
            </a:r>
          </a:p>
          <a:p>
            <a:pPr>
              <a:spcBef>
                <a:spcPct val="0"/>
              </a:spcBef>
            </a:pPr>
            <a:r>
              <a:rPr lang="en-US" sz="5000" dirty="0" err="1">
                <a:solidFill>
                  <a:srgbClr val="264250"/>
                </a:solidFill>
                <a:latin typeface="可画榜书"/>
                <a:ea typeface="可画榜书"/>
                <a:sym typeface="字由字家拙黑"/>
              </a:rPr>
              <a:t>C.跟你觀察時的想法一樣嗎</a:t>
            </a:r>
            <a:r>
              <a:rPr lang="en-US" sz="5000" dirty="0">
                <a:solidFill>
                  <a:srgbClr val="264250"/>
                </a:solidFill>
                <a:latin typeface="可画榜书"/>
                <a:ea typeface="可画榜书"/>
                <a:sym typeface="字由字家拙黑"/>
              </a:rPr>
              <a:t>？</a:t>
            </a:r>
          </a:p>
          <a:p>
            <a:pPr marL="0" lvl="0" indent="0" algn="l">
              <a:lnSpc>
                <a:spcPts val="3999"/>
              </a:lnSpc>
              <a:spcBef>
                <a:spcPct val="0"/>
              </a:spcBef>
            </a:pPr>
            <a:endParaRPr lang="en-US" sz="3999" dirty="0">
              <a:solidFill>
                <a:srgbClr val="264250"/>
              </a:solidFill>
              <a:latin typeface="字由字家拙黑"/>
              <a:ea typeface="字由字家拙黑"/>
              <a:cs typeface="字由字家拙黑"/>
              <a:sym typeface="字由字家拙黑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223488" y="-104775"/>
            <a:ext cx="7646231" cy="8667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000"/>
              </a:lnSpc>
            </a:pPr>
            <a:r>
              <a:rPr lang="en-US" sz="5000" dirty="0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1-</a:t>
            </a:r>
            <a:r>
              <a:rPr lang="en-US" sz="5000" dirty="0" err="1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4換個角度看地名</a:t>
            </a:r>
            <a:endParaRPr lang="en-US" sz="5000" dirty="0">
              <a:solidFill>
                <a:srgbClr val="264250"/>
              </a:solidFill>
              <a:latin typeface="可画榜书"/>
              <a:ea typeface="可画榜书"/>
              <a:cs typeface="可画榜书"/>
              <a:sym typeface="可画榜书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3454157" y="4775344"/>
            <a:ext cx="1543050" cy="1543050"/>
            <a:chOff x="0" y="0"/>
            <a:chExt cx="812800" cy="8128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812800" y="406400"/>
                  </a:moveTo>
                  <a:lnTo>
                    <a:pt x="406400" y="0"/>
                  </a:lnTo>
                  <a:lnTo>
                    <a:pt x="406400" y="203200"/>
                  </a:lnTo>
                  <a:lnTo>
                    <a:pt x="0" y="203200"/>
                  </a:lnTo>
                  <a:lnTo>
                    <a:pt x="0" y="609600"/>
                  </a:lnTo>
                  <a:lnTo>
                    <a:pt x="406400" y="609600"/>
                  </a:lnTo>
                  <a:lnTo>
                    <a:pt x="406400" y="812800"/>
                  </a:lnTo>
                  <a:lnTo>
                    <a:pt x="812800" y="406400"/>
                  </a:lnTo>
                  <a:close/>
                </a:path>
              </a:pathLst>
            </a:custGeom>
            <a:solidFill>
              <a:srgbClr val="F5B646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146050"/>
              <a:ext cx="711200" cy="4635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800"/>
                </a:lnSpc>
              </a:pPr>
              <a:endParaRPr sz="5000"/>
            </a:p>
          </p:txBody>
        </p:sp>
      </p:grpSp>
      <p:sp>
        <p:nvSpPr>
          <p:cNvPr id="5" name="TextBox 5"/>
          <p:cNvSpPr txBox="1"/>
          <p:nvPr/>
        </p:nvSpPr>
        <p:spPr>
          <a:xfrm>
            <a:off x="247009" y="5256241"/>
            <a:ext cx="3048000" cy="7694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000"/>
              </a:lnSpc>
              <a:spcBef>
                <a:spcPct val="0"/>
              </a:spcBef>
            </a:pPr>
            <a:r>
              <a:rPr lang="en-US" sz="5000" b="1" dirty="0" err="1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字由字家拙黑"/>
                <a:sym typeface="字由字家拙黑"/>
              </a:rPr>
              <a:t>地理空間</a:t>
            </a:r>
            <a:endParaRPr lang="en-US" sz="5000" b="1" dirty="0">
              <a:solidFill>
                <a:srgbClr val="000000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字由字家拙黑"/>
              <a:sym typeface="字由字家拙黑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223488" y="-104775"/>
            <a:ext cx="7646231" cy="8667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000"/>
              </a:lnSpc>
            </a:pPr>
            <a:r>
              <a:rPr lang="en-US" sz="5000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1-4換個角度看地名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5159132" y="4875241"/>
            <a:ext cx="3048000" cy="15716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000"/>
              </a:lnSpc>
            </a:pPr>
            <a:r>
              <a:rPr lang="en-US" sz="5000" b="1" dirty="0" err="1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字由字家拙黑"/>
                <a:sym typeface="字由字家拙黑"/>
              </a:rPr>
              <a:t>人的感知</a:t>
            </a:r>
            <a:endParaRPr lang="en-US" sz="5000" b="1" dirty="0">
              <a:solidFill>
                <a:srgbClr val="000000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字由字家拙黑"/>
              <a:sym typeface="字由字家拙黑"/>
            </a:endParaRPr>
          </a:p>
          <a:p>
            <a:pPr algn="ctr">
              <a:lnSpc>
                <a:spcPts val="6000"/>
              </a:lnSpc>
              <a:spcBef>
                <a:spcPct val="0"/>
              </a:spcBef>
            </a:pPr>
            <a:r>
              <a:rPr lang="en-US" sz="5000" b="1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字由字家拙黑"/>
                <a:sym typeface="字由字家拙黑"/>
              </a:rPr>
              <a:t>(</a:t>
            </a:r>
            <a:r>
              <a:rPr lang="en-US" sz="5000" b="1" dirty="0" err="1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字由字家拙黑"/>
                <a:sym typeface="字由字家拙黑"/>
              </a:rPr>
              <a:t>五官</a:t>
            </a:r>
            <a:r>
              <a:rPr lang="en-US" sz="5000" b="1" dirty="0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字由字家拙黑"/>
                <a:sym typeface="字由字家拙黑"/>
              </a:rPr>
              <a:t>)</a:t>
            </a:r>
          </a:p>
        </p:txBody>
      </p:sp>
      <p:grpSp>
        <p:nvGrpSpPr>
          <p:cNvPr id="8" name="Group 8"/>
          <p:cNvGrpSpPr/>
          <p:nvPr/>
        </p:nvGrpSpPr>
        <p:grpSpPr>
          <a:xfrm>
            <a:off x="8421615" y="4775344"/>
            <a:ext cx="1543050" cy="1543050"/>
            <a:chOff x="0" y="0"/>
            <a:chExt cx="812800" cy="81280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812800" y="406400"/>
                  </a:moveTo>
                  <a:lnTo>
                    <a:pt x="406400" y="0"/>
                  </a:lnTo>
                  <a:lnTo>
                    <a:pt x="406400" y="203200"/>
                  </a:lnTo>
                  <a:lnTo>
                    <a:pt x="0" y="203200"/>
                  </a:lnTo>
                  <a:lnTo>
                    <a:pt x="0" y="609600"/>
                  </a:lnTo>
                  <a:lnTo>
                    <a:pt x="406400" y="609600"/>
                  </a:lnTo>
                  <a:lnTo>
                    <a:pt x="406400" y="812800"/>
                  </a:lnTo>
                  <a:lnTo>
                    <a:pt x="812800" y="406400"/>
                  </a:lnTo>
                  <a:close/>
                </a:path>
              </a:pathLst>
            </a:custGeom>
            <a:solidFill>
              <a:srgbClr val="F5B646"/>
            </a:solidFill>
          </p:spPr>
        </p:sp>
        <p:sp>
          <p:nvSpPr>
            <p:cNvPr id="10" name="TextBox 10"/>
            <p:cNvSpPr txBox="1"/>
            <p:nvPr/>
          </p:nvSpPr>
          <p:spPr>
            <a:xfrm>
              <a:off x="0" y="146050"/>
              <a:ext cx="711200" cy="4635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800"/>
                </a:lnSpc>
              </a:pPr>
              <a:endParaRPr sz="5000"/>
            </a:p>
          </p:txBody>
        </p:sp>
      </p:grpSp>
      <p:sp>
        <p:nvSpPr>
          <p:cNvPr id="11" name="TextBox 11"/>
          <p:cNvSpPr txBox="1"/>
          <p:nvPr/>
        </p:nvSpPr>
        <p:spPr>
          <a:xfrm>
            <a:off x="10183740" y="4746769"/>
            <a:ext cx="3429000" cy="307776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6000"/>
              </a:lnSpc>
            </a:pPr>
            <a:r>
              <a:rPr lang="en-US" sz="5000" b="1" dirty="0" err="1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字由字家拙黑"/>
                <a:sym typeface="字由字家拙黑"/>
              </a:rPr>
              <a:t>主觀、經驗、習得的文化符號</a:t>
            </a:r>
            <a:endParaRPr lang="en-US" sz="5000" b="1" dirty="0">
              <a:solidFill>
                <a:srgbClr val="000000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字由字家拙黑"/>
              <a:sym typeface="字由字家拙黑"/>
            </a:endParaRPr>
          </a:p>
          <a:p>
            <a:pPr>
              <a:lnSpc>
                <a:spcPts val="6000"/>
              </a:lnSpc>
              <a:spcBef>
                <a:spcPct val="0"/>
              </a:spcBef>
            </a:pPr>
            <a:endParaRPr lang="en-US" sz="5000" b="1" dirty="0">
              <a:solidFill>
                <a:srgbClr val="000000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字由字家拙黑"/>
              <a:sym typeface="字由字家拙黑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15352689" y="4940444"/>
            <a:ext cx="2539752" cy="192360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000"/>
              </a:lnSpc>
              <a:spcBef>
                <a:spcPct val="0"/>
              </a:spcBef>
            </a:pPr>
            <a:r>
              <a:rPr lang="en-US" sz="5000" b="1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字由字家拙黑"/>
                <a:sym typeface="字由字家拙黑"/>
              </a:rPr>
              <a:t>文化地景</a:t>
            </a:r>
          </a:p>
          <a:p>
            <a:pPr algn="ctr">
              <a:lnSpc>
                <a:spcPts val="5000"/>
              </a:lnSpc>
              <a:spcBef>
                <a:spcPct val="0"/>
              </a:spcBef>
            </a:pPr>
            <a:r>
              <a:rPr lang="en-US" sz="5000" b="1">
                <a:solidFill>
                  <a:srgbClr val="0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字由字家拙黑"/>
                <a:sym typeface="字由字家拙黑"/>
              </a:rPr>
              <a:t>(地名)</a:t>
            </a:r>
          </a:p>
        </p:txBody>
      </p:sp>
      <p:grpSp>
        <p:nvGrpSpPr>
          <p:cNvPr id="13" name="Group 13"/>
          <p:cNvGrpSpPr/>
          <p:nvPr/>
        </p:nvGrpSpPr>
        <p:grpSpPr>
          <a:xfrm>
            <a:off x="13647714" y="4894291"/>
            <a:ext cx="1543050" cy="1543050"/>
            <a:chOff x="0" y="0"/>
            <a:chExt cx="812800" cy="812800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812800" y="406400"/>
                  </a:moveTo>
                  <a:lnTo>
                    <a:pt x="406400" y="0"/>
                  </a:lnTo>
                  <a:lnTo>
                    <a:pt x="406400" y="203200"/>
                  </a:lnTo>
                  <a:lnTo>
                    <a:pt x="0" y="203200"/>
                  </a:lnTo>
                  <a:lnTo>
                    <a:pt x="0" y="609600"/>
                  </a:lnTo>
                  <a:lnTo>
                    <a:pt x="406400" y="609600"/>
                  </a:lnTo>
                  <a:lnTo>
                    <a:pt x="406400" y="812800"/>
                  </a:lnTo>
                  <a:lnTo>
                    <a:pt x="812800" y="406400"/>
                  </a:lnTo>
                  <a:close/>
                </a:path>
              </a:pathLst>
            </a:custGeom>
            <a:solidFill>
              <a:srgbClr val="F5B646"/>
            </a:solidFill>
          </p:spPr>
        </p:sp>
        <p:sp>
          <p:nvSpPr>
            <p:cNvPr id="15" name="TextBox 15"/>
            <p:cNvSpPr txBox="1"/>
            <p:nvPr/>
          </p:nvSpPr>
          <p:spPr>
            <a:xfrm>
              <a:off x="0" y="146050"/>
              <a:ext cx="711200" cy="4635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800"/>
                </a:lnSpc>
              </a:pPr>
              <a:endParaRPr sz="5000"/>
            </a:p>
          </p:txBody>
        </p:sp>
      </p:grpSp>
      <p:sp>
        <p:nvSpPr>
          <p:cNvPr id="16" name="TextBox 16"/>
          <p:cNvSpPr txBox="1"/>
          <p:nvPr/>
        </p:nvSpPr>
        <p:spPr>
          <a:xfrm>
            <a:off x="247009" y="2476572"/>
            <a:ext cx="17261813" cy="8335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6499"/>
              </a:lnSpc>
              <a:spcBef>
                <a:spcPct val="0"/>
              </a:spcBef>
            </a:pPr>
            <a:r>
              <a:rPr lang="zh-TW" altLang="en-US" sz="6499" dirty="0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整理</a:t>
            </a:r>
            <a:r>
              <a:rPr lang="en-US" sz="6499" dirty="0" err="1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重點:認識地名建構</a:t>
            </a:r>
            <a:endParaRPr lang="en-US" sz="6499" dirty="0">
              <a:solidFill>
                <a:srgbClr val="264250"/>
              </a:solidFill>
              <a:latin typeface="可画榜书"/>
              <a:ea typeface="可画榜书"/>
              <a:cs typeface="可画榜书"/>
              <a:sym typeface="可画榜书"/>
            </a:endParaRPr>
          </a:p>
        </p:txBody>
      </p:sp>
      <p:sp>
        <p:nvSpPr>
          <p:cNvPr id="17" name="Freeform 4">
            <a:extLst>
              <a:ext uri="{FF2B5EF4-FFF2-40B4-BE49-F238E27FC236}">
                <a16:creationId xmlns="" xmlns:a16="http://schemas.microsoft.com/office/drawing/2014/main" id="{03685F1C-8B5C-0C73-8BD2-42602C795DCE}"/>
              </a:ext>
            </a:extLst>
          </p:cNvPr>
          <p:cNvSpPr/>
          <p:nvPr/>
        </p:nvSpPr>
        <p:spPr>
          <a:xfrm>
            <a:off x="5139904" y="4441969"/>
            <a:ext cx="3172174" cy="2209800"/>
          </a:xfrm>
          <a:custGeom>
            <a:avLst/>
            <a:gdLst/>
            <a:ahLst/>
            <a:cxnLst/>
            <a:rect l="l" t="t" r="r" b="b"/>
            <a:pathLst>
              <a:path w="9773905" h="5216822">
                <a:moveTo>
                  <a:pt x="0" y="0"/>
                </a:moveTo>
                <a:lnTo>
                  <a:pt x="9773904" y="0"/>
                </a:lnTo>
                <a:lnTo>
                  <a:pt x="9773904" y="5216822"/>
                </a:lnTo>
                <a:lnTo>
                  <a:pt x="0" y="521682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18" name="Freeform 4">
            <a:extLst>
              <a:ext uri="{FF2B5EF4-FFF2-40B4-BE49-F238E27FC236}">
                <a16:creationId xmlns="" xmlns:a16="http://schemas.microsoft.com/office/drawing/2014/main" id="{BEA6C56C-F2BB-6539-85C0-0D3B6A995D2E}"/>
              </a:ext>
            </a:extLst>
          </p:cNvPr>
          <p:cNvSpPr/>
          <p:nvPr/>
        </p:nvSpPr>
        <p:spPr>
          <a:xfrm>
            <a:off x="227781" y="4454880"/>
            <a:ext cx="3172174" cy="2209800"/>
          </a:xfrm>
          <a:custGeom>
            <a:avLst/>
            <a:gdLst/>
            <a:ahLst/>
            <a:cxnLst/>
            <a:rect l="l" t="t" r="r" b="b"/>
            <a:pathLst>
              <a:path w="9773905" h="5216822">
                <a:moveTo>
                  <a:pt x="0" y="0"/>
                </a:moveTo>
                <a:lnTo>
                  <a:pt x="9773904" y="0"/>
                </a:lnTo>
                <a:lnTo>
                  <a:pt x="9773904" y="5216822"/>
                </a:lnTo>
                <a:lnTo>
                  <a:pt x="0" y="521682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19" name="Freeform 4">
            <a:extLst>
              <a:ext uri="{FF2B5EF4-FFF2-40B4-BE49-F238E27FC236}">
                <a16:creationId xmlns="" xmlns:a16="http://schemas.microsoft.com/office/drawing/2014/main" id="{C6E6D4FE-D87B-31CE-DA06-A4CD0FA89AF3}"/>
              </a:ext>
            </a:extLst>
          </p:cNvPr>
          <p:cNvSpPr/>
          <p:nvPr/>
        </p:nvSpPr>
        <p:spPr>
          <a:xfrm>
            <a:off x="9963042" y="3924300"/>
            <a:ext cx="3770707" cy="4044648"/>
          </a:xfrm>
          <a:custGeom>
            <a:avLst/>
            <a:gdLst/>
            <a:ahLst/>
            <a:cxnLst/>
            <a:rect l="l" t="t" r="r" b="b"/>
            <a:pathLst>
              <a:path w="9773905" h="5216822">
                <a:moveTo>
                  <a:pt x="0" y="0"/>
                </a:moveTo>
                <a:lnTo>
                  <a:pt x="9773904" y="0"/>
                </a:lnTo>
                <a:lnTo>
                  <a:pt x="9773904" y="5216822"/>
                </a:lnTo>
                <a:lnTo>
                  <a:pt x="0" y="521682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20" name="Freeform 4">
            <a:extLst>
              <a:ext uri="{FF2B5EF4-FFF2-40B4-BE49-F238E27FC236}">
                <a16:creationId xmlns="" xmlns:a16="http://schemas.microsoft.com/office/drawing/2014/main" id="{13450A5E-4DDD-965C-222B-3B58773FF712}"/>
              </a:ext>
            </a:extLst>
          </p:cNvPr>
          <p:cNvSpPr/>
          <p:nvPr/>
        </p:nvSpPr>
        <p:spPr>
          <a:xfrm>
            <a:off x="15367714" y="4441969"/>
            <a:ext cx="2399108" cy="2673048"/>
          </a:xfrm>
          <a:custGeom>
            <a:avLst/>
            <a:gdLst/>
            <a:ahLst/>
            <a:cxnLst/>
            <a:rect l="l" t="t" r="r" b="b"/>
            <a:pathLst>
              <a:path w="9773905" h="5216822">
                <a:moveTo>
                  <a:pt x="0" y="0"/>
                </a:moveTo>
                <a:lnTo>
                  <a:pt x="9773904" y="0"/>
                </a:lnTo>
                <a:lnTo>
                  <a:pt x="9773904" y="5216822"/>
                </a:lnTo>
                <a:lnTo>
                  <a:pt x="0" y="521682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5400000">
            <a:off x="4000500" y="-4000500"/>
            <a:ext cx="10287000" cy="18288000"/>
          </a:xfrm>
          <a:custGeom>
            <a:avLst/>
            <a:gdLst/>
            <a:ahLst/>
            <a:cxnLst/>
            <a:rect l="l" t="t" r="r" b="b"/>
            <a:pathLst>
              <a:path w="10287000" h="18288000">
                <a:moveTo>
                  <a:pt x="0" y="18288000"/>
                </a:moveTo>
                <a:lnTo>
                  <a:pt x="0" y="0"/>
                </a:lnTo>
                <a:lnTo>
                  <a:pt x="10287000" y="0"/>
                </a:lnTo>
                <a:lnTo>
                  <a:pt x="10287000" y="18288000"/>
                </a:lnTo>
                <a:lnTo>
                  <a:pt x="0" y="18288000"/>
                </a:lnTo>
                <a:close/>
              </a:path>
            </a:pathLst>
          </a:custGeom>
          <a:blipFill>
            <a:blip r:embed="rId2"/>
            <a:stretch>
              <a:fillRect l="-24942" t="-984" r="-20267" b="-1276"/>
            </a:stretch>
          </a:blipFill>
        </p:spPr>
      </p:sp>
      <p:sp>
        <p:nvSpPr>
          <p:cNvPr id="3" name="Freeform 3"/>
          <p:cNvSpPr/>
          <p:nvPr/>
        </p:nvSpPr>
        <p:spPr>
          <a:xfrm rot="1536209">
            <a:off x="6100605" y="7172337"/>
            <a:ext cx="4331226" cy="7028358"/>
          </a:xfrm>
          <a:custGeom>
            <a:avLst/>
            <a:gdLst/>
            <a:ahLst/>
            <a:cxnLst/>
            <a:rect l="l" t="t" r="r" b="b"/>
            <a:pathLst>
              <a:path w="4331226" h="7028358">
                <a:moveTo>
                  <a:pt x="0" y="0"/>
                </a:moveTo>
                <a:lnTo>
                  <a:pt x="4331225" y="0"/>
                </a:lnTo>
                <a:lnTo>
                  <a:pt x="4331225" y="7028358"/>
                </a:lnTo>
                <a:lnTo>
                  <a:pt x="0" y="702835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 rot="-5780207">
            <a:off x="2612976" y="4239391"/>
            <a:ext cx="12914303" cy="3293147"/>
          </a:xfrm>
          <a:custGeom>
            <a:avLst/>
            <a:gdLst/>
            <a:ahLst/>
            <a:cxnLst/>
            <a:rect l="l" t="t" r="r" b="b"/>
            <a:pathLst>
              <a:path w="12914303" h="3293147">
                <a:moveTo>
                  <a:pt x="0" y="0"/>
                </a:moveTo>
                <a:lnTo>
                  <a:pt x="12914302" y="0"/>
                </a:lnTo>
                <a:lnTo>
                  <a:pt x="12914302" y="3293148"/>
                </a:lnTo>
                <a:lnTo>
                  <a:pt x="0" y="3293148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 rot="-4886407">
            <a:off x="6910629" y="-1114491"/>
            <a:ext cx="12902170" cy="12964955"/>
          </a:xfrm>
          <a:custGeom>
            <a:avLst/>
            <a:gdLst/>
            <a:ahLst/>
            <a:cxnLst/>
            <a:rect l="l" t="t" r="r" b="b"/>
            <a:pathLst>
              <a:path w="12902170" h="12964955">
                <a:moveTo>
                  <a:pt x="0" y="0"/>
                </a:moveTo>
                <a:lnTo>
                  <a:pt x="12902170" y="0"/>
                </a:lnTo>
                <a:lnTo>
                  <a:pt x="12902170" y="12964955"/>
                </a:lnTo>
                <a:lnTo>
                  <a:pt x="0" y="12964955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-20270" r="-20270"/>
            </a:stretch>
          </a:blipFill>
        </p:spPr>
      </p:sp>
      <p:grpSp>
        <p:nvGrpSpPr>
          <p:cNvPr id="6" name="Group 6"/>
          <p:cNvGrpSpPr/>
          <p:nvPr/>
        </p:nvGrpSpPr>
        <p:grpSpPr>
          <a:xfrm>
            <a:off x="10495385" y="4303302"/>
            <a:ext cx="7251595" cy="214312"/>
            <a:chOff x="0" y="0"/>
            <a:chExt cx="9668794" cy="285750"/>
          </a:xfrm>
        </p:grpSpPr>
        <p:sp>
          <p:nvSpPr>
            <p:cNvPr id="7" name="Freeform 7"/>
            <p:cNvSpPr/>
            <p:nvPr/>
          </p:nvSpPr>
          <p:spPr>
            <a:xfrm>
              <a:off x="49100" y="49530"/>
              <a:ext cx="9570594" cy="187960"/>
            </a:xfrm>
            <a:custGeom>
              <a:avLst/>
              <a:gdLst/>
              <a:ahLst/>
              <a:cxnLst/>
              <a:rect l="l" t="t" r="r" b="b"/>
              <a:pathLst>
                <a:path w="9570594" h="187960">
                  <a:moveTo>
                    <a:pt x="20673" y="127000"/>
                  </a:moveTo>
                  <a:cubicBezTo>
                    <a:pt x="272633" y="158750"/>
                    <a:pt x="330778" y="157480"/>
                    <a:pt x="474201" y="157480"/>
                  </a:cubicBezTo>
                  <a:cubicBezTo>
                    <a:pt x="916100" y="156210"/>
                    <a:pt x="2219830" y="105410"/>
                    <a:pt x="3179861" y="93980"/>
                  </a:cubicBezTo>
                  <a:cubicBezTo>
                    <a:pt x="4270394" y="80010"/>
                    <a:pt x="5915239" y="102870"/>
                    <a:pt x="6674994" y="88900"/>
                  </a:cubicBezTo>
                  <a:cubicBezTo>
                    <a:pt x="7041952" y="82550"/>
                    <a:pt x="7168577" y="67310"/>
                    <a:pt x="7492895" y="60960"/>
                  </a:cubicBezTo>
                  <a:cubicBezTo>
                    <a:pt x="7967096" y="52070"/>
                    <a:pt x="8981395" y="71120"/>
                    <a:pt x="9242400" y="58420"/>
                  </a:cubicBezTo>
                  <a:cubicBezTo>
                    <a:pt x="9318634" y="54610"/>
                    <a:pt x="9340600" y="50800"/>
                    <a:pt x="9388407" y="44450"/>
                  </a:cubicBezTo>
                  <a:cubicBezTo>
                    <a:pt x="9434923" y="38100"/>
                    <a:pt x="9500820" y="29210"/>
                    <a:pt x="9525371" y="17780"/>
                  </a:cubicBezTo>
                  <a:cubicBezTo>
                    <a:pt x="9535707" y="12700"/>
                    <a:pt x="9539583" y="1270"/>
                    <a:pt x="9546044" y="1270"/>
                  </a:cubicBezTo>
                  <a:cubicBezTo>
                    <a:pt x="9553797" y="1270"/>
                    <a:pt x="9565425" y="10160"/>
                    <a:pt x="9568009" y="16510"/>
                  </a:cubicBezTo>
                  <a:cubicBezTo>
                    <a:pt x="9570594" y="21590"/>
                    <a:pt x="9568009" y="31750"/>
                    <a:pt x="9564133" y="36830"/>
                  </a:cubicBezTo>
                  <a:cubicBezTo>
                    <a:pt x="9558965" y="41910"/>
                    <a:pt x="9543459" y="46990"/>
                    <a:pt x="9538292" y="43180"/>
                  </a:cubicBezTo>
                  <a:cubicBezTo>
                    <a:pt x="9531831" y="39370"/>
                    <a:pt x="9526662" y="13970"/>
                    <a:pt x="9530539" y="7620"/>
                  </a:cubicBezTo>
                  <a:cubicBezTo>
                    <a:pt x="9534415" y="2540"/>
                    <a:pt x="9551212" y="0"/>
                    <a:pt x="9557673" y="3810"/>
                  </a:cubicBezTo>
                  <a:cubicBezTo>
                    <a:pt x="9564133" y="7620"/>
                    <a:pt x="9570594" y="20320"/>
                    <a:pt x="9568009" y="27940"/>
                  </a:cubicBezTo>
                  <a:cubicBezTo>
                    <a:pt x="9564133" y="39370"/>
                    <a:pt x="9542167" y="53340"/>
                    <a:pt x="9517617" y="62230"/>
                  </a:cubicBezTo>
                  <a:cubicBezTo>
                    <a:pt x="9468518" y="80010"/>
                    <a:pt x="9394868" y="80010"/>
                    <a:pt x="9281163" y="85090"/>
                  </a:cubicBezTo>
                  <a:cubicBezTo>
                    <a:pt x="8989148" y="99060"/>
                    <a:pt x="8180292" y="77470"/>
                    <a:pt x="7711260" y="83820"/>
                  </a:cubicBezTo>
                  <a:cubicBezTo>
                    <a:pt x="7330090" y="88900"/>
                    <a:pt x="7115601" y="107950"/>
                    <a:pt x="6674994" y="114300"/>
                  </a:cubicBezTo>
                  <a:cubicBezTo>
                    <a:pt x="5902319" y="125730"/>
                    <a:pt x="4531399" y="104140"/>
                    <a:pt x="3483505" y="116840"/>
                  </a:cubicBezTo>
                  <a:cubicBezTo>
                    <a:pt x="2465329" y="128270"/>
                    <a:pt x="998794" y="187960"/>
                    <a:pt x="474201" y="185420"/>
                  </a:cubicBezTo>
                  <a:cubicBezTo>
                    <a:pt x="288138" y="184150"/>
                    <a:pt x="179602" y="184150"/>
                    <a:pt x="96907" y="173990"/>
                  </a:cubicBezTo>
                  <a:cubicBezTo>
                    <a:pt x="55560" y="168910"/>
                    <a:pt x="18089" y="166370"/>
                    <a:pt x="6460" y="154940"/>
                  </a:cubicBezTo>
                  <a:cubicBezTo>
                    <a:pt x="1292" y="148590"/>
                    <a:pt x="0" y="138430"/>
                    <a:pt x="2584" y="133350"/>
                  </a:cubicBezTo>
                  <a:cubicBezTo>
                    <a:pt x="5168" y="129540"/>
                    <a:pt x="20673" y="127000"/>
                    <a:pt x="20673" y="127000"/>
                  </a:cubicBezTo>
                </a:path>
              </a:pathLst>
            </a:custGeom>
            <a:solidFill>
              <a:srgbClr val="5D4141">
                <a:alpha val="58824"/>
              </a:srgbClr>
            </a:solidFill>
            <a:ln cap="sq">
              <a:noFill/>
              <a:prstDash val="solid"/>
              <a:miter/>
            </a:ln>
          </p:spPr>
        </p:sp>
      </p:grpSp>
      <p:grpSp>
        <p:nvGrpSpPr>
          <p:cNvPr id="8" name="Group 8"/>
          <p:cNvGrpSpPr/>
          <p:nvPr/>
        </p:nvGrpSpPr>
        <p:grpSpPr>
          <a:xfrm>
            <a:off x="10495385" y="5633553"/>
            <a:ext cx="7251595" cy="214312"/>
            <a:chOff x="0" y="0"/>
            <a:chExt cx="9668794" cy="285750"/>
          </a:xfrm>
        </p:grpSpPr>
        <p:sp>
          <p:nvSpPr>
            <p:cNvPr id="9" name="Freeform 9"/>
            <p:cNvSpPr/>
            <p:nvPr/>
          </p:nvSpPr>
          <p:spPr>
            <a:xfrm>
              <a:off x="49100" y="49530"/>
              <a:ext cx="9570594" cy="187960"/>
            </a:xfrm>
            <a:custGeom>
              <a:avLst/>
              <a:gdLst/>
              <a:ahLst/>
              <a:cxnLst/>
              <a:rect l="l" t="t" r="r" b="b"/>
              <a:pathLst>
                <a:path w="9570594" h="187960">
                  <a:moveTo>
                    <a:pt x="20673" y="127000"/>
                  </a:moveTo>
                  <a:cubicBezTo>
                    <a:pt x="272633" y="158750"/>
                    <a:pt x="330778" y="157480"/>
                    <a:pt x="474201" y="157480"/>
                  </a:cubicBezTo>
                  <a:cubicBezTo>
                    <a:pt x="916100" y="156210"/>
                    <a:pt x="2219830" y="105410"/>
                    <a:pt x="3179861" y="93980"/>
                  </a:cubicBezTo>
                  <a:cubicBezTo>
                    <a:pt x="4270394" y="80010"/>
                    <a:pt x="5915239" y="102870"/>
                    <a:pt x="6674994" y="88900"/>
                  </a:cubicBezTo>
                  <a:cubicBezTo>
                    <a:pt x="7041952" y="82550"/>
                    <a:pt x="7168577" y="67310"/>
                    <a:pt x="7492895" y="60960"/>
                  </a:cubicBezTo>
                  <a:cubicBezTo>
                    <a:pt x="7967096" y="52070"/>
                    <a:pt x="8981395" y="71120"/>
                    <a:pt x="9242400" y="58420"/>
                  </a:cubicBezTo>
                  <a:cubicBezTo>
                    <a:pt x="9318634" y="54610"/>
                    <a:pt x="9340600" y="50800"/>
                    <a:pt x="9388407" y="44450"/>
                  </a:cubicBezTo>
                  <a:cubicBezTo>
                    <a:pt x="9434923" y="38100"/>
                    <a:pt x="9500820" y="29210"/>
                    <a:pt x="9525371" y="17780"/>
                  </a:cubicBezTo>
                  <a:cubicBezTo>
                    <a:pt x="9535707" y="12700"/>
                    <a:pt x="9539583" y="1270"/>
                    <a:pt x="9546044" y="1270"/>
                  </a:cubicBezTo>
                  <a:cubicBezTo>
                    <a:pt x="9553797" y="1270"/>
                    <a:pt x="9565425" y="10160"/>
                    <a:pt x="9568009" y="16510"/>
                  </a:cubicBezTo>
                  <a:cubicBezTo>
                    <a:pt x="9570594" y="21590"/>
                    <a:pt x="9568009" y="31750"/>
                    <a:pt x="9564133" y="36830"/>
                  </a:cubicBezTo>
                  <a:cubicBezTo>
                    <a:pt x="9558965" y="41910"/>
                    <a:pt x="9543459" y="46990"/>
                    <a:pt x="9538292" y="43180"/>
                  </a:cubicBezTo>
                  <a:cubicBezTo>
                    <a:pt x="9531831" y="39370"/>
                    <a:pt x="9526662" y="13970"/>
                    <a:pt x="9530539" y="7620"/>
                  </a:cubicBezTo>
                  <a:cubicBezTo>
                    <a:pt x="9534415" y="2540"/>
                    <a:pt x="9551212" y="0"/>
                    <a:pt x="9557673" y="3810"/>
                  </a:cubicBezTo>
                  <a:cubicBezTo>
                    <a:pt x="9564133" y="7620"/>
                    <a:pt x="9570594" y="20320"/>
                    <a:pt x="9568009" y="27940"/>
                  </a:cubicBezTo>
                  <a:cubicBezTo>
                    <a:pt x="9564133" y="39370"/>
                    <a:pt x="9542167" y="53340"/>
                    <a:pt x="9517617" y="62230"/>
                  </a:cubicBezTo>
                  <a:cubicBezTo>
                    <a:pt x="9468518" y="80010"/>
                    <a:pt x="9394868" y="80010"/>
                    <a:pt x="9281163" y="85090"/>
                  </a:cubicBezTo>
                  <a:cubicBezTo>
                    <a:pt x="8989148" y="99060"/>
                    <a:pt x="8180292" y="77470"/>
                    <a:pt x="7711260" y="83820"/>
                  </a:cubicBezTo>
                  <a:cubicBezTo>
                    <a:pt x="7330090" y="88900"/>
                    <a:pt x="7115601" y="107950"/>
                    <a:pt x="6674994" y="114300"/>
                  </a:cubicBezTo>
                  <a:cubicBezTo>
                    <a:pt x="5902319" y="125730"/>
                    <a:pt x="4531399" y="104140"/>
                    <a:pt x="3483505" y="116840"/>
                  </a:cubicBezTo>
                  <a:cubicBezTo>
                    <a:pt x="2465329" y="128270"/>
                    <a:pt x="998794" y="187960"/>
                    <a:pt x="474201" y="185420"/>
                  </a:cubicBezTo>
                  <a:cubicBezTo>
                    <a:pt x="288138" y="184150"/>
                    <a:pt x="179602" y="184150"/>
                    <a:pt x="96907" y="173990"/>
                  </a:cubicBezTo>
                  <a:cubicBezTo>
                    <a:pt x="55560" y="168910"/>
                    <a:pt x="18089" y="166370"/>
                    <a:pt x="6460" y="154940"/>
                  </a:cubicBezTo>
                  <a:cubicBezTo>
                    <a:pt x="1292" y="148590"/>
                    <a:pt x="0" y="138430"/>
                    <a:pt x="2584" y="133350"/>
                  </a:cubicBezTo>
                  <a:cubicBezTo>
                    <a:pt x="5168" y="129540"/>
                    <a:pt x="20673" y="127000"/>
                    <a:pt x="20673" y="127000"/>
                  </a:cubicBezTo>
                </a:path>
              </a:pathLst>
            </a:custGeom>
            <a:solidFill>
              <a:srgbClr val="5D4141"/>
            </a:solidFill>
            <a:ln cap="sq">
              <a:noFill/>
              <a:prstDash val="solid"/>
              <a:miter/>
            </a:ln>
          </p:spPr>
        </p:sp>
      </p:grpSp>
      <p:grpSp>
        <p:nvGrpSpPr>
          <p:cNvPr id="10" name="Group 10"/>
          <p:cNvGrpSpPr/>
          <p:nvPr/>
        </p:nvGrpSpPr>
        <p:grpSpPr>
          <a:xfrm>
            <a:off x="10528722" y="2973052"/>
            <a:ext cx="7251595" cy="214312"/>
            <a:chOff x="0" y="0"/>
            <a:chExt cx="9668794" cy="285750"/>
          </a:xfrm>
        </p:grpSpPr>
        <p:sp>
          <p:nvSpPr>
            <p:cNvPr id="11" name="Freeform 11"/>
            <p:cNvSpPr/>
            <p:nvPr/>
          </p:nvSpPr>
          <p:spPr>
            <a:xfrm>
              <a:off x="49100" y="49530"/>
              <a:ext cx="9570594" cy="187960"/>
            </a:xfrm>
            <a:custGeom>
              <a:avLst/>
              <a:gdLst/>
              <a:ahLst/>
              <a:cxnLst/>
              <a:rect l="l" t="t" r="r" b="b"/>
              <a:pathLst>
                <a:path w="9570594" h="187960">
                  <a:moveTo>
                    <a:pt x="20673" y="127000"/>
                  </a:moveTo>
                  <a:cubicBezTo>
                    <a:pt x="272633" y="158750"/>
                    <a:pt x="330778" y="157480"/>
                    <a:pt x="474201" y="157480"/>
                  </a:cubicBezTo>
                  <a:cubicBezTo>
                    <a:pt x="916100" y="156210"/>
                    <a:pt x="2219830" y="105410"/>
                    <a:pt x="3179861" y="93980"/>
                  </a:cubicBezTo>
                  <a:cubicBezTo>
                    <a:pt x="4270394" y="80010"/>
                    <a:pt x="5915239" y="102870"/>
                    <a:pt x="6674994" y="88900"/>
                  </a:cubicBezTo>
                  <a:cubicBezTo>
                    <a:pt x="7041952" y="82550"/>
                    <a:pt x="7168577" y="67310"/>
                    <a:pt x="7492895" y="60960"/>
                  </a:cubicBezTo>
                  <a:cubicBezTo>
                    <a:pt x="7967096" y="52070"/>
                    <a:pt x="8981395" y="71120"/>
                    <a:pt x="9242400" y="58420"/>
                  </a:cubicBezTo>
                  <a:cubicBezTo>
                    <a:pt x="9318634" y="54610"/>
                    <a:pt x="9340600" y="50800"/>
                    <a:pt x="9388407" y="44450"/>
                  </a:cubicBezTo>
                  <a:cubicBezTo>
                    <a:pt x="9434923" y="38100"/>
                    <a:pt x="9500820" y="29210"/>
                    <a:pt x="9525371" y="17780"/>
                  </a:cubicBezTo>
                  <a:cubicBezTo>
                    <a:pt x="9535707" y="12700"/>
                    <a:pt x="9539583" y="1270"/>
                    <a:pt x="9546044" y="1270"/>
                  </a:cubicBezTo>
                  <a:cubicBezTo>
                    <a:pt x="9553797" y="1270"/>
                    <a:pt x="9565425" y="10160"/>
                    <a:pt x="9568009" y="16510"/>
                  </a:cubicBezTo>
                  <a:cubicBezTo>
                    <a:pt x="9570594" y="21590"/>
                    <a:pt x="9568009" y="31750"/>
                    <a:pt x="9564133" y="36830"/>
                  </a:cubicBezTo>
                  <a:cubicBezTo>
                    <a:pt x="9558965" y="41910"/>
                    <a:pt x="9543459" y="46990"/>
                    <a:pt x="9538292" y="43180"/>
                  </a:cubicBezTo>
                  <a:cubicBezTo>
                    <a:pt x="9531831" y="39370"/>
                    <a:pt x="9526662" y="13970"/>
                    <a:pt x="9530539" y="7620"/>
                  </a:cubicBezTo>
                  <a:cubicBezTo>
                    <a:pt x="9534415" y="2540"/>
                    <a:pt x="9551212" y="0"/>
                    <a:pt x="9557673" y="3810"/>
                  </a:cubicBezTo>
                  <a:cubicBezTo>
                    <a:pt x="9564133" y="7620"/>
                    <a:pt x="9570594" y="20320"/>
                    <a:pt x="9568009" y="27940"/>
                  </a:cubicBezTo>
                  <a:cubicBezTo>
                    <a:pt x="9564133" y="39370"/>
                    <a:pt x="9542167" y="53340"/>
                    <a:pt x="9517617" y="62230"/>
                  </a:cubicBezTo>
                  <a:cubicBezTo>
                    <a:pt x="9468518" y="80010"/>
                    <a:pt x="9394868" y="80010"/>
                    <a:pt x="9281163" y="85090"/>
                  </a:cubicBezTo>
                  <a:cubicBezTo>
                    <a:pt x="8989148" y="99060"/>
                    <a:pt x="8180292" y="77470"/>
                    <a:pt x="7711260" y="83820"/>
                  </a:cubicBezTo>
                  <a:cubicBezTo>
                    <a:pt x="7330090" y="88900"/>
                    <a:pt x="7115601" y="107950"/>
                    <a:pt x="6674994" y="114300"/>
                  </a:cubicBezTo>
                  <a:cubicBezTo>
                    <a:pt x="5902319" y="125730"/>
                    <a:pt x="4531399" y="104140"/>
                    <a:pt x="3483505" y="116840"/>
                  </a:cubicBezTo>
                  <a:cubicBezTo>
                    <a:pt x="2465329" y="128270"/>
                    <a:pt x="998794" y="187960"/>
                    <a:pt x="474201" y="185420"/>
                  </a:cubicBezTo>
                  <a:cubicBezTo>
                    <a:pt x="288138" y="184150"/>
                    <a:pt x="179602" y="184150"/>
                    <a:pt x="96907" y="173990"/>
                  </a:cubicBezTo>
                  <a:cubicBezTo>
                    <a:pt x="55560" y="168910"/>
                    <a:pt x="18089" y="166370"/>
                    <a:pt x="6460" y="154940"/>
                  </a:cubicBezTo>
                  <a:cubicBezTo>
                    <a:pt x="1292" y="148590"/>
                    <a:pt x="0" y="138430"/>
                    <a:pt x="2584" y="133350"/>
                  </a:cubicBezTo>
                  <a:cubicBezTo>
                    <a:pt x="5168" y="129540"/>
                    <a:pt x="20673" y="127000"/>
                    <a:pt x="20673" y="127000"/>
                  </a:cubicBezTo>
                </a:path>
              </a:pathLst>
            </a:custGeom>
            <a:solidFill>
              <a:srgbClr val="5D4141">
                <a:alpha val="58824"/>
              </a:srgbClr>
            </a:solidFill>
            <a:ln cap="sq">
              <a:noFill/>
              <a:prstDash val="solid"/>
              <a:miter/>
            </a:ln>
          </p:spPr>
        </p:sp>
      </p:grpSp>
      <p:grpSp>
        <p:nvGrpSpPr>
          <p:cNvPr id="12" name="Group 12"/>
          <p:cNvGrpSpPr/>
          <p:nvPr/>
        </p:nvGrpSpPr>
        <p:grpSpPr>
          <a:xfrm>
            <a:off x="10541094" y="1605980"/>
            <a:ext cx="7251595" cy="214312"/>
            <a:chOff x="0" y="0"/>
            <a:chExt cx="9668794" cy="285750"/>
          </a:xfrm>
        </p:grpSpPr>
        <p:sp>
          <p:nvSpPr>
            <p:cNvPr id="13" name="Freeform 13"/>
            <p:cNvSpPr/>
            <p:nvPr/>
          </p:nvSpPr>
          <p:spPr>
            <a:xfrm>
              <a:off x="49100" y="49530"/>
              <a:ext cx="9570594" cy="187960"/>
            </a:xfrm>
            <a:custGeom>
              <a:avLst/>
              <a:gdLst/>
              <a:ahLst/>
              <a:cxnLst/>
              <a:rect l="l" t="t" r="r" b="b"/>
              <a:pathLst>
                <a:path w="9570594" h="187960">
                  <a:moveTo>
                    <a:pt x="20673" y="127000"/>
                  </a:moveTo>
                  <a:cubicBezTo>
                    <a:pt x="272633" y="158750"/>
                    <a:pt x="330778" y="157480"/>
                    <a:pt x="474201" y="157480"/>
                  </a:cubicBezTo>
                  <a:cubicBezTo>
                    <a:pt x="916100" y="156210"/>
                    <a:pt x="2219830" y="105410"/>
                    <a:pt x="3179861" y="93980"/>
                  </a:cubicBezTo>
                  <a:cubicBezTo>
                    <a:pt x="4270394" y="80010"/>
                    <a:pt x="5915239" y="102870"/>
                    <a:pt x="6674994" y="88900"/>
                  </a:cubicBezTo>
                  <a:cubicBezTo>
                    <a:pt x="7041952" y="82550"/>
                    <a:pt x="7168577" y="67310"/>
                    <a:pt x="7492895" y="60960"/>
                  </a:cubicBezTo>
                  <a:cubicBezTo>
                    <a:pt x="7967096" y="52070"/>
                    <a:pt x="8981395" y="71120"/>
                    <a:pt x="9242400" y="58420"/>
                  </a:cubicBezTo>
                  <a:cubicBezTo>
                    <a:pt x="9318634" y="54610"/>
                    <a:pt x="9340600" y="50800"/>
                    <a:pt x="9388407" y="44450"/>
                  </a:cubicBezTo>
                  <a:cubicBezTo>
                    <a:pt x="9434923" y="38100"/>
                    <a:pt x="9500820" y="29210"/>
                    <a:pt x="9525371" y="17780"/>
                  </a:cubicBezTo>
                  <a:cubicBezTo>
                    <a:pt x="9535707" y="12700"/>
                    <a:pt x="9539583" y="1270"/>
                    <a:pt x="9546044" y="1270"/>
                  </a:cubicBezTo>
                  <a:cubicBezTo>
                    <a:pt x="9553797" y="1270"/>
                    <a:pt x="9565425" y="10160"/>
                    <a:pt x="9568009" y="16510"/>
                  </a:cubicBezTo>
                  <a:cubicBezTo>
                    <a:pt x="9570594" y="21590"/>
                    <a:pt x="9568009" y="31750"/>
                    <a:pt x="9564133" y="36830"/>
                  </a:cubicBezTo>
                  <a:cubicBezTo>
                    <a:pt x="9558965" y="41910"/>
                    <a:pt x="9543459" y="46990"/>
                    <a:pt x="9538292" y="43180"/>
                  </a:cubicBezTo>
                  <a:cubicBezTo>
                    <a:pt x="9531831" y="39370"/>
                    <a:pt x="9526662" y="13970"/>
                    <a:pt x="9530539" y="7620"/>
                  </a:cubicBezTo>
                  <a:cubicBezTo>
                    <a:pt x="9534415" y="2540"/>
                    <a:pt x="9551212" y="0"/>
                    <a:pt x="9557673" y="3810"/>
                  </a:cubicBezTo>
                  <a:cubicBezTo>
                    <a:pt x="9564133" y="7620"/>
                    <a:pt x="9570594" y="20320"/>
                    <a:pt x="9568009" y="27940"/>
                  </a:cubicBezTo>
                  <a:cubicBezTo>
                    <a:pt x="9564133" y="39370"/>
                    <a:pt x="9542167" y="53340"/>
                    <a:pt x="9517617" y="62230"/>
                  </a:cubicBezTo>
                  <a:cubicBezTo>
                    <a:pt x="9468518" y="80010"/>
                    <a:pt x="9394868" y="80010"/>
                    <a:pt x="9281163" y="85090"/>
                  </a:cubicBezTo>
                  <a:cubicBezTo>
                    <a:pt x="8989148" y="99060"/>
                    <a:pt x="8180292" y="77470"/>
                    <a:pt x="7711260" y="83820"/>
                  </a:cubicBezTo>
                  <a:cubicBezTo>
                    <a:pt x="7330090" y="88900"/>
                    <a:pt x="7115601" y="107950"/>
                    <a:pt x="6674994" y="114300"/>
                  </a:cubicBezTo>
                  <a:cubicBezTo>
                    <a:pt x="5902319" y="125730"/>
                    <a:pt x="4531399" y="104140"/>
                    <a:pt x="3483505" y="116840"/>
                  </a:cubicBezTo>
                  <a:cubicBezTo>
                    <a:pt x="2465329" y="128270"/>
                    <a:pt x="998794" y="187960"/>
                    <a:pt x="474201" y="185420"/>
                  </a:cubicBezTo>
                  <a:cubicBezTo>
                    <a:pt x="288138" y="184150"/>
                    <a:pt x="179602" y="184150"/>
                    <a:pt x="96907" y="173990"/>
                  </a:cubicBezTo>
                  <a:cubicBezTo>
                    <a:pt x="55560" y="168910"/>
                    <a:pt x="18089" y="166370"/>
                    <a:pt x="6460" y="154940"/>
                  </a:cubicBezTo>
                  <a:cubicBezTo>
                    <a:pt x="1292" y="148590"/>
                    <a:pt x="0" y="138430"/>
                    <a:pt x="2584" y="133350"/>
                  </a:cubicBezTo>
                  <a:cubicBezTo>
                    <a:pt x="5168" y="129540"/>
                    <a:pt x="20673" y="127000"/>
                    <a:pt x="20673" y="127000"/>
                  </a:cubicBezTo>
                </a:path>
              </a:pathLst>
            </a:custGeom>
            <a:solidFill>
              <a:srgbClr val="5D4141">
                <a:alpha val="58824"/>
              </a:srgbClr>
            </a:solidFill>
            <a:ln cap="sq">
              <a:noFill/>
              <a:prstDash val="solid"/>
              <a:miter/>
            </a:ln>
          </p:spPr>
        </p:sp>
      </p:grpSp>
      <p:sp>
        <p:nvSpPr>
          <p:cNvPr id="14" name="TextBox 14"/>
          <p:cNvSpPr txBox="1"/>
          <p:nvPr/>
        </p:nvSpPr>
        <p:spPr>
          <a:xfrm>
            <a:off x="10495385" y="4599707"/>
            <a:ext cx="7184920" cy="8667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000"/>
              </a:lnSpc>
            </a:pPr>
            <a:r>
              <a:rPr lang="en-US" sz="5000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國民政府時期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435519" y="1689558"/>
            <a:ext cx="6715125" cy="22415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8000"/>
              </a:lnSpc>
            </a:pPr>
            <a:r>
              <a:rPr lang="en-US" sz="8000" dirty="0" err="1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第二課</a:t>
            </a:r>
            <a:endParaRPr lang="en-US" sz="8000" dirty="0">
              <a:solidFill>
                <a:srgbClr val="264250"/>
              </a:solidFill>
              <a:latin typeface="可画榜书"/>
              <a:ea typeface="可画榜书"/>
              <a:cs typeface="可画榜书"/>
              <a:sym typeface="可画榜书"/>
            </a:endParaRPr>
          </a:p>
          <a:p>
            <a:pPr marL="0" lvl="0" indent="0" algn="l">
              <a:lnSpc>
                <a:spcPts val="8000"/>
              </a:lnSpc>
              <a:spcBef>
                <a:spcPct val="0"/>
              </a:spcBef>
            </a:pPr>
            <a:r>
              <a:rPr lang="en-US" sz="8000" dirty="0" err="1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眼見不一定為憑</a:t>
            </a:r>
            <a:endParaRPr lang="en-US" sz="8000" dirty="0">
              <a:solidFill>
                <a:srgbClr val="264250"/>
              </a:solidFill>
              <a:latin typeface="可画榜书"/>
              <a:ea typeface="可画榜书"/>
              <a:cs typeface="可画榜书"/>
              <a:sym typeface="可画榜书"/>
            </a:endParaRPr>
          </a:p>
        </p:txBody>
      </p:sp>
      <p:sp>
        <p:nvSpPr>
          <p:cNvPr id="16" name="TextBox 16"/>
          <p:cNvSpPr txBox="1"/>
          <p:nvPr/>
        </p:nvSpPr>
        <p:spPr>
          <a:xfrm>
            <a:off x="10538651" y="2001367"/>
            <a:ext cx="7712906" cy="8667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000"/>
              </a:lnSpc>
            </a:pPr>
            <a:r>
              <a:rPr lang="en-US" sz="5000" dirty="0" err="1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荷西時期</a:t>
            </a:r>
            <a:endParaRPr lang="en-US" sz="5000" dirty="0">
              <a:solidFill>
                <a:srgbClr val="264250"/>
              </a:solidFill>
              <a:latin typeface="可画榜书"/>
              <a:ea typeface="可画榜书"/>
              <a:cs typeface="可画榜书"/>
              <a:sym typeface="可画榜书"/>
            </a:endParaRPr>
          </a:p>
        </p:txBody>
      </p:sp>
      <p:sp>
        <p:nvSpPr>
          <p:cNvPr id="17" name="TextBox 17"/>
          <p:cNvSpPr txBox="1"/>
          <p:nvPr/>
        </p:nvSpPr>
        <p:spPr>
          <a:xfrm>
            <a:off x="10532210" y="3355386"/>
            <a:ext cx="7646231" cy="8667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000"/>
              </a:lnSpc>
            </a:pPr>
            <a:r>
              <a:rPr lang="en-US" sz="5000" dirty="0" err="1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清領至日治時期</a:t>
            </a:r>
            <a:endParaRPr lang="en-US" sz="5000" dirty="0">
              <a:solidFill>
                <a:srgbClr val="264250"/>
              </a:solidFill>
              <a:latin typeface="可画榜书"/>
              <a:ea typeface="可画榜书"/>
              <a:cs typeface="可画榜书"/>
              <a:sym typeface="可画榜书"/>
            </a:endParaRPr>
          </a:p>
        </p:txBody>
      </p:sp>
      <p:sp>
        <p:nvSpPr>
          <p:cNvPr id="18" name="TextBox 18"/>
          <p:cNvSpPr txBox="1"/>
          <p:nvPr/>
        </p:nvSpPr>
        <p:spPr>
          <a:xfrm>
            <a:off x="10641769" y="6095783"/>
            <a:ext cx="7646231" cy="153888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000"/>
              </a:lnSpc>
            </a:pPr>
            <a:r>
              <a:rPr lang="zh-TW" altLang="en-US" sz="5000" dirty="0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認識地名變遷與文化變遷的關係</a:t>
            </a:r>
            <a:endParaRPr lang="en-US" sz="5000" dirty="0">
              <a:solidFill>
                <a:srgbClr val="264250"/>
              </a:solidFill>
              <a:latin typeface="可画榜书"/>
              <a:ea typeface="可画榜书"/>
              <a:cs typeface="可画榜书"/>
              <a:sym typeface="可画榜书"/>
            </a:endParaRPr>
          </a:p>
        </p:txBody>
      </p:sp>
      <p:sp>
        <p:nvSpPr>
          <p:cNvPr id="19" name="TextBox 19"/>
          <p:cNvSpPr txBox="1"/>
          <p:nvPr/>
        </p:nvSpPr>
        <p:spPr>
          <a:xfrm>
            <a:off x="9181723" y="2001367"/>
            <a:ext cx="1014927" cy="8667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000"/>
              </a:lnSpc>
            </a:pPr>
            <a:r>
              <a:rPr lang="en-US" sz="5000" dirty="0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2-1</a:t>
            </a:r>
          </a:p>
        </p:txBody>
      </p:sp>
      <p:sp>
        <p:nvSpPr>
          <p:cNvPr id="20" name="TextBox 20"/>
          <p:cNvSpPr txBox="1"/>
          <p:nvPr/>
        </p:nvSpPr>
        <p:spPr>
          <a:xfrm>
            <a:off x="9198815" y="3289699"/>
            <a:ext cx="1014927" cy="8667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000"/>
              </a:lnSpc>
            </a:pPr>
            <a:r>
              <a:rPr lang="en-US" sz="5000" dirty="0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2-2</a:t>
            </a:r>
          </a:p>
        </p:txBody>
      </p:sp>
      <p:sp>
        <p:nvSpPr>
          <p:cNvPr id="21" name="TextBox 21"/>
          <p:cNvSpPr txBox="1"/>
          <p:nvPr/>
        </p:nvSpPr>
        <p:spPr>
          <a:xfrm>
            <a:off x="9218166" y="4599707"/>
            <a:ext cx="1014927" cy="8667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000"/>
              </a:lnSpc>
            </a:pPr>
            <a:r>
              <a:rPr lang="en-US" sz="5000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2-3</a:t>
            </a:r>
          </a:p>
        </p:txBody>
      </p:sp>
      <p:sp>
        <p:nvSpPr>
          <p:cNvPr id="22" name="TextBox 22"/>
          <p:cNvSpPr txBox="1"/>
          <p:nvPr/>
        </p:nvSpPr>
        <p:spPr>
          <a:xfrm>
            <a:off x="9218166" y="6095783"/>
            <a:ext cx="1014927" cy="8667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000"/>
              </a:lnSpc>
            </a:pPr>
            <a:r>
              <a:rPr lang="en-US" sz="5000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2-4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8E3D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5688033">
            <a:off x="2048282" y="-2998364"/>
            <a:ext cx="12902170" cy="15669150"/>
          </a:xfrm>
          <a:custGeom>
            <a:avLst/>
            <a:gdLst/>
            <a:ahLst/>
            <a:cxnLst/>
            <a:rect l="l" t="t" r="r" b="b"/>
            <a:pathLst>
              <a:path w="12902170" h="15669150">
                <a:moveTo>
                  <a:pt x="0" y="0"/>
                </a:moveTo>
                <a:lnTo>
                  <a:pt x="12902170" y="0"/>
                </a:lnTo>
                <a:lnTo>
                  <a:pt x="12902170" y="15669150"/>
                </a:lnTo>
                <a:lnTo>
                  <a:pt x="0" y="1566915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34927" r="-34927"/>
            </a:stretch>
          </a:blipFill>
        </p:spPr>
        <p:txBody>
          <a:bodyPr/>
          <a:lstStyle/>
          <a:p>
            <a:endParaRPr lang="zh-TW" altLang="en-US" dirty="0"/>
          </a:p>
        </p:txBody>
      </p:sp>
      <p:sp>
        <p:nvSpPr>
          <p:cNvPr id="3" name="Freeform 3"/>
          <p:cNvSpPr/>
          <p:nvPr/>
        </p:nvSpPr>
        <p:spPr>
          <a:xfrm>
            <a:off x="10557752" y="0"/>
            <a:ext cx="7730248" cy="10169274"/>
          </a:xfrm>
          <a:custGeom>
            <a:avLst/>
            <a:gdLst/>
            <a:ahLst/>
            <a:cxnLst/>
            <a:rect l="l" t="t" r="r" b="b"/>
            <a:pathLst>
              <a:path w="7730248" h="10169274">
                <a:moveTo>
                  <a:pt x="0" y="0"/>
                </a:moveTo>
                <a:lnTo>
                  <a:pt x="7730248" y="0"/>
                </a:lnTo>
                <a:lnTo>
                  <a:pt x="7730248" y="10169274"/>
                </a:lnTo>
                <a:lnTo>
                  <a:pt x="0" y="1016927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 rot="-422646">
            <a:off x="500855" y="1151115"/>
            <a:ext cx="9773905" cy="5216822"/>
          </a:xfrm>
          <a:custGeom>
            <a:avLst/>
            <a:gdLst/>
            <a:ahLst/>
            <a:cxnLst/>
            <a:rect l="l" t="t" r="r" b="b"/>
            <a:pathLst>
              <a:path w="9773905" h="5216822">
                <a:moveTo>
                  <a:pt x="0" y="0"/>
                </a:moveTo>
                <a:lnTo>
                  <a:pt x="9773904" y="0"/>
                </a:lnTo>
                <a:lnTo>
                  <a:pt x="9773904" y="5216822"/>
                </a:lnTo>
                <a:lnTo>
                  <a:pt x="0" y="5216822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5" name="TextBox 5"/>
          <p:cNvSpPr txBox="1"/>
          <p:nvPr/>
        </p:nvSpPr>
        <p:spPr>
          <a:xfrm>
            <a:off x="3774801" y="9396479"/>
            <a:ext cx="6632704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3079"/>
              </a:lnSpc>
              <a:spcBef>
                <a:spcPct val="0"/>
              </a:spcBef>
            </a:pPr>
            <a:r>
              <a:rPr lang="en-US" sz="2199">
                <a:solidFill>
                  <a:srgbClr val="264250"/>
                </a:solidFill>
                <a:latin typeface="Arial Unicode"/>
                <a:ea typeface="Arial Unicode"/>
                <a:cs typeface="Arial Unicode"/>
                <a:sym typeface="Arial Unicode"/>
              </a:rPr>
              <a:t>圖片來源: 臺北市政府民政局，〈2024松山區基層藝文活動成果報告 〉。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1924448" y="2198016"/>
            <a:ext cx="7437415" cy="36671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639"/>
              </a:lnSpc>
              <a:spcBef>
                <a:spcPct val="0"/>
              </a:spcBef>
            </a:pPr>
            <a:r>
              <a:rPr lang="zh-TW" altLang="en-US" sz="4699" dirty="0" smtClean="0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臺</a:t>
            </a:r>
            <a:r>
              <a:rPr lang="en-US" sz="4699" dirty="0" err="1" smtClean="0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北市松山區舉辦的文化節不叫松山叫錫口文化節</a:t>
            </a:r>
            <a:r>
              <a:rPr lang="en-US" sz="4699" dirty="0" err="1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；錫口文化節委請搖滾樂團創作的在地歌曲不叫錫口叫《KIMAL</a:t>
            </a:r>
            <a:r>
              <a:rPr lang="en-US" sz="4699" dirty="0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》。</a:t>
            </a:r>
            <a:r>
              <a:rPr lang="en-US" sz="4699" dirty="0" err="1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對此，你有頭緒嗎</a:t>
            </a:r>
            <a:r>
              <a:rPr lang="en-US" sz="4699" dirty="0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？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5400000">
            <a:off x="4000500" y="-4000500"/>
            <a:ext cx="10287000" cy="18288000"/>
          </a:xfrm>
          <a:custGeom>
            <a:avLst/>
            <a:gdLst/>
            <a:ahLst/>
            <a:cxnLst/>
            <a:rect l="l" t="t" r="r" b="b"/>
            <a:pathLst>
              <a:path w="10287000" h="18288000">
                <a:moveTo>
                  <a:pt x="0" y="18288000"/>
                </a:moveTo>
                <a:lnTo>
                  <a:pt x="0" y="0"/>
                </a:lnTo>
                <a:lnTo>
                  <a:pt x="10287000" y="0"/>
                </a:lnTo>
                <a:lnTo>
                  <a:pt x="10287000" y="18288000"/>
                </a:lnTo>
                <a:lnTo>
                  <a:pt x="0" y="18288000"/>
                </a:lnTo>
                <a:close/>
              </a:path>
            </a:pathLst>
          </a:custGeom>
          <a:blipFill>
            <a:blip r:embed="rId2"/>
            <a:stretch>
              <a:fillRect l="-24942" t="-984" r="-20267" b="-1276"/>
            </a:stretch>
          </a:blipFill>
        </p:spPr>
      </p:sp>
      <p:sp>
        <p:nvSpPr>
          <p:cNvPr id="3" name="Freeform 3"/>
          <p:cNvSpPr/>
          <p:nvPr/>
        </p:nvSpPr>
        <p:spPr>
          <a:xfrm rot="1536209">
            <a:off x="6100605" y="7172337"/>
            <a:ext cx="4331226" cy="7028358"/>
          </a:xfrm>
          <a:custGeom>
            <a:avLst/>
            <a:gdLst/>
            <a:ahLst/>
            <a:cxnLst/>
            <a:rect l="l" t="t" r="r" b="b"/>
            <a:pathLst>
              <a:path w="4331226" h="7028358">
                <a:moveTo>
                  <a:pt x="0" y="0"/>
                </a:moveTo>
                <a:lnTo>
                  <a:pt x="4331225" y="0"/>
                </a:lnTo>
                <a:lnTo>
                  <a:pt x="4331225" y="7028358"/>
                </a:lnTo>
                <a:lnTo>
                  <a:pt x="0" y="702835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 rot="-5780207">
            <a:off x="2612976" y="4239391"/>
            <a:ext cx="12914303" cy="3293147"/>
          </a:xfrm>
          <a:custGeom>
            <a:avLst/>
            <a:gdLst/>
            <a:ahLst/>
            <a:cxnLst/>
            <a:rect l="l" t="t" r="r" b="b"/>
            <a:pathLst>
              <a:path w="12914303" h="3293147">
                <a:moveTo>
                  <a:pt x="0" y="0"/>
                </a:moveTo>
                <a:lnTo>
                  <a:pt x="12914302" y="0"/>
                </a:lnTo>
                <a:lnTo>
                  <a:pt x="12914302" y="3293148"/>
                </a:lnTo>
                <a:lnTo>
                  <a:pt x="0" y="3293148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 rot="-4886407">
            <a:off x="6910629" y="-1114491"/>
            <a:ext cx="12902170" cy="12964955"/>
          </a:xfrm>
          <a:custGeom>
            <a:avLst/>
            <a:gdLst/>
            <a:ahLst/>
            <a:cxnLst/>
            <a:rect l="l" t="t" r="r" b="b"/>
            <a:pathLst>
              <a:path w="12902170" h="12964955">
                <a:moveTo>
                  <a:pt x="0" y="0"/>
                </a:moveTo>
                <a:lnTo>
                  <a:pt x="12902170" y="0"/>
                </a:lnTo>
                <a:lnTo>
                  <a:pt x="12902170" y="12964955"/>
                </a:lnTo>
                <a:lnTo>
                  <a:pt x="0" y="12964955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-20270" r="-20270"/>
            </a:stretch>
          </a:blipFill>
        </p:spPr>
      </p:sp>
      <p:grpSp>
        <p:nvGrpSpPr>
          <p:cNvPr id="6" name="Group 6"/>
          <p:cNvGrpSpPr/>
          <p:nvPr/>
        </p:nvGrpSpPr>
        <p:grpSpPr>
          <a:xfrm>
            <a:off x="10495385" y="4041590"/>
            <a:ext cx="7251595" cy="214312"/>
            <a:chOff x="0" y="0"/>
            <a:chExt cx="9668794" cy="285750"/>
          </a:xfrm>
        </p:grpSpPr>
        <p:sp>
          <p:nvSpPr>
            <p:cNvPr id="7" name="Freeform 7"/>
            <p:cNvSpPr/>
            <p:nvPr/>
          </p:nvSpPr>
          <p:spPr>
            <a:xfrm>
              <a:off x="49100" y="49530"/>
              <a:ext cx="9570594" cy="187960"/>
            </a:xfrm>
            <a:custGeom>
              <a:avLst/>
              <a:gdLst/>
              <a:ahLst/>
              <a:cxnLst/>
              <a:rect l="l" t="t" r="r" b="b"/>
              <a:pathLst>
                <a:path w="9570594" h="187960">
                  <a:moveTo>
                    <a:pt x="20673" y="127000"/>
                  </a:moveTo>
                  <a:cubicBezTo>
                    <a:pt x="272633" y="158750"/>
                    <a:pt x="330778" y="157480"/>
                    <a:pt x="474201" y="157480"/>
                  </a:cubicBezTo>
                  <a:cubicBezTo>
                    <a:pt x="916100" y="156210"/>
                    <a:pt x="2219830" y="105410"/>
                    <a:pt x="3179861" y="93980"/>
                  </a:cubicBezTo>
                  <a:cubicBezTo>
                    <a:pt x="4270394" y="80010"/>
                    <a:pt x="5915239" y="102870"/>
                    <a:pt x="6674994" y="88900"/>
                  </a:cubicBezTo>
                  <a:cubicBezTo>
                    <a:pt x="7041952" y="82550"/>
                    <a:pt x="7168577" y="67310"/>
                    <a:pt x="7492895" y="60960"/>
                  </a:cubicBezTo>
                  <a:cubicBezTo>
                    <a:pt x="7967096" y="52070"/>
                    <a:pt x="8981395" y="71120"/>
                    <a:pt x="9242400" y="58420"/>
                  </a:cubicBezTo>
                  <a:cubicBezTo>
                    <a:pt x="9318634" y="54610"/>
                    <a:pt x="9340600" y="50800"/>
                    <a:pt x="9388407" y="44450"/>
                  </a:cubicBezTo>
                  <a:cubicBezTo>
                    <a:pt x="9434923" y="38100"/>
                    <a:pt x="9500820" y="29210"/>
                    <a:pt x="9525371" y="17780"/>
                  </a:cubicBezTo>
                  <a:cubicBezTo>
                    <a:pt x="9535707" y="12700"/>
                    <a:pt x="9539583" y="1270"/>
                    <a:pt x="9546044" y="1270"/>
                  </a:cubicBezTo>
                  <a:cubicBezTo>
                    <a:pt x="9553797" y="1270"/>
                    <a:pt x="9565425" y="10160"/>
                    <a:pt x="9568009" y="16510"/>
                  </a:cubicBezTo>
                  <a:cubicBezTo>
                    <a:pt x="9570594" y="21590"/>
                    <a:pt x="9568009" y="31750"/>
                    <a:pt x="9564133" y="36830"/>
                  </a:cubicBezTo>
                  <a:cubicBezTo>
                    <a:pt x="9558965" y="41910"/>
                    <a:pt x="9543459" y="46990"/>
                    <a:pt x="9538292" y="43180"/>
                  </a:cubicBezTo>
                  <a:cubicBezTo>
                    <a:pt x="9531831" y="39370"/>
                    <a:pt x="9526662" y="13970"/>
                    <a:pt x="9530539" y="7620"/>
                  </a:cubicBezTo>
                  <a:cubicBezTo>
                    <a:pt x="9534415" y="2540"/>
                    <a:pt x="9551212" y="0"/>
                    <a:pt x="9557673" y="3810"/>
                  </a:cubicBezTo>
                  <a:cubicBezTo>
                    <a:pt x="9564133" y="7620"/>
                    <a:pt x="9570594" y="20320"/>
                    <a:pt x="9568009" y="27940"/>
                  </a:cubicBezTo>
                  <a:cubicBezTo>
                    <a:pt x="9564133" y="39370"/>
                    <a:pt x="9542167" y="53340"/>
                    <a:pt x="9517617" y="62230"/>
                  </a:cubicBezTo>
                  <a:cubicBezTo>
                    <a:pt x="9468518" y="80010"/>
                    <a:pt x="9394868" y="80010"/>
                    <a:pt x="9281163" y="85090"/>
                  </a:cubicBezTo>
                  <a:cubicBezTo>
                    <a:pt x="8989148" y="99060"/>
                    <a:pt x="8180292" y="77470"/>
                    <a:pt x="7711260" y="83820"/>
                  </a:cubicBezTo>
                  <a:cubicBezTo>
                    <a:pt x="7330090" y="88900"/>
                    <a:pt x="7115601" y="107950"/>
                    <a:pt x="6674994" y="114300"/>
                  </a:cubicBezTo>
                  <a:cubicBezTo>
                    <a:pt x="5902319" y="125730"/>
                    <a:pt x="4531399" y="104140"/>
                    <a:pt x="3483505" y="116840"/>
                  </a:cubicBezTo>
                  <a:cubicBezTo>
                    <a:pt x="2465329" y="128270"/>
                    <a:pt x="998794" y="187960"/>
                    <a:pt x="474201" y="185420"/>
                  </a:cubicBezTo>
                  <a:cubicBezTo>
                    <a:pt x="288138" y="184150"/>
                    <a:pt x="179602" y="184150"/>
                    <a:pt x="96907" y="173990"/>
                  </a:cubicBezTo>
                  <a:cubicBezTo>
                    <a:pt x="55560" y="168910"/>
                    <a:pt x="18089" y="166370"/>
                    <a:pt x="6460" y="154940"/>
                  </a:cubicBezTo>
                  <a:cubicBezTo>
                    <a:pt x="1292" y="148590"/>
                    <a:pt x="0" y="138430"/>
                    <a:pt x="2584" y="133350"/>
                  </a:cubicBezTo>
                  <a:cubicBezTo>
                    <a:pt x="5168" y="129540"/>
                    <a:pt x="20673" y="127000"/>
                    <a:pt x="20673" y="127000"/>
                  </a:cubicBezTo>
                </a:path>
              </a:pathLst>
            </a:custGeom>
            <a:solidFill>
              <a:srgbClr val="5D4141">
                <a:alpha val="58824"/>
              </a:srgbClr>
            </a:solidFill>
            <a:ln cap="sq">
              <a:noFill/>
              <a:prstDash val="solid"/>
              <a:miter/>
            </a:ln>
          </p:spPr>
        </p:sp>
      </p:grpSp>
      <p:grpSp>
        <p:nvGrpSpPr>
          <p:cNvPr id="8" name="Group 8"/>
          <p:cNvGrpSpPr/>
          <p:nvPr/>
        </p:nvGrpSpPr>
        <p:grpSpPr>
          <a:xfrm>
            <a:off x="10495385" y="7385508"/>
            <a:ext cx="7251595" cy="214312"/>
            <a:chOff x="0" y="0"/>
            <a:chExt cx="9668794" cy="285750"/>
          </a:xfrm>
        </p:grpSpPr>
        <p:sp>
          <p:nvSpPr>
            <p:cNvPr id="9" name="Freeform 9"/>
            <p:cNvSpPr/>
            <p:nvPr/>
          </p:nvSpPr>
          <p:spPr>
            <a:xfrm>
              <a:off x="49100" y="49530"/>
              <a:ext cx="9570594" cy="187960"/>
            </a:xfrm>
            <a:custGeom>
              <a:avLst/>
              <a:gdLst/>
              <a:ahLst/>
              <a:cxnLst/>
              <a:rect l="l" t="t" r="r" b="b"/>
              <a:pathLst>
                <a:path w="9570594" h="187960">
                  <a:moveTo>
                    <a:pt x="20673" y="127000"/>
                  </a:moveTo>
                  <a:cubicBezTo>
                    <a:pt x="272633" y="158750"/>
                    <a:pt x="330778" y="157480"/>
                    <a:pt x="474201" y="157480"/>
                  </a:cubicBezTo>
                  <a:cubicBezTo>
                    <a:pt x="916100" y="156210"/>
                    <a:pt x="2219830" y="105410"/>
                    <a:pt x="3179861" y="93980"/>
                  </a:cubicBezTo>
                  <a:cubicBezTo>
                    <a:pt x="4270394" y="80010"/>
                    <a:pt x="5915239" y="102870"/>
                    <a:pt x="6674994" y="88900"/>
                  </a:cubicBezTo>
                  <a:cubicBezTo>
                    <a:pt x="7041952" y="82550"/>
                    <a:pt x="7168577" y="67310"/>
                    <a:pt x="7492895" y="60960"/>
                  </a:cubicBezTo>
                  <a:cubicBezTo>
                    <a:pt x="7967096" y="52070"/>
                    <a:pt x="8981395" y="71120"/>
                    <a:pt x="9242400" y="58420"/>
                  </a:cubicBezTo>
                  <a:cubicBezTo>
                    <a:pt x="9318634" y="54610"/>
                    <a:pt x="9340600" y="50800"/>
                    <a:pt x="9388407" y="44450"/>
                  </a:cubicBezTo>
                  <a:cubicBezTo>
                    <a:pt x="9434923" y="38100"/>
                    <a:pt x="9500820" y="29210"/>
                    <a:pt x="9525371" y="17780"/>
                  </a:cubicBezTo>
                  <a:cubicBezTo>
                    <a:pt x="9535707" y="12700"/>
                    <a:pt x="9539583" y="1270"/>
                    <a:pt x="9546044" y="1270"/>
                  </a:cubicBezTo>
                  <a:cubicBezTo>
                    <a:pt x="9553797" y="1270"/>
                    <a:pt x="9565425" y="10160"/>
                    <a:pt x="9568009" y="16510"/>
                  </a:cubicBezTo>
                  <a:cubicBezTo>
                    <a:pt x="9570594" y="21590"/>
                    <a:pt x="9568009" y="31750"/>
                    <a:pt x="9564133" y="36830"/>
                  </a:cubicBezTo>
                  <a:cubicBezTo>
                    <a:pt x="9558965" y="41910"/>
                    <a:pt x="9543459" y="46990"/>
                    <a:pt x="9538292" y="43180"/>
                  </a:cubicBezTo>
                  <a:cubicBezTo>
                    <a:pt x="9531831" y="39370"/>
                    <a:pt x="9526662" y="13970"/>
                    <a:pt x="9530539" y="7620"/>
                  </a:cubicBezTo>
                  <a:cubicBezTo>
                    <a:pt x="9534415" y="2540"/>
                    <a:pt x="9551212" y="0"/>
                    <a:pt x="9557673" y="3810"/>
                  </a:cubicBezTo>
                  <a:cubicBezTo>
                    <a:pt x="9564133" y="7620"/>
                    <a:pt x="9570594" y="20320"/>
                    <a:pt x="9568009" y="27940"/>
                  </a:cubicBezTo>
                  <a:cubicBezTo>
                    <a:pt x="9564133" y="39370"/>
                    <a:pt x="9542167" y="53340"/>
                    <a:pt x="9517617" y="62230"/>
                  </a:cubicBezTo>
                  <a:cubicBezTo>
                    <a:pt x="9468518" y="80010"/>
                    <a:pt x="9394868" y="80010"/>
                    <a:pt x="9281163" y="85090"/>
                  </a:cubicBezTo>
                  <a:cubicBezTo>
                    <a:pt x="8989148" y="99060"/>
                    <a:pt x="8180292" y="77470"/>
                    <a:pt x="7711260" y="83820"/>
                  </a:cubicBezTo>
                  <a:cubicBezTo>
                    <a:pt x="7330090" y="88900"/>
                    <a:pt x="7115601" y="107950"/>
                    <a:pt x="6674994" y="114300"/>
                  </a:cubicBezTo>
                  <a:cubicBezTo>
                    <a:pt x="5902319" y="125730"/>
                    <a:pt x="4531399" y="104140"/>
                    <a:pt x="3483505" y="116840"/>
                  </a:cubicBezTo>
                  <a:cubicBezTo>
                    <a:pt x="2465329" y="128270"/>
                    <a:pt x="998794" y="187960"/>
                    <a:pt x="474201" y="185420"/>
                  </a:cubicBezTo>
                  <a:cubicBezTo>
                    <a:pt x="288138" y="184150"/>
                    <a:pt x="179602" y="184150"/>
                    <a:pt x="96907" y="173990"/>
                  </a:cubicBezTo>
                  <a:cubicBezTo>
                    <a:pt x="55560" y="168910"/>
                    <a:pt x="18089" y="166370"/>
                    <a:pt x="6460" y="154940"/>
                  </a:cubicBezTo>
                  <a:cubicBezTo>
                    <a:pt x="1292" y="148590"/>
                    <a:pt x="0" y="138430"/>
                    <a:pt x="2584" y="133350"/>
                  </a:cubicBezTo>
                  <a:cubicBezTo>
                    <a:pt x="5168" y="129540"/>
                    <a:pt x="20673" y="127000"/>
                    <a:pt x="20673" y="127000"/>
                  </a:cubicBezTo>
                </a:path>
              </a:pathLst>
            </a:custGeom>
            <a:solidFill>
              <a:srgbClr val="5D4141"/>
            </a:solidFill>
            <a:ln cap="sq">
              <a:noFill/>
              <a:prstDash val="solid"/>
              <a:miter/>
            </a:ln>
          </p:spPr>
        </p:sp>
      </p:grpSp>
      <p:grpSp>
        <p:nvGrpSpPr>
          <p:cNvPr id="10" name="Group 10"/>
          <p:cNvGrpSpPr/>
          <p:nvPr/>
        </p:nvGrpSpPr>
        <p:grpSpPr>
          <a:xfrm>
            <a:off x="10528722" y="2973052"/>
            <a:ext cx="7251595" cy="214312"/>
            <a:chOff x="0" y="0"/>
            <a:chExt cx="9668794" cy="285750"/>
          </a:xfrm>
        </p:grpSpPr>
        <p:sp>
          <p:nvSpPr>
            <p:cNvPr id="11" name="Freeform 11"/>
            <p:cNvSpPr/>
            <p:nvPr/>
          </p:nvSpPr>
          <p:spPr>
            <a:xfrm>
              <a:off x="49100" y="49530"/>
              <a:ext cx="9570594" cy="187960"/>
            </a:xfrm>
            <a:custGeom>
              <a:avLst/>
              <a:gdLst/>
              <a:ahLst/>
              <a:cxnLst/>
              <a:rect l="l" t="t" r="r" b="b"/>
              <a:pathLst>
                <a:path w="9570594" h="187960">
                  <a:moveTo>
                    <a:pt x="20673" y="127000"/>
                  </a:moveTo>
                  <a:cubicBezTo>
                    <a:pt x="272633" y="158750"/>
                    <a:pt x="330778" y="157480"/>
                    <a:pt x="474201" y="157480"/>
                  </a:cubicBezTo>
                  <a:cubicBezTo>
                    <a:pt x="916100" y="156210"/>
                    <a:pt x="2219830" y="105410"/>
                    <a:pt x="3179861" y="93980"/>
                  </a:cubicBezTo>
                  <a:cubicBezTo>
                    <a:pt x="4270394" y="80010"/>
                    <a:pt x="5915239" y="102870"/>
                    <a:pt x="6674994" y="88900"/>
                  </a:cubicBezTo>
                  <a:cubicBezTo>
                    <a:pt x="7041952" y="82550"/>
                    <a:pt x="7168577" y="67310"/>
                    <a:pt x="7492895" y="60960"/>
                  </a:cubicBezTo>
                  <a:cubicBezTo>
                    <a:pt x="7967096" y="52070"/>
                    <a:pt x="8981395" y="71120"/>
                    <a:pt x="9242400" y="58420"/>
                  </a:cubicBezTo>
                  <a:cubicBezTo>
                    <a:pt x="9318634" y="54610"/>
                    <a:pt x="9340600" y="50800"/>
                    <a:pt x="9388407" y="44450"/>
                  </a:cubicBezTo>
                  <a:cubicBezTo>
                    <a:pt x="9434923" y="38100"/>
                    <a:pt x="9500820" y="29210"/>
                    <a:pt x="9525371" y="17780"/>
                  </a:cubicBezTo>
                  <a:cubicBezTo>
                    <a:pt x="9535707" y="12700"/>
                    <a:pt x="9539583" y="1270"/>
                    <a:pt x="9546044" y="1270"/>
                  </a:cubicBezTo>
                  <a:cubicBezTo>
                    <a:pt x="9553797" y="1270"/>
                    <a:pt x="9565425" y="10160"/>
                    <a:pt x="9568009" y="16510"/>
                  </a:cubicBezTo>
                  <a:cubicBezTo>
                    <a:pt x="9570594" y="21590"/>
                    <a:pt x="9568009" y="31750"/>
                    <a:pt x="9564133" y="36830"/>
                  </a:cubicBezTo>
                  <a:cubicBezTo>
                    <a:pt x="9558965" y="41910"/>
                    <a:pt x="9543459" y="46990"/>
                    <a:pt x="9538292" y="43180"/>
                  </a:cubicBezTo>
                  <a:cubicBezTo>
                    <a:pt x="9531831" y="39370"/>
                    <a:pt x="9526662" y="13970"/>
                    <a:pt x="9530539" y="7620"/>
                  </a:cubicBezTo>
                  <a:cubicBezTo>
                    <a:pt x="9534415" y="2540"/>
                    <a:pt x="9551212" y="0"/>
                    <a:pt x="9557673" y="3810"/>
                  </a:cubicBezTo>
                  <a:cubicBezTo>
                    <a:pt x="9564133" y="7620"/>
                    <a:pt x="9570594" y="20320"/>
                    <a:pt x="9568009" y="27940"/>
                  </a:cubicBezTo>
                  <a:cubicBezTo>
                    <a:pt x="9564133" y="39370"/>
                    <a:pt x="9542167" y="53340"/>
                    <a:pt x="9517617" y="62230"/>
                  </a:cubicBezTo>
                  <a:cubicBezTo>
                    <a:pt x="9468518" y="80010"/>
                    <a:pt x="9394868" y="80010"/>
                    <a:pt x="9281163" y="85090"/>
                  </a:cubicBezTo>
                  <a:cubicBezTo>
                    <a:pt x="8989148" y="99060"/>
                    <a:pt x="8180292" y="77470"/>
                    <a:pt x="7711260" y="83820"/>
                  </a:cubicBezTo>
                  <a:cubicBezTo>
                    <a:pt x="7330090" y="88900"/>
                    <a:pt x="7115601" y="107950"/>
                    <a:pt x="6674994" y="114300"/>
                  </a:cubicBezTo>
                  <a:cubicBezTo>
                    <a:pt x="5902319" y="125730"/>
                    <a:pt x="4531399" y="104140"/>
                    <a:pt x="3483505" y="116840"/>
                  </a:cubicBezTo>
                  <a:cubicBezTo>
                    <a:pt x="2465329" y="128270"/>
                    <a:pt x="998794" y="187960"/>
                    <a:pt x="474201" y="185420"/>
                  </a:cubicBezTo>
                  <a:cubicBezTo>
                    <a:pt x="288138" y="184150"/>
                    <a:pt x="179602" y="184150"/>
                    <a:pt x="96907" y="173990"/>
                  </a:cubicBezTo>
                  <a:cubicBezTo>
                    <a:pt x="55560" y="168910"/>
                    <a:pt x="18089" y="166370"/>
                    <a:pt x="6460" y="154940"/>
                  </a:cubicBezTo>
                  <a:cubicBezTo>
                    <a:pt x="1292" y="148590"/>
                    <a:pt x="0" y="138430"/>
                    <a:pt x="2584" y="133350"/>
                  </a:cubicBezTo>
                  <a:cubicBezTo>
                    <a:pt x="5168" y="129540"/>
                    <a:pt x="20673" y="127000"/>
                    <a:pt x="20673" y="127000"/>
                  </a:cubicBezTo>
                </a:path>
              </a:pathLst>
            </a:custGeom>
            <a:solidFill>
              <a:srgbClr val="5D4141">
                <a:alpha val="58824"/>
              </a:srgbClr>
            </a:solidFill>
            <a:ln cap="sq">
              <a:noFill/>
              <a:prstDash val="solid"/>
              <a:miter/>
            </a:ln>
          </p:spPr>
        </p:sp>
      </p:grpSp>
      <p:grpSp>
        <p:nvGrpSpPr>
          <p:cNvPr id="12" name="Group 12"/>
          <p:cNvGrpSpPr/>
          <p:nvPr/>
        </p:nvGrpSpPr>
        <p:grpSpPr>
          <a:xfrm>
            <a:off x="10543010" y="1494295"/>
            <a:ext cx="7251595" cy="214312"/>
            <a:chOff x="0" y="0"/>
            <a:chExt cx="9668794" cy="285750"/>
          </a:xfrm>
        </p:grpSpPr>
        <p:sp>
          <p:nvSpPr>
            <p:cNvPr id="13" name="Freeform 13"/>
            <p:cNvSpPr/>
            <p:nvPr/>
          </p:nvSpPr>
          <p:spPr>
            <a:xfrm>
              <a:off x="49100" y="49530"/>
              <a:ext cx="9570594" cy="187960"/>
            </a:xfrm>
            <a:custGeom>
              <a:avLst/>
              <a:gdLst/>
              <a:ahLst/>
              <a:cxnLst/>
              <a:rect l="l" t="t" r="r" b="b"/>
              <a:pathLst>
                <a:path w="9570594" h="187960">
                  <a:moveTo>
                    <a:pt x="20673" y="127000"/>
                  </a:moveTo>
                  <a:cubicBezTo>
                    <a:pt x="272633" y="158750"/>
                    <a:pt x="330778" y="157480"/>
                    <a:pt x="474201" y="157480"/>
                  </a:cubicBezTo>
                  <a:cubicBezTo>
                    <a:pt x="916100" y="156210"/>
                    <a:pt x="2219830" y="105410"/>
                    <a:pt x="3179861" y="93980"/>
                  </a:cubicBezTo>
                  <a:cubicBezTo>
                    <a:pt x="4270394" y="80010"/>
                    <a:pt x="5915239" y="102870"/>
                    <a:pt x="6674994" y="88900"/>
                  </a:cubicBezTo>
                  <a:cubicBezTo>
                    <a:pt x="7041952" y="82550"/>
                    <a:pt x="7168577" y="67310"/>
                    <a:pt x="7492895" y="60960"/>
                  </a:cubicBezTo>
                  <a:cubicBezTo>
                    <a:pt x="7967096" y="52070"/>
                    <a:pt x="8981395" y="71120"/>
                    <a:pt x="9242400" y="58420"/>
                  </a:cubicBezTo>
                  <a:cubicBezTo>
                    <a:pt x="9318634" y="54610"/>
                    <a:pt x="9340600" y="50800"/>
                    <a:pt x="9388407" y="44450"/>
                  </a:cubicBezTo>
                  <a:cubicBezTo>
                    <a:pt x="9434923" y="38100"/>
                    <a:pt x="9500820" y="29210"/>
                    <a:pt x="9525371" y="17780"/>
                  </a:cubicBezTo>
                  <a:cubicBezTo>
                    <a:pt x="9535707" y="12700"/>
                    <a:pt x="9539583" y="1270"/>
                    <a:pt x="9546044" y="1270"/>
                  </a:cubicBezTo>
                  <a:cubicBezTo>
                    <a:pt x="9553797" y="1270"/>
                    <a:pt x="9565425" y="10160"/>
                    <a:pt x="9568009" y="16510"/>
                  </a:cubicBezTo>
                  <a:cubicBezTo>
                    <a:pt x="9570594" y="21590"/>
                    <a:pt x="9568009" y="31750"/>
                    <a:pt x="9564133" y="36830"/>
                  </a:cubicBezTo>
                  <a:cubicBezTo>
                    <a:pt x="9558965" y="41910"/>
                    <a:pt x="9543459" y="46990"/>
                    <a:pt x="9538292" y="43180"/>
                  </a:cubicBezTo>
                  <a:cubicBezTo>
                    <a:pt x="9531831" y="39370"/>
                    <a:pt x="9526662" y="13970"/>
                    <a:pt x="9530539" y="7620"/>
                  </a:cubicBezTo>
                  <a:cubicBezTo>
                    <a:pt x="9534415" y="2540"/>
                    <a:pt x="9551212" y="0"/>
                    <a:pt x="9557673" y="3810"/>
                  </a:cubicBezTo>
                  <a:cubicBezTo>
                    <a:pt x="9564133" y="7620"/>
                    <a:pt x="9570594" y="20320"/>
                    <a:pt x="9568009" y="27940"/>
                  </a:cubicBezTo>
                  <a:cubicBezTo>
                    <a:pt x="9564133" y="39370"/>
                    <a:pt x="9542167" y="53340"/>
                    <a:pt x="9517617" y="62230"/>
                  </a:cubicBezTo>
                  <a:cubicBezTo>
                    <a:pt x="9468518" y="80010"/>
                    <a:pt x="9394868" y="80010"/>
                    <a:pt x="9281163" y="85090"/>
                  </a:cubicBezTo>
                  <a:cubicBezTo>
                    <a:pt x="8989148" y="99060"/>
                    <a:pt x="8180292" y="77470"/>
                    <a:pt x="7711260" y="83820"/>
                  </a:cubicBezTo>
                  <a:cubicBezTo>
                    <a:pt x="7330090" y="88900"/>
                    <a:pt x="7115601" y="107950"/>
                    <a:pt x="6674994" y="114300"/>
                  </a:cubicBezTo>
                  <a:cubicBezTo>
                    <a:pt x="5902319" y="125730"/>
                    <a:pt x="4531399" y="104140"/>
                    <a:pt x="3483505" y="116840"/>
                  </a:cubicBezTo>
                  <a:cubicBezTo>
                    <a:pt x="2465329" y="128270"/>
                    <a:pt x="998794" y="187960"/>
                    <a:pt x="474201" y="185420"/>
                  </a:cubicBezTo>
                  <a:cubicBezTo>
                    <a:pt x="288138" y="184150"/>
                    <a:pt x="179602" y="184150"/>
                    <a:pt x="96907" y="173990"/>
                  </a:cubicBezTo>
                  <a:cubicBezTo>
                    <a:pt x="55560" y="168910"/>
                    <a:pt x="18089" y="166370"/>
                    <a:pt x="6460" y="154940"/>
                  </a:cubicBezTo>
                  <a:cubicBezTo>
                    <a:pt x="1292" y="148590"/>
                    <a:pt x="0" y="138430"/>
                    <a:pt x="2584" y="133350"/>
                  </a:cubicBezTo>
                  <a:cubicBezTo>
                    <a:pt x="5168" y="129540"/>
                    <a:pt x="20673" y="127000"/>
                    <a:pt x="20673" y="127000"/>
                  </a:cubicBezTo>
                </a:path>
              </a:pathLst>
            </a:custGeom>
            <a:solidFill>
              <a:srgbClr val="5D4141">
                <a:alpha val="58824"/>
              </a:srgbClr>
            </a:solidFill>
            <a:ln cap="sq">
              <a:noFill/>
              <a:prstDash val="solid"/>
              <a:miter/>
            </a:ln>
          </p:spPr>
        </p:sp>
      </p:grpSp>
      <p:sp>
        <p:nvSpPr>
          <p:cNvPr id="14" name="TextBox 14"/>
          <p:cNvSpPr txBox="1"/>
          <p:nvPr/>
        </p:nvSpPr>
        <p:spPr>
          <a:xfrm>
            <a:off x="10495385" y="4223208"/>
            <a:ext cx="7184920" cy="31527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000"/>
              </a:lnSpc>
            </a:pPr>
            <a:r>
              <a:rPr lang="en-US" sz="5000">
                <a:solidFill>
                  <a:srgbClr val="C64518"/>
                </a:solidFill>
                <a:latin typeface="可画榜书"/>
                <a:ea typeface="可画榜书"/>
                <a:cs typeface="可画榜书"/>
                <a:sym typeface="可画榜书"/>
              </a:rPr>
              <a:t>你的小東協，我的金字塔</a:t>
            </a:r>
          </a:p>
          <a:p>
            <a:pPr algn="l">
              <a:lnSpc>
                <a:spcPts val="6000"/>
              </a:lnSpc>
            </a:pPr>
            <a:r>
              <a:rPr lang="en-US" sz="5000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東協廣場與PIRAMID TAICHUNG兩者間的文化差異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435519" y="1689558"/>
            <a:ext cx="6715125" cy="22415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8000"/>
              </a:lnSpc>
            </a:pPr>
            <a:r>
              <a:rPr lang="en-US" sz="8000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第一課</a:t>
            </a:r>
          </a:p>
          <a:p>
            <a:pPr marL="0" lvl="0" indent="0" algn="l">
              <a:lnSpc>
                <a:spcPts val="8000"/>
              </a:lnSpc>
              <a:spcBef>
                <a:spcPct val="0"/>
              </a:spcBef>
            </a:pPr>
            <a:r>
              <a:rPr lang="en-US" sz="8000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換個角度看地名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10575094" y="1868152"/>
            <a:ext cx="7712906" cy="8667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000"/>
              </a:lnSpc>
            </a:pPr>
            <a:r>
              <a:rPr lang="en-US" sz="5000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從地名文字可以看出什麼？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10528722" y="3146883"/>
            <a:ext cx="7646231" cy="8667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000"/>
              </a:lnSpc>
            </a:pPr>
            <a:r>
              <a:rPr lang="en-US" sz="5000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觀看烏鬼井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10575094" y="7733170"/>
            <a:ext cx="7646231" cy="8667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000"/>
              </a:lnSpc>
            </a:pPr>
            <a:r>
              <a:rPr lang="en-US" sz="5000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換個角度看地名</a:t>
            </a:r>
          </a:p>
        </p:txBody>
      </p:sp>
      <p:sp>
        <p:nvSpPr>
          <p:cNvPr id="19" name="TextBox 19"/>
          <p:cNvSpPr txBox="1"/>
          <p:nvPr/>
        </p:nvSpPr>
        <p:spPr>
          <a:xfrm>
            <a:off x="9218166" y="1868152"/>
            <a:ext cx="1014927" cy="8667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000"/>
              </a:lnSpc>
            </a:pPr>
            <a:r>
              <a:rPr lang="en-US" sz="5000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1-1</a:t>
            </a:r>
          </a:p>
        </p:txBody>
      </p:sp>
      <p:sp>
        <p:nvSpPr>
          <p:cNvPr id="20" name="TextBox 20"/>
          <p:cNvSpPr txBox="1"/>
          <p:nvPr/>
        </p:nvSpPr>
        <p:spPr>
          <a:xfrm>
            <a:off x="9218166" y="3174815"/>
            <a:ext cx="1014927" cy="8667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000"/>
              </a:lnSpc>
            </a:pPr>
            <a:r>
              <a:rPr lang="en-US" sz="5000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1-2</a:t>
            </a:r>
          </a:p>
        </p:txBody>
      </p:sp>
      <p:sp>
        <p:nvSpPr>
          <p:cNvPr id="21" name="TextBox 21"/>
          <p:cNvSpPr txBox="1"/>
          <p:nvPr/>
        </p:nvSpPr>
        <p:spPr>
          <a:xfrm>
            <a:off x="9218166" y="4276725"/>
            <a:ext cx="1014927" cy="8667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000"/>
              </a:lnSpc>
            </a:pPr>
            <a:r>
              <a:rPr lang="en-US" sz="5000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1-3</a:t>
            </a:r>
          </a:p>
        </p:txBody>
      </p:sp>
      <p:sp>
        <p:nvSpPr>
          <p:cNvPr id="22" name="TextBox 22"/>
          <p:cNvSpPr txBox="1"/>
          <p:nvPr/>
        </p:nvSpPr>
        <p:spPr>
          <a:xfrm>
            <a:off x="9218166" y="7733170"/>
            <a:ext cx="1014927" cy="8667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000"/>
              </a:lnSpc>
            </a:pPr>
            <a:r>
              <a:rPr lang="en-US" sz="5000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1-4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5">
            <a:extLst>
              <a:ext uri="{FF2B5EF4-FFF2-40B4-BE49-F238E27FC236}">
                <a16:creationId xmlns="" xmlns:a16="http://schemas.microsoft.com/office/drawing/2014/main" id="{5DE6CEAD-7332-4347-8E84-669D80F6AE5F}"/>
              </a:ext>
            </a:extLst>
          </p:cNvPr>
          <p:cNvSpPr/>
          <p:nvPr/>
        </p:nvSpPr>
        <p:spPr>
          <a:xfrm>
            <a:off x="-25400" y="3238500"/>
            <a:ext cx="18084800" cy="4402550"/>
          </a:xfrm>
          <a:custGeom>
            <a:avLst/>
            <a:gdLst/>
            <a:ahLst/>
            <a:cxnLst/>
            <a:rect l="l" t="t" r="r" b="b"/>
            <a:pathLst>
              <a:path w="16230600" h="4402550">
                <a:moveTo>
                  <a:pt x="0" y="0"/>
                </a:moveTo>
                <a:lnTo>
                  <a:pt x="16230600" y="0"/>
                </a:lnTo>
                <a:lnTo>
                  <a:pt x="16230600" y="4402550"/>
                </a:lnTo>
                <a:lnTo>
                  <a:pt x="0" y="440255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2" name="矩形 1">
            <a:extLst>
              <a:ext uri="{FF2B5EF4-FFF2-40B4-BE49-F238E27FC236}">
                <a16:creationId xmlns="" xmlns:a16="http://schemas.microsoft.com/office/drawing/2014/main" id="{2754DFC3-A0C9-4DAC-B05C-A951B4028D77}"/>
              </a:ext>
            </a:extLst>
          </p:cNvPr>
          <p:cNvSpPr/>
          <p:nvPr/>
        </p:nvSpPr>
        <p:spPr>
          <a:xfrm>
            <a:off x="1066800" y="4174004"/>
            <a:ext cx="166116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spcAft>
                <a:spcPts val="0"/>
              </a:spcAft>
              <a:buFont typeface="+mj-lt"/>
              <a:buAutoNum type="arabicPeriod"/>
            </a:pPr>
            <a:r>
              <a:rPr lang="zh-TW" altLang="zh-TW" sz="6000" dirty="0">
                <a:latin typeface="可画榜书"/>
                <a:ea typeface="可画榜书"/>
                <a:cs typeface="可画榜书"/>
              </a:rPr>
              <a:t>你家附近的地名有改過嗎？你還記得舊地名嗎？</a:t>
            </a:r>
          </a:p>
          <a:p>
            <a:pPr marL="342900" lvl="0" indent="-342900">
              <a:spcAft>
                <a:spcPts val="0"/>
              </a:spcAft>
              <a:buFont typeface="+mj-lt"/>
              <a:buAutoNum type="arabicPeriod"/>
            </a:pPr>
            <a:r>
              <a:rPr lang="zh-TW" altLang="zh-TW" sz="6000" dirty="0">
                <a:latin typeface="可画榜书"/>
                <a:ea typeface="可画榜书"/>
                <a:cs typeface="可画榜书"/>
              </a:rPr>
              <a:t>臺灣的地名經歷過哪些變遷？</a:t>
            </a:r>
          </a:p>
        </p:txBody>
      </p:sp>
    </p:spTree>
    <p:extLst>
      <p:ext uri="{BB962C8B-B14F-4D97-AF65-F5344CB8AC3E}">
        <p14:creationId xmlns:p14="http://schemas.microsoft.com/office/powerpoint/2010/main" val="1911417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431094" y="217093"/>
            <a:ext cx="7712906" cy="55143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320"/>
              </a:lnSpc>
            </a:pPr>
            <a:r>
              <a:rPr lang="en-US" sz="5400" dirty="0" err="1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荷西時期</a:t>
            </a:r>
            <a:endParaRPr lang="en-US" sz="5400" dirty="0">
              <a:solidFill>
                <a:srgbClr val="264250"/>
              </a:solidFill>
              <a:latin typeface="可画榜书"/>
              <a:ea typeface="可画榜书"/>
              <a:cs typeface="可画榜书"/>
              <a:sym typeface="可画榜书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330736" y="237413"/>
            <a:ext cx="1014927" cy="55143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320"/>
              </a:lnSpc>
            </a:pPr>
            <a:r>
              <a:rPr lang="en-US" sz="5400" dirty="0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2-1</a:t>
            </a:r>
          </a:p>
        </p:txBody>
      </p:sp>
      <p:graphicFrame>
        <p:nvGraphicFramePr>
          <p:cNvPr id="4" name="表格 3">
            <a:extLst>
              <a:ext uri="{FF2B5EF4-FFF2-40B4-BE49-F238E27FC236}">
                <a16:creationId xmlns="" xmlns:a16="http://schemas.microsoft.com/office/drawing/2014/main" id="{7E45A641-83DA-4F2F-9E2D-25E0D876339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9447631"/>
              </p:ext>
            </p:extLst>
          </p:nvPr>
        </p:nvGraphicFramePr>
        <p:xfrm>
          <a:off x="838200" y="1487587"/>
          <a:ext cx="16916400" cy="6921119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2850072">
                  <a:extLst>
                    <a:ext uri="{9D8B030D-6E8A-4147-A177-3AD203B41FA5}">
                      <a16:colId xmlns="" xmlns:a16="http://schemas.microsoft.com/office/drawing/2014/main" val="3477801669"/>
                    </a:ext>
                  </a:extLst>
                </a:gridCol>
                <a:gridCol w="4518832">
                  <a:extLst>
                    <a:ext uri="{9D8B030D-6E8A-4147-A177-3AD203B41FA5}">
                      <a16:colId xmlns="" xmlns:a16="http://schemas.microsoft.com/office/drawing/2014/main" val="475059301"/>
                    </a:ext>
                  </a:extLst>
                </a:gridCol>
                <a:gridCol w="5098298">
                  <a:extLst>
                    <a:ext uri="{9D8B030D-6E8A-4147-A177-3AD203B41FA5}">
                      <a16:colId xmlns="" xmlns:a16="http://schemas.microsoft.com/office/drawing/2014/main" val="699930244"/>
                    </a:ext>
                  </a:extLst>
                </a:gridCol>
                <a:gridCol w="4449198">
                  <a:extLst>
                    <a:ext uri="{9D8B030D-6E8A-4147-A177-3AD203B41FA5}">
                      <a16:colId xmlns="" xmlns:a16="http://schemas.microsoft.com/office/drawing/2014/main" val="3941404217"/>
                    </a:ext>
                  </a:extLst>
                </a:gridCol>
              </a:tblGrid>
              <a:tr h="1664892">
                <a:tc>
                  <a:txBody>
                    <a:bodyPr/>
                    <a:lstStyle/>
                    <a:p>
                      <a:pPr marL="30480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TW" altLang="en-US" sz="5400" kern="1200" dirty="0">
                          <a:solidFill>
                            <a:srgbClr val="264250"/>
                          </a:solidFill>
                          <a:latin typeface="可画榜书"/>
                          <a:ea typeface="可画榜书"/>
                        </a:rPr>
                        <a:t>項目</a:t>
                      </a:r>
                      <a:endParaRPr lang="zh-TW" altLang="en-US" sz="5400" kern="1200" dirty="0">
                        <a:solidFill>
                          <a:srgbClr val="264250"/>
                        </a:solidFill>
                        <a:latin typeface="可画榜书"/>
                        <a:ea typeface="可画榜书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0480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5400" kern="1200" dirty="0" err="1">
                          <a:solidFill>
                            <a:srgbClr val="264250"/>
                          </a:solidFill>
                          <a:latin typeface="可画榜书"/>
                          <a:ea typeface="可画榜书"/>
                        </a:rPr>
                        <a:t>Kimal</a:t>
                      </a:r>
                      <a:endParaRPr lang="en-US" sz="5400" kern="1200" dirty="0">
                        <a:solidFill>
                          <a:srgbClr val="264250"/>
                        </a:solidFill>
                        <a:latin typeface="可画榜书"/>
                        <a:ea typeface="可画榜书"/>
                      </a:endParaRPr>
                    </a:p>
                    <a:p>
                      <a:pPr marL="30480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5400" kern="1200" dirty="0">
                          <a:solidFill>
                            <a:srgbClr val="264250"/>
                          </a:solidFill>
                          <a:latin typeface="可画榜书"/>
                          <a:ea typeface="可画榜书"/>
                        </a:rPr>
                        <a:t>(</a:t>
                      </a:r>
                      <a:r>
                        <a:rPr lang="en-US" sz="5400" kern="1200" dirty="0" err="1">
                          <a:solidFill>
                            <a:srgbClr val="264250"/>
                          </a:solidFill>
                          <a:latin typeface="可画榜书"/>
                          <a:ea typeface="可画榜书"/>
                        </a:rPr>
                        <a:t>itsigowan</a:t>
                      </a:r>
                      <a:r>
                        <a:rPr lang="en-US" sz="5400" kern="1200" dirty="0">
                          <a:solidFill>
                            <a:srgbClr val="264250"/>
                          </a:solidFill>
                          <a:latin typeface="可画榜书"/>
                          <a:ea typeface="可画榜书"/>
                        </a:rPr>
                        <a:t>)</a:t>
                      </a:r>
                      <a:endParaRPr lang="zh-TW" altLang="en-US" sz="5400" kern="1200" dirty="0">
                        <a:solidFill>
                          <a:srgbClr val="264250"/>
                        </a:solidFill>
                        <a:latin typeface="可画榜书"/>
                        <a:ea typeface="可画榜书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0480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5400" kern="1200" dirty="0" err="1">
                          <a:solidFill>
                            <a:srgbClr val="264250"/>
                          </a:solidFill>
                          <a:latin typeface="可画榜书"/>
                          <a:ea typeface="可画榜书"/>
                        </a:rPr>
                        <a:t>Tweede</a:t>
                      </a:r>
                      <a:r>
                        <a:rPr lang="en-US" sz="5400" kern="1200" dirty="0">
                          <a:solidFill>
                            <a:srgbClr val="264250"/>
                          </a:solidFill>
                          <a:latin typeface="可画榜书"/>
                          <a:ea typeface="可画榜书"/>
                        </a:rPr>
                        <a:t> </a:t>
                      </a:r>
                      <a:r>
                        <a:rPr lang="en-US" sz="5400" kern="1200" dirty="0" err="1">
                          <a:solidFill>
                            <a:srgbClr val="264250"/>
                          </a:solidFill>
                          <a:latin typeface="可画榜书"/>
                          <a:ea typeface="可画榜书"/>
                        </a:rPr>
                        <a:t>Hocek</a:t>
                      </a:r>
                      <a:endParaRPr lang="zh-TW" altLang="en-US" sz="5400" kern="1200" dirty="0">
                        <a:solidFill>
                          <a:srgbClr val="264250"/>
                        </a:solidFill>
                        <a:latin typeface="可画榜书"/>
                        <a:ea typeface="可画榜书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0480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5400" kern="1200" dirty="0">
                          <a:solidFill>
                            <a:srgbClr val="264250"/>
                          </a:solidFill>
                          <a:latin typeface="可画榜书"/>
                          <a:ea typeface="可画榜书"/>
                        </a:rPr>
                        <a:t>Sant </a:t>
                      </a:r>
                      <a:r>
                        <a:rPr lang="en-US" sz="5400" kern="1200" dirty="0" err="1">
                          <a:solidFill>
                            <a:srgbClr val="264250"/>
                          </a:solidFill>
                          <a:latin typeface="可画榜书"/>
                          <a:ea typeface="可画榜书"/>
                        </a:rPr>
                        <a:t>Duijen</a:t>
                      </a:r>
                      <a:endParaRPr lang="zh-TW" altLang="en-US" sz="5400" kern="1200" dirty="0">
                        <a:solidFill>
                          <a:srgbClr val="264250"/>
                        </a:solidFill>
                        <a:latin typeface="可画榜书"/>
                        <a:ea typeface="可画榜书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006908973"/>
                  </a:ext>
                </a:extLst>
              </a:tr>
              <a:tr h="2657294">
                <a:tc>
                  <a:txBody>
                    <a:bodyPr/>
                    <a:lstStyle/>
                    <a:p>
                      <a:pPr marL="30480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TW" altLang="en-US" sz="5400" kern="1200" dirty="0">
                          <a:solidFill>
                            <a:srgbClr val="264250"/>
                          </a:solidFill>
                          <a:latin typeface="可画榜书"/>
                          <a:ea typeface="可画榜书"/>
                        </a:rPr>
                        <a:t>地名</a:t>
                      </a:r>
                      <a:endParaRPr lang="en-US" altLang="zh-TW" sz="5400" kern="1200" dirty="0">
                        <a:solidFill>
                          <a:srgbClr val="264250"/>
                        </a:solidFill>
                        <a:latin typeface="可画榜书"/>
                        <a:ea typeface="可画榜书"/>
                      </a:endParaRPr>
                    </a:p>
                    <a:p>
                      <a:pPr marL="30480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TW" altLang="en-US" sz="5400" kern="1200" dirty="0">
                          <a:solidFill>
                            <a:srgbClr val="264250"/>
                          </a:solidFill>
                          <a:latin typeface="可画榜书"/>
                          <a:ea typeface="可画榜书"/>
                        </a:rPr>
                        <a:t>原意</a:t>
                      </a:r>
                      <a:endParaRPr lang="zh-TW" altLang="en-US" sz="5400" kern="1200" dirty="0">
                        <a:solidFill>
                          <a:srgbClr val="264250"/>
                        </a:solidFill>
                        <a:latin typeface="可画榜书"/>
                        <a:ea typeface="可画榜书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0480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TW" altLang="en-US" sz="5400" kern="1200" dirty="0">
                          <a:solidFill>
                            <a:srgbClr val="264250"/>
                          </a:solidFill>
                          <a:latin typeface="可画榜书"/>
                          <a:ea typeface="可画榜书"/>
                        </a:rPr>
                        <a:t>麻里折口、貓裏錫口</a:t>
                      </a:r>
                      <a:r>
                        <a:rPr lang="en-US" sz="5400" kern="1200" dirty="0">
                          <a:solidFill>
                            <a:srgbClr val="264250"/>
                          </a:solidFill>
                          <a:latin typeface="可画榜书"/>
                          <a:ea typeface="可画榜书"/>
                        </a:rPr>
                        <a:t>(</a:t>
                      </a:r>
                      <a:r>
                        <a:rPr lang="zh-TW" altLang="en-US" sz="5400" kern="1200" dirty="0">
                          <a:solidFill>
                            <a:srgbClr val="264250"/>
                          </a:solidFill>
                          <a:latin typeface="可画榜书"/>
                          <a:ea typeface="可画榜书"/>
                        </a:rPr>
                        <a:t>平埔族社名</a:t>
                      </a:r>
                      <a:r>
                        <a:rPr lang="en-US" sz="5400" kern="1200" dirty="0">
                          <a:solidFill>
                            <a:srgbClr val="264250"/>
                          </a:solidFill>
                          <a:latin typeface="可画榜书"/>
                          <a:ea typeface="可画榜书"/>
                        </a:rPr>
                        <a:t>)</a:t>
                      </a:r>
                      <a:endParaRPr lang="zh-TW" altLang="en-US" sz="5400" kern="1200" dirty="0">
                        <a:solidFill>
                          <a:srgbClr val="264250"/>
                        </a:solidFill>
                        <a:latin typeface="可画榜书"/>
                        <a:ea typeface="可画榜书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0480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TW" altLang="en-US" sz="5400" kern="1200" dirty="0">
                          <a:solidFill>
                            <a:srgbClr val="264250"/>
                          </a:solidFill>
                          <a:latin typeface="可画榜书"/>
                          <a:ea typeface="可画榜书"/>
                        </a:rPr>
                        <a:t>第二岬角</a:t>
                      </a:r>
                      <a:endParaRPr lang="zh-TW" altLang="en-US" sz="5400" kern="1200" dirty="0">
                        <a:solidFill>
                          <a:srgbClr val="264250"/>
                        </a:solidFill>
                        <a:latin typeface="可画榜书"/>
                        <a:ea typeface="可画榜书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0480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TW" altLang="en-US" sz="5400" kern="1200" dirty="0">
                          <a:solidFill>
                            <a:srgbClr val="264250"/>
                          </a:solidFill>
                          <a:latin typeface="可画榜书"/>
                          <a:ea typeface="可画榜书"/>
                        </a:rPr>
                        <a:t>聖安東尼奧城</a:t>
                      </a:r>
                      <a:endParaRPr lang="zh-TW" altLang="en-US" sz="5400" kern="1200" dirty="0">
                        <a:solidFill>
                          <a:srgbClr val="264250"/>
                        </a:solidFill>
                        <a:latin typeface="可画榜书"/>
                        <a:ea typeface="可画榜书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2012019176"/>
                  </a:ext>
                </a:extLst>
              </a:tr>
              <a:tr h="2598933">
                <a:tc>
                  <a:txBody>
                    <a:bodyPr/>
                    <a:lstStyle/>
                    <a:p>
                      <a:pPr marL="30480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TW" altLang="en-US" sz="5400" kern="1200" dirty="0">
                          <a:solidFill>
                            <a:srgbClr val="264250"/>
                          </a:solidFill>
                          <a:latin typeface="可画榜书"/>
                          <a:ea typeface="可画榜书"/>
                        </a:rPr>
                        <a:t>今地名</a:t>
                      </a:r>
                      <a:endParaRPr lang="zh-TW" altLang="en-US" sz="5400" kern="1200" dirty="0">
                        <a:solidFill>
                          <a:srgbClr val="264250"/>
                        </a:solidFill>
                        <a:latin typeface="可画榜书"/>
                        <a:ea typeface="可画榜书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0480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TW" altLang="en-US" sz="5400" kern="1200" dirty="0">
                        <a:solidFill>
                          <a:srgbClr val="264250"/>
                        </a:solidFill>
                        <a:latin typeface="可画榜书"/>
                        <a:ea typeface="可画榜书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0480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TW" altLang="en-US" sz="5400" kern="1200" dirty="0">
                        <a:solidFill>
                          <a:srgbClr val="264250"/>
                        </a:solidFill>
                        <a:latin typeface="可画榜书"/>
                        <a:ea typeface="可画榜书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0480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TW" altLang="en-US" sz="5400" kern="1200" dirty="0">
                        <a:solidFill>
                          <a:srgbClr val="264250"/>
                        </a:solidFill>
                        <a:latin typeface="可画榜书"/>
                        <a:ea typeface="可画榜书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3741992222"/>
                  </a:ext>
                </a:extLst>
              </a:tr>
            </a:tbl>
          </a:graphicData>
        </a:graphic>
      </p:graphicFrame>
      <p:sp>
        <p:nvSpPr>
          <p:cNvPr id="5" name="矩形 4">
            <a:extLst>
              <a:ext uri="{FF2B5EF4-FFF2-40B4-BE49-F238E27FC236}">
                <a16:creationId xmlns="" xmlns:a16="http://schemas.microsoft.com/office/drawing/2014/main" id="{A6F12D07-61F9-4023-A705-CF74F9E7FE63}"/>
              </a:ext>
            </a:extLst>
          </p:cNvPr>
          <p:cNvSpPr/>
          <p:nvPr/>
        </p:nvSpPr>
        <p:spPr>
          <a:xfrm>
            <a:off x="4237383" y="6362700"/>
            <a:ext cx="3200400" cy="16002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zh-TW" sz="5000" b="1" kern="15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松山區</a:t>
            </a:r>
            <a:endParaRPr lang="zh-TW" altLang="en-US" sz="5000" b="1" dirty="0">
              <a:solidFill>
                <a:schemeClr val="tx1"/>
              </a:solidFill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A5119754-F793-44E4-824E-022398CEEA3B}"/>
              </a:ext>
            </a:extLst>
          </p:cNvPr>
          <p:cNvSpPr/>
          <p:nvPr/>
        </p:nvSpPr>
        <p:spPr>
          <a:xfrm>
            <a:off x="9134061" y="6362700"/>
            <a:ext cx="3200400" cy="16002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5000" b="1" kern="15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富貴角</a:t>
            </a:r>
            <a:endParaRPr lang="zh-TW" altLang="en-US" sz="5000" b="1" dirty="0">
              <a:solidFill>
                <a:schemeClr val="tx1"/>
              </a:solidFill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91E52C19-E6E8-4D13-A548-4324601A7C29}"/>
              </a:ext>
            </a:extLst>
          </p:cNvPr>
          <p:cNvSpPr/>
          <p:nvPr/>
        </p:nvSpPr>
        <p:spPr>
          <a:xfrm>
            <a:off x="14017487" y="6362700"/>
            <a:ext cx="3200400" cy="16002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5000" b="1" kern="15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淡水</a:t>
            </a:r>
            <a:endParaRPr lang="en-US" altLang="zh-TW" sz="5000" b="1" kern="150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ctr"/>
            <a:r>
              <a:rPr lang="zh-TW" altLang="en-US" sz="5000" b="1" kern="15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紅毛城</a:t>
            </a:r>
            <a:endParaRPr lang="zh-TW" altLang="en-US" sz="50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7">
            <a:extLst>
              <a:ext uri="{FF2B5EF4-FFF2-40B4-BE49-F238E27FC236}">
                <a16:creationId xmlns="" xmlns:a16="http://schemas.microsoft.com/office/drawing/2014/main" id="{23161344-DFD8-4486-BEBB-D3B02177CC3F}"/>
              </a:ext>
            </a:extLst>
          </p:cNvPr>
          <p:cNvSpPr txBox="1"/>
          <p:nvPr/>
        </p:nvSpPr>
        <p:spPr>
          <a:xfrm>
            <a:off x="1523169" y="22860"/>
            <a:ext cx="7646231" cy="8667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000"/>
              </a:lnSpc>
            </a:pPr>
            <a:r>
              <a:rPr lang="en-US" sz="5000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清領至日治時期</a:t>
            </a:r>
            <a:endParaRPr lang="en-US" sz="5000" dirty="0">
              <a:solidFill>
                <a:srgbClr val="264250"/>
              </a:solidFill>
              <a:latin typeface="可画榜书"/>
              <a:ea typeface="可画榜书"/>
              <a:cs typeface="可画榜书"/>
              <a:sym typeface="可画榜书"/>
            </a:endParaRPr>
          </a:p>
        </p:txBody>
      </p:sp>
      <p:sp>
        <p:nvSpPr>
          <p:cNvPr id="3" name="TextBox 20">
            <a:extLst>
              <a:ext uri="{FF2B5EF4-FFF2-40B4-BE49-F238E27FC236}">
                <a16:creationId xmlns="" xmlns:a16="http://schemas.microsoft.com/office/drawing/2014/main" id="{86872720-7C06-4C15-8A8C-483048DD5AA2}"/>
              </a:ext>
            </a:extLst>
          </p:cNvPr>
          <p:cNvSpPr txBox="1"/>
          <p:nvPr/>
        </p:nvSpPr>
        <p:spPr>
          <a:xfrm>
            <a:off x="187213" y="22860"/>
            <a:ext cx="1014927" cy="8667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000"/>
              </a:lnSpc>
            </a:pPr>
            <a:r>
              <a:rPr lang="en-US" sz="5000" dirty="0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2-2</a:t>
            </a:r>
          </a:p>
        </p:txBody>
      </p:sp>
      <p:graphicFrame>
        <p:nvGraphicFramePr>
          <p:cNvPr id="4" name="表格 3">
            <a:extLst>
              <a:ext uri="{FF2B5EF4-FFF2-40B4-BE49-F238E27FC236}">
                <a16:creationId xmlns="" xmlns:a16="http://schemas.microsoft.com/office/drawing/2014/main" id="{3E3DC3F5-C770-469D-A456-63CBA97254E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7888232"/>
              </p:ext>
            </p:extLst>
          </p:nvPr>
        </p:nvGraphicFramePr>
        <p:xfrm>
          <a:off x="1828800" y="2628900"/>
          <a:ext cx="2971800" cy="68961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71800">
                  <a:extLst>
                    <a:ext uri="{9D8B030D-6E8A-4147-A177-3AD203B41FA5}">
                      <a16:colId xmlns="" xmlns:a16="http://schemas.microsoft.com/office/drawing/2014/main" val="3225138038"/>
                    </a:ext>
                  </a:extLst>
                </a:gridCol>
              </a:tblGrid>
              <a:tr h="9906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zh-TW" altLang="en-US" sz="5000" kern="1200" dirty="0">
                          <a:solidFill>
                            <a:schemeClr val="bg1"/>
                          </a:solidFill>
                          <a:latin typeface="可画榜书"/>
                          <a:ea typeface="可画榜书"/>
                          <a:cs typeface="+mn-cs"/>
                        </a:rPr>
                        <a:t>牌卡一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518097840"/>
                  </a:ext>
                </a:extLst>
              </a:tr>
              <a:tr h="1181100">
                <a:tc>
                  <a:txBody>
                    <a:bodyPr/>
                    <a:lstStyle/>
                    <a:p>
                      <a:pPr marL="30480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TW" altLang="en-US" sz="5000" kern="1200" dirty="0">
                          <a:solidFill>
                            <a:srgbClr val="264250"/>
                          </a:solidFill>
                          <a:latin typeface="可画榜书"/>
                          <a:ea typeface="可画榜书"/>
                          <a:cs typeface="+mn-cs"/>
                        </a:rPr>
                        <a:t>萬華區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2912416784"/>
                  </a:ext>
                </a:extLst>
              </a:tr>
              <a:tr h="1181100">
                <a:tc>
                  <a:txBody>
                    <a:bodyPr/>
                    <a:lstStyle/>
                    <a:p>
                      <a:pPr marL="30480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TW" altLang="en-US" sz="5000" kern="1200" dirty="0">
                          <a:solidFill>
                            <a:srgbClr val="264250"/>
                          </a:solidFill>
                          <a:latin typeface="可画榜书"/>
                          <a:ea typeface="可画榜书"/>
                          <a:cs typeface="+mn-cs"/>
                        </a:rPr>
                        <a:t>汐止區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3991200427"/>
                  </a:ext>
                </a:extLst>
              </a:tr>
              <a:tr h="1181100">
                <a:tc>
                  <a:txBody>
                    <a:bodyPr/>
                    <a:lstStyle/>
                    <a:p>
                      <a:pPr marL="30480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TW" altLang="en-US" sz="5000" kern="1200" dirty="0">
                          <a:solidFill>
                            <a:srgbClr val="264250"/>
                          </a:solidFill>
                          <a:latin typeface="可画榜书"/>
                          <a:ea typeface="可画榜书"/>
                          <a:cs typeface="+mn-cs"/>
                        </a:rPr>
                        <a:t>淡水區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2285951284"/>
                  </a:ext>
                </a:extLst>
              </a:tr>
              <a:tr h="1181100">
                <a:tc>
                  <a:txBody>
                    <a:bodyPr/>
                    <a:lstStyle/>
                    <a:p>
                      <a:pPr marL="30480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TW" altLang="en-US" sz="5000" kern="1200" dirty="0">
                          <a:solidFill>
                            <a:srgbClr val="264250"/>
                          </a:solidFill>
                          <a:latin typeface="可画榜书"/>
                          <a:ea typeface="可画榜书"/>
                          <a:cs typeface="+mn-cs"/>
                        </a:rPr>
                        <a:t>三峽區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3735028429"/>
                  </a:ext>
                </a:extLst>
              </a:tr>
              <a:tr h="1181100">
                <a:tc>
                  <a:txBody>
                    <a:bodyPr/>
                    <a:lstStyle/>
                    <a:p>
                      <a:pPr marL="30480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TW" altLang="en-US" sz="5000" kern="1200" dirty="0">
                          <a:solidFill>
                            <a:srgbClr val="264250"/>
                          </a:solidFill>
                          <a:latin typeface="可画榜书"/>
                          <a:ea typeface="可画榜书"/>
                          <a:cs typeface="+mn-cs"/>
                        </a:rPr>
                        <a:t>松山區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2157722485"/>
                  </a:ext>
                </a:extLst>
              </a:tr>
            </a:tbl>
          </a:graphicData>
        </a:graphic>
      </p:graphicFrame>
      <p:graphicFrame>
        <p:nvGraphicFramePr>
          <p:cNvPr id="5" name="表格 4">
            <a:extLst>
              <a:ext uri="{FF2B5EF4-FFF2-40B4-BE49-F238E27FC236}">
                <a16:creationId xmlns="" xmlns:a16="http://schemas.microsoft.com/office/drawing/2014/main" id="{A02532AE-0139-40BB-B87E-4344161FF28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0977218"/>
              </p:ext>
            </p:extLst>
          </p:nvPr>
        </p:nvGraphicFramePr>
        <p:xfrm>
          <a:off x="6896100" y="2590800"/>
          <a:ext cx="4495800" cy="71247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95800">
                  <a:extLst>
                    <a:ext uri="{9D8B030D-6E8A-4147-A177-3AD203B41FA5}">
                      <a16:colId xmlns="" xmlns:a16="http://schemas.microsoft.com/office/drawing/2014/main" val="3225138038"/>
                    </a:ext>
                  </a:extLst>
                </a:gridCol>
              </a:tblGrid>
              <a:tr h="102870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</a:pPr>
                      <a:r>
                        <a:rPr lang="zh-TW" altLang="en-US" sz="5000" b="1" kern="1200" dirty="0">
                          <a:solidFill>
                            <a:schemeClr val="bg1"/>
                          </a:solidFill>
                          <a:latin typeface="可画榜书"/>
                          <a:ea typeface="可画榜书"/>
                          <a:cs typeface="+mn-cs"/>
                        </a:rPr>
                        <a:t>牌卡二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518097840"/>
                  </a:ext>
                </a:extLst>
              </a:tr>
              <a:tr h="1181100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TW" altLang="en-US" sz="4000" b="0" kern="1200" dirty="0">
                          <a:solidFill>
                            <a:schemeClr val="tx1"/>
                          </a:solidFill>
                          <a:latin typeface="可画榜书"/>
                          <a:ea typeface="可画榜书"/>
                          <a:cs typeface="+mn-cs"/>
                        </a:rPr>
                        <a:t>水返腳</a:t>
                      </a:r>
                      <a:endParaRPr lang="en-US" altLang="zh-TW" sz="4000" b="0" kern="1200" dirty="0">
                        <a:solidFill>
                          <a:schemeClr val="tx1"/>
                        </a:solidFill>
                        <a:latin typeface="可画榜书"/>
                        <a:ea typeface="可画榜书"/>
                        <a:cs typeface="+mn-cs"/>
                      </a:endParaRPr>
                    </a:p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4000" b="0" kern="1200" dirty="0">
                          <a:solidFill>
                            <a:schemeClr val="tx1"/>
                          </a:solidFill>
                          <a:latin typeface="可画榜书"/>
                          <a:ea typeface="可画榜书"/>
                          <a:cs typeface="+mn-cs"/>
                        </a:rPr>
                        <a:t>(</a:t>
                      </a:r>
                      <a:r>
                        <a:rPr lang="en-US" sz="4000" b="0" kern="1200" dirty="0" err="1">
                          <a:solidFill>
                            <a:schemeClr val="tx1"/>
                          </a:solidFill>
                          <a:latin typeface="可画榜书"/>
                          <a:ea typeface="可画榜书"/>
                          <a:cs typeface="+mn-cs"/>
                        </a:rPr>
                        <a:t>Tsu</a:t>
                      </a:r>
                      <a:r>
                        <a:rPr lang="en-US" altLang="zh-TW" sz="4000" b="0" kern="1200" dirty="0" err="1">
                          <a:solidFill>
                            <a:schemeClr val="tx1"/>
                          </a:solidFill>
                          <a:latin typeface="可画榜书"/>
                          <a:ea typeface="可画榜书"/>
                          <a:cs typeface="+mn-cs"/>
                        </a:rPr>
                        <a:t>í</a:t>
                      </a:r>
                      <a:r>
                        <a:rPr lang="en-US" sz="4000" b="0" kern="1200" dirty="0">
                          <a:solidFill>
                            <a:schemeClr val="tx1"/>
                          </a:solidFill>
                          <a:latin typeface="可画榜书"/>
                          <a:ea typeface="可画榜书"/>
                          <a:cs typeface="+mn-cs"/>
                        </a:rPr>
                        <a:t>-</a:t>
                      </a:r>
                      <a:r>
                        <a:rPr lang="en-US" sz="4000" b="0" kern="1200" dirty="0" err="1">
                          <a:solidFill>
                            <a:schemeClr val="tx1"/>
                          </a:solidFill>
                          <a:latin typeface="可画榜书"/>
                          <a:ea typeface="可画榜书"/>
                          <a:cs typeface="+mn-cs"/>
                        </a:rPr>
                        <a:t>tńg</a:t>
                      </a:r>
                      <a:r>
                        <a:rPr lang="en-US" sz="4000" b="0" kern="1200" dirty="0">
                          <a:solidFill>
                            <a:schemeClr val="tx1"/>
                          </a:solidFill>
                          <a:latin typeface="可画榜书"/>
                          <a:ea typeface="可画榜书"/>
                          <a:cs typeface="+mn-cs"/>
                        </a:rPr>
                        <a:t>-kha)</a:t>
                      </a:r>
                      <a:endParaRPr lang="zh-TW" altLang="en-US" sz="4000" b="0" kern="1200" dirty="0">
                        <a:solidFill>
                          <a:schemeClr val="tx1"/>
                        </a:solidFill>
                        <a:latin typeface="可画榜书"/>
                        <a:ea typeface="可画榜书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2912416784"/>
                  </a:ext>
                </a:extLst>
              </a:tr>
              <a:tr h="1181100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TW" altLang="en-US" sz="4000" b="0" kern="1200" dirty="0">
                          <a:solidFill>
                            <a:schemeClr val="tx1"/>
                          </a:solidFill>
                          <a:latin typeface="可画榜书"/>
                          <a:ea typeface="可画榜书"/>
                          <a:cs typeface="+mn-cs"/>
                        </a:rPr>
                        <a:t>艋舺</a:t>
                      </a:r>
                      <a:endParaRPr lang="en-US" altLang="zh-TW" sz="4000" b="0" kern="1200" dirty="0">
                        <a:solidFill>
                          <a:schemeClr val="tx1"/>
                        </a:solidFill>
                        <a:latin typeface="可画榜书"/>
                        <a:ea typeface="可画榜书"/>
                        <a:cs typeface="+mn-cs"/>
                      </a:endParaRPr>
                    </a:p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TW" altLang="en-US" sz="4000" b="0" kern="1200" dirty="0">
                          <a:solidFill>
                            <a:schemeClr val="tx1"/>
                          </a:solidFill>
                          <a:latin typeface="可画榜书"/>
                          <a:ea typeface="可画榜书"/>
                          <a:cs typeface="+mn-cs"/>
                        </a:rPr>
                        <a:t>（</a:t>
                      </a:r>
                      <a:r>
                        <a:rPr lang="en-US" sz="4000" b="0" kern="1200" dirty="0">
                          <a:solidFill>
                            <a:schemeClr val="tx1"/>
                          </a:solidFill>
                          <a:latin typeface="可画榜书"/>
                          <a:ea typeface="可画榜书"/>
                          <a:cs typeface="+mn-cs"/>
                        </a:rPr>
                        <a:t>B</a:t>
                      </a:r>
                      <a:r>
                        <a:rPr lang="en-US" altLang="zh-TW" sz="4000" b="0" kern="1200" dirty="0">
                          <a:solidFill>
                            <a:schemeClr val="tx1"/>
                          </a:solidFill>
                          <a:latin typeface="可画榜书"/>
                          <a:ea typeface="可画榜书"/>
                          <a:cs typeface="+mn-cs"/>
                        </a:rPr>
                        <a:t>á</a:t>
                      </a:r>
                      <a:r>
                        <a:rPr lang="en-US" sz="4000" b="0" kern="1200" dirty="0">
                          <a:solidFill>
                            <a:schemeClr val="tx1"/>
                          </a:solidFill>
                          <a:latin typeface="可画榜书"/>
                          <a:ea typeface="可画榜书"/>
                          <a:cs typeface="+mn-cs"/>
                        </a:rPr>
                        <a:t>ng-</a:t>
                      </a:r>
                      <a:r>
                        <a:rPr lang="en-US" sz="4000" b="0" kern="1200" dirty="0" err="1">
                          <a:solidFill>
                            <a:schemeClr val="tx1"/>
                          </a:solidFill>
                          <a:latin typeface="可画榜书"/>
                          <a:ea typeface="可画榜书"/>
                          <a:cs typeface="+mn-cs"/>
                        </a:rPr>
                        <a:t>kah</a:t>
                      </a:r>
                      <a:r>
                        <a:rPr lang="zh-TW" altLang="en-US" sz="4000" b="0" kern="1200" dirty="0">
                          <a:solidFill>
                            <a:schemeClr val="tx1"/>
                          </a:solidFill>
                          <a:latin typeface="可画榜书"/>
                          <a:ea typeface="可画榜书"/>
                          <a:cs typeface="+mn-cs"/>
                        </a:rPr>
                        <a:t>）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3991200427"/>
                  </a:ext>
                </a:extLst>
              </a:tr>
              <a:tr h="1181100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TW" altLang="en-US" sz="4000" b="0" kern="1200" dirty="0">
                          <a:solidFill>
                            <a:schemeClr val="tx1"/>
                          </a:solidFill>
                          <a:latin typeface="可画榜书"/>
                          <a:ea typeface="可画榜书"/>
                          <a:cs typeface="+mn-cs"/>
                        </a:rPr>
                        <a:t>滬尾</a:t>
                      </a:r>
                      <a:endParaRPr lang="en-US" altLang="zh-TW" sz="4000" b="0" kern="1200" dirty="0">
                        <a:solidFill>
                          <a:schemeClr val="tx1"/>
                        </a:solidFill>
                        <a:latin typeface="可画榜书"/>
                        <a:ea typeface="可画榜书"/>
                        <a:cs typeface="+mn-cs"/>
                      </a:endParaRPr>
                    </a:p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4000" b="0" kern="1200" dirty="0">
                          <a:solidFill>
                            <a:schemeClr val="tx1"/>
                          </a:solidFill>
                          <a:latin typeface="可画榜书"/>
                          <a:ea typeface="可画榜书"/>
                          <a:cs typeface="+mn-cs"/>
                        </a:rPr>
                        <a:t>(</a:t>
                      </a:r>
                      <a:r>
                        <a:rPr lang="en-US" sz="4000" b="0" kern="1200" dirty="0" err="1">
                          <a:solidFill>
                            <a:schemeClr val="tx1"/>
                          </a:solidFill>
                          <a:latin typeface="可画榜书"/>
                          <a:ea typeface="可画榜书"/>
                          <a:cs typeface="+mn-cs"/>
                        </a:rPr>
                        <a:t>Hōo-bu</a:t>
                      </a:r>
                      <a:r>
                        <a:rPr lang="en-US" altLang="zh-TW" sz="4000" b="0" kern="1200" dirty="0" err="1">
                          <a:solidFill>
                            <a:schemeClr val="tx1"/>
                          </a:solidFill>
                          <a:latin typeface="可画榜书"/>
                          <a:ea typeface="可画榜书"/>
                          <a:cs typeface="+mn-cs"/>
                        </a:rPr>
                        <a:t>é</a:t>
                      </a:r>
                      <a:r>
                        <a:rPr lang="en-US" sz="4000" b="0" kern="1200" dirty="0">
                          <a:solidFill>
                            <a:schemeClr val="tx1"/>
                          </a:solidFill>
                          <a:latin typeface="可画榜书"/>
                          <a:ea typeface="可画榜书"/>
                          <a:cs typeface="+mn-cs"/>
                        </a:rPr>
                        <a:t>)</a:t>
                      </a:r>
                      <a:endParaRPr lang="zh-TW" altLang="en-US" sz="4000" b="0" kern="1200" dirty="0">
                        <a:solidFill>
                          <a:schemeClr val="tx1"/>
                        </a:solidFill>
                        <a:latin typeface="可画榜书"/>
                        <a:ea typeface="可画榜书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2285951284"/>
                  </a:ext>
                </a:extLst>
              </a:tr>
              <a:tr h="1181100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TW" altLang="en-US" sz="4000" b="0" kern="1200" dirty="0">
                          <a:solidFill>
                            <a:schemeClr val="tx1"/>
                          </a:solidFill>
                          <a:latin typeface="可画榜书"/>
                          <a:ea typeface="可画榜书"/>
                          <a:cs typeface="+mn-cs"/>
                        </a:rPr>
                        <a:t>錫口</a:t>
                      </a:r>
                      <a:endParaRPr lang="en-US" altLang="zh-TW" sz="4000" b="0" kern="1200" dirty="0">
                        <a:solidFill>
                          <a:schemeClr val="tx1"/>
                        </a:solidFill>
                        <a:latin typeface="可画榜书"/>
                        <a:ea typeface="可画榜书"/>
                        <a:cs typeface="+mn-cs"/>
                      </a:endParaRPr>
                    </a:p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4000" b="0" kern="1200" dirty="0">
                          <a:solidFill>
                            <a:schemeClr val="tx1"/>
                          </a:solidFill>
                          <a:latin typeface="可画榜书"/>
                          <a:ea typeface="可画榜书"/>
                          <a:cs typeface="+mn-cs"/>
                        </a:rPr>
                        <a:t>(Sik-</a:t>
                      </a:r>
                      <a:r>
                        <a:rPr lang="en-US" sz="4000" b="0" kern="1200" dirty="0" err="1">
                          <a:solidFill>
                            <a:schemeClr val="tx1"/>
                          </a:solidFill>
                          <a:latin typeface="可画榜书"/>
                          <a:ea typeface="可画榜书"/>
                          <a:cs typeface="+mn-cs"/>
                        </a:rPr>
                        <a:t>kháu</a:t>
                      </a:r>
                      <a:r>
                        <a:rPr lang="en-US" sz="4000" b="0" kern="1200" dirty="0">
                          <a:solidFill>
                            <a:schemeClr val="tx1"/>
                          </a:solidFill>
                          <a:latin typeface="可画榜书"/>
                          <a:ea typeface="可画榜书"/>
                          <a:cs typeface="+mn-cs"/>
                        </a:rPr>
                        <a:t>)</a:t>
                      </a:r>
                      <a:endParaRPr lang="zh-TW" altLang="en-US" sz="4000" b="0" kern="1200" dirty="0">
                        <a:solidFill>
                          <a:schemeClr val="tx1"/>
                        </a:solidFill>
                        <a:latin typeface="可画榜书"/>
                        <a:ea typeface="可画榜书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3735028429"/>
                  </a:ext>
                </a:extLst>
              </a:tr>
              <a:tr h="1181100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TW" altLang="en-US" sz="4000" b="0" kern="1200" dirty="0">
                          <a:solidFill>
                            <a:schemeClr val="tx1"/>
                          </a:solidFill>
                          <a:latin typeface="可画榜书"/>
                          <a:ea typeface="可画榜书"/>
                          <a:cs typeface="+mn-cs"/>
                        </a:rPr>
                        <a:t>三角湧</a:t>
                      </a:r>
                      <a:endParaRPr lang="en-US" altLang="zh-TW" sz="4000" b="0" kern="1200" dirty="0">
                        <a:solidFill>
                          <a:schemeClr val="tx1"/>
                        </a:solidFill>
                        <a:latin typeface="可画榜书"/>
                        <a:ea typeface="可画榜书"/>
                        <a:cs typeface="+mn-cs"/>
                      </a:endParaRPr>
                    </a:p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4000" b="0" kern="1200" dirty="0">
                          <a:solidFill>
                            <a:schemeClr val="tx1"/>
                          </a:solidFill>
                          <a:latin typeface="可画榜书"/>
                          <a:ea typeface="可画榜书"/>
                          <a:cs typeface="+mn-cs"/>
                        </a:rPr>
                        <a:t>(Sann-</a:t>
                      </a:r>
                      <a:r>
                        <a:rPr lang="en-US" sz="4000" b="0" kern="1200" dirty="0" err="1">
                          <a:solidFill>
                            <a:schemeClr val="tx1"/>
                          </a:solidFill>
                          <a:latin typeface="可画榜书"/>
                          <a:ea typeface="可画榜书"/>
                          <a:cs typeface="+mn-cs"/>
                        </a:rPr>
                        <a:t>kak</a:t>
                      </a:r>
                      <a:r>
                        <a:rPr lang="en-US" sz="4000" b="0" kern="1200" dirty="0">
                          <a:solidFill>
                            <a:schemeClr val="tx1"/>
                          </a:solidFill>
                          <a:latin typeface="可画榜书"/>
                          <a:ea typeface="可画榜书"/>
                          <a:cs typeface="+mn-cs"/>
                        </a:rPr>
                        <a:t>-</a:t>
                      </a:r>
                      <a:r>
                        <a:rPr lang="en-US" altLang="zh-TW" sz="4000" b="0" kern="1200" dirty="0">
                          <a:solidFill>
                            <a:schemeClr val="tx1"/>
                          </a:solidFill>
                          <a:latin typeface="可画榜书"/>
                          <a:ea typeface="可画榜书"/>
                          <a:cs typeface="+mn-cs"/>
                        </a:rPr>
                        <a:t>í</a:t>
                      </a:r>
                      <a:r>
                        <a:rPr lang="en-US" sz="4000" b="0" kern="1200" dirty="0">
                          <a:solidFill>
                            <a:schemeClr val="tx1"/>
                          </a:solidFill>
                          <a:latin typeface="可画榜书"/>
                          <a:ea typeface="可画榜书"/>
                          <a:cs typeface="+mn-cs"/>
                        </a:rPr>
                        <a:t>ng)</a:t>
                      </a:r>
                      <a:endParaRPr lang="zh-TW" altLang="en-US" sz="4000" b="0" kern="1200" dirty="0">
                        <a:solidFill>
                          <a:schemeClr val="tx1"/>
                        </a:solidFill>
                        <a:latin typeface="可画榜书"/>
                        <a:ea typeface="可画榜书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2157722485"/>
                  </a:ext>
                </a:extLst>
              </a:tr>
            </a:tbl>
          </a:graphicData>
        </a:graphic>
      </p:graphicFrame>
      <p:graphicFrame>
        <p:nvGraphicFramePr>
          <p:cNvPr id="6" name="表格 5">
            <a:extLst>
              <a:ext uri="{FF2B5EF4-FFF2-40B4-BE49-F238E27FC236}">
                <a16:creationId xmlns="" xmlns:a16="http://schemas.microsoft.com/office/drawing/2014/main" id="{1FCC5174-C940-4D72-90FE-C592E48D434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8494163"/>
              </p:ext>
            </p:extLst>
          </p:nvPr>
        </p:nvGraphicFramePr>
        <p:xfrm>
          <a:off x="13792200" y="2628900"/>
          <a:ext cx="2514600" cy="7086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14600">
                  <a:extLst>
                    <a:ext uri="{9D8B030D-6E8A-4147-A177-3AD203B41FA5}">
                      <a16:colId xmlns="" xmlns:a16="http://schemas.microsoft.com/office/drawing/2014/main" val="3225138038"/>
                    </a:ext>
                  </a:extLst>
                </a:gridCol>
              </a:tblGrid>
              <a:tr h="1181100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5000" b="1" kern="1200" dirty="0">
                          <a:solidFill>
                            <a:schemeClr val="bg1"/>
                          </a:solidFill>
                          <a:latin typeface="可画榜书"/>
                          <a:ea typeface="可画榜书"/>
                          <a:cs typeface="+mn-cs"/>
                        </a:rPr>
                        <a:t>牌卡三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518097840"/>
                  </a:ext>
                </a:extLst>
              </a:tr>
              <a:tr h="118110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4000" b="0" kern="1200" dirty="0">
                          <a:solidFill>
                            <a:schemeClr val="tx1"/>
                          </a:solidFill>
                          <a:latin typeface="可画榜书"/>
                          <a:ea typeface="可画榜书"/>
                          <a:cs typeface="+mn-cs"/>
                        </a:rPr>
                        <a:t>(1)</a:t>
                      </a:r>
                      <a:endParaRPr lang="zh-TW" altLang="en-US" sz="4000" b="0" kern="1200" dirty="0">
                        <a:solidFill>
                          <a:schemeClr val="tx1"/>
                        </a:solidFill>
                        <a:latin typeface="可画榜书"/>
                        <a:ea typeface="可画榜书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2912416784"/>
                  </a:ext>
                </a:extLst>
              </a:tr>
              <a:tr h="118110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4000" b="0" kern="1200" dirty="0">
                          <a:solidFill>
                            <a:schemeClr val="tx1"/>
                          </a:solidFill>
                          <a:latin typeface="可画榜书"/>
                          <a:ea typeface="可画榜书"/>
                          <a:cs typeface="+mn-cs"/>
                        </a:rPr>
                        <a:t>(3)</a:t>
                      </a:r>
                      <a:endParaRPr lang="zh-TW" altLang="en-US" sz="4000" b="0" kern="1200" dirty="0">
                        <a:solidFill>
                          <a:schemeClr val="tx1"/>
                        </a:solidFill>
                        <a:latin typeface="可画榜书"/>
                        <a:ea typeface="可画榜书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3991200427"/>
                  </a:ext>
                </a:extLst>
              </a:tr>
              <a:tr h="118110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4000" b="0" kern="1200" dirty="0">
                          <a:solidFill>
                            <a:schemeClr val="tx1"/>
                          </a:solidFill>
                          <a:latin typeface="可画榜书"/>
                          <a:ea typeface="可画榜书"/>
                          <a:cs typeface="+mn-cs"/>
                        </a:rPr>
                        <a:t>(4)</a:t>
                      </a:r>
                      <a:endParaRPr lang="zh-TW" altLang="en-US" sz="4000" b="0" kern="1200" dirty="0">
                        <a:solidFill>
                          <a:schemeClr val="tx1"/>
                        </a:solidFill>
                        <a:latin typeface="可画榜书"/>
                        <a:ea typeface="可画榜书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2285951284"/>
                  </a:ext>
                </a:extLst>
              </a:tr>
              <a:tr h="118110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4000" b="0" kern="1200" dirty="0">
                          <a:solidFill>
                            <a:schemeClr val="tx1"/>
                          </a:solidFill>
                          <a:latin typeface="可画榜书"/>
                          <a:ea typeface="可画榜书"/>
                          <a:cs typeface="+mn-cs"/>
                        </a:rPr>
                        <a:t>(5)</a:t>
                      </a:r>
                      <a:endParaRPr lang="zh-TW" altLang="en-US" sz="4000" b="0" kern="1200" dirty="0">
                        <a:solidFill>
                          <a:schemeClr val="tx1"/>
                        </a:solidFill>
                        <a:latin typeface="可画榜书"/>
                        <a:ea typeface="可画榜书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3735028429"/>
                  </a:ext>
                </a:extLst>
              </a:tr>
              <a:tr h="118110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4000" b="0" kern="1200" dirty="0">
                          <a:solidFill>
                            <a:schemeClr val="tx1"/>
                          </a:solidFill>
                          <a:latin typeface="可画榜书"/>
                          <a:ea typeface="可画榜书"/>
                          <a:cs typeface="+mn-cs"/>
                        </a:rPr>
                        <a:t>(2)</a:t>
                      </a:r>
                      <a:endParaRPr lang="zh-TW" altLang="en-US" sz="4000" b="0" kern="1200" dirty="0">
                        <a:solidFill>
                          <a:schemeClr val="tx1"/>
                        </a:solidFill>
                        <a:latin typeface="可画榜书"/>
                        <a:ea typeface="可画榜书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2157722485"/>
                  </a:ext>
                </a:extLst>
              </a:tr>
            </a:tbl>
          </a:graphicData>
        </a:graphic>
      </p:graphicFrame>
      <p:sp>
        <p:nvSpPr>
          <p:cNvPr id="7" name="矩形 6">
            <a:extLst>
              <a:ext uri="{FF2B5EF4-FFF2-40B4-BE49-F238E27FC236}">
                <a16:creationId xmlns="" xmlns:a16="http://schemas.microsoft.com/office/drawing/2014/main" id="{97FB6E47-2C93-4495-9142-F8BF2A2D0A0E}"/>
              </a:ext>
            </a:extLst>
          </p:cNvPr>
          <p:cNvSpPr/>
          <p:nvPr/>
        </p:nvSpPr>
        <p:spPr>
          <a:xfrm>
            <a:off x="609600" y="794737"/>
            <a:ext cx="1706880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Aft>
                <a:spcPts val="0"/>
              </a:spcAft>
            </a:pPr>
            <a:r>
              <a:rPr lang="zh-TW" altLang="zh-TW" sz="5000" dirty="0">
                <a:solidFill>
                  <a:srgbClr val="264250"/>
                </a:solidFill>
                <a:latin typeface="可画榜书"/>
                <a:ea typeface="可画榜书"/>
              </a:rPr>
              <a:t>卡牌配對遊戲：三組牌卡分於三區，可先決定配一二，或二三，完成其中一項後再配另一組。</a:t>
            </a:r>
          </a:p>
        </p:txBody>
      </p:sp>
      <p:cxnSp>
        <p:nvCxnSpPr>
          <p:cNvPr id="9" name="直線接點 8">
            <a:extLst>
              <a:ext uri="{FF2B5EF4-FFF2-40B4-BE49-F238E27FC236}">
                <a16:creationId xmlns="" xmlns:a16="http://schemas.microsoft.com/office/drawing/2014/main" id="{49683EA5-69F0-48D6-AA16-6369186EB5BC}"/>
              </a:ext>
            </a:extLst>
          </p:cNvPr>
          <p:cNvCxnSpPr>
            <a:cxnSpLocks/>
          </p:cNvCxnSpPr>
          <p:nvPr/>
        </p:nvCxnSpPr>
        <p:spPr>
          <a:xfrm>
            <a:off x="4953000" y="4381500"/>
            <a:ext cx="1790700" cy="1295400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" name="直線接點 12">
            <a:extLst>
              <a:ext uri="{FF2B5EF4-FFF2-40B4-BE49-F238E27FC236}">
                <a16:creationId xmlns="" xmlns:a16="http://schemas.microsoft.com/office/drawing/2014/main" id="{73250917-10FE-4837-A756-18A7BFFCEA32}"/>
              </a:ext>
            </a:extLst>
          </p:cNvPr>
          <p:cNvCxnSpPr>
            <a:cxnSpLocks/>
          </p:cNvCxnSpPr>
          <p:nvPr/>
        </p:nvCxnSpPr>
        <p:spPr>
          <a:xfrm flipV="1">
            <a:off x="5029200" y="4381500"/>
            <a:ext cx="1714500" cy="1295400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" name="直線接點 16">
            <a:extLst>
              <a:ext uri="{FF2B5EF4-FFF2-40B4-BE49-F238E27FC236}">
                <a16:creationId xmlns="" xmlns:a16="http://schemas.microsoft.com/office/drawing/2014/main" id="{23759FE4-8A2F-49E8-B946-7D3AA8EEF43E}"/>
              </a:ext>
            </a:extLst>
          </p:cNvPr>
          <p:cNvCxnSpPr>
            <a:cxnSpLocks/>
          </p:cNvCxnSpPr>
          <p:nvPr/>
        </p:nvCxnSpPr>
        <p:spPr>
          <a:xfrm>
            <a:off x="4953000" y="6667500"/>
            <a:ext cx="1790700" cy="0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9" name="直線接點 18">
            <a:extLst>
              <a:ext uri="{FF2B5EF4-FFF2-40B4-BE49-F238E27FC236}">
                <a16:creationId xmlns="" xmlns:a16="http://schemas.microsoft.com/office/drawing/2014/main" id="{0091B895-B390-455C-A356-209E15E99936}"/>
              </a:ext>
            </a:extLst>
          </p:cNvPr>
          <p:cNvCxnSpPr>
            <a:cxnSpLocks/>
          </p:cNvCxnSpPr>
          <p:nvPr/>
        </p:nvCxnSpPr>
        <p:spPr>
          <a:xfrm>
            <a:off x="4876800" y="7863572"/>
            <a:ext cx="1790700" cy="1295400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" name="直線接點 19">
            <a:extLst>
              <a:ext uri="{FF2B5EF4-FFF2-40B4-BE49-F238E27FC236}">
                <a16:creationId xmlns="" xmlns:a16="http://schemas.microsoft.com/office/drawing/2014/main" id="{C0D71816-BDF8-4013-81AD-21216DDE1CEF}"/>
              </a:ext>
            </a:extLst>
          </p:cNvPr>
          <p:cNvCxnSpPr>
            <a:cxnSpLocks/>
          </p:cNvCxnSpPr>
          <p:nvPr/>
        </p:nvCxnSpPr>
        <p:spPr>
          <a:xfrm flipV="1">
            <a:off x="4914900" y="7863572"/>
            <a:ext cx="1714500" cy="1295400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2" name="直線接點 21">
            <a:extLst>
              <a:ext uri="{FF2B5EF4-FFF2-40B4-BE49-F238E27FC236}">
                <a16:creationId xmlns="" xmlns:a16="http://schemas.microsoft.com/office/drawing/2014/main" id="{AF694F96-C655-42F7-A5B2-026106809471}"/>
              </a:ext>
            </a:extLst>
          </p:cNvPr>
          <p:cNvCxnSpPr>
            <a:cxnSpLocks/>
          </p:cNvCxnSpPr>
          <p:nvPr/>
        </p:nvCxnSpPr>
        <p:spPr>
          <a:xfrm>
            <a:off x="11544300" y="4333240"/>
            <a:ext cx="1790700" cy="0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3" name="直線接點 22">
            <a:extLst>
              <a:ext uri="{FF2B5EF4-FFF2-40B4-BE49-F238E27FC236}">
                <a16:creationId xmlns="" xmlns:a16="http://schemas.microsoft.com/office/drawing/2014/main" id="{99A6FAC0-C34E-4C65-9E77-F7F2685A64FD}"/>
              </a:ext>
            </a:extLst>
          </p:cNvPr>
          <p:cNvCxnSpPr>
            <a:cxnSpLocks/>
          </p:cNvCxnSpPr>
          <p:nvPr/>
        </p:nvCxnSpPr>
        <p:spPr>
          <a:xfrm>
            <a:off x="11544300" y="5524500"/>
            <a:ext cx="1790700" cy="3810000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6" name="直線接點 25">
            <a:extLst>
              <a:ext uri="{FF2B5EF4-FFF2-40B4-BE49-F238E27FC236}">
                <a16:creationId xmlns="" xmlns:a16="http://schemas.microsoft.com/office/drawing/2014/main" id="{69D7630D-A61F-4FAC-BDC2-1CCF3F3C33D4}"/>
              </a:ext>
            </a:extLst>
          </p:cNvPr>
          <p:cNvCxnSpPr>
            <a:cxnSpLocks/>
          </p:cNvCxnSpPr>
          <p:nvPr/>
        </p:nvCxnSpPr>
        <p:spPr>
          <a:xfrm flipV="1">
            <a:off x="11544300" y="5676900"/>
            <a:ext cx="1790700" cy="1447800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0" name="直線接點 29">
            <a:extLst>
              <a:ext uri="{FF2B5EF4-FFF2-40B4-BE49-F238E27FC236}">
                <a16:creationId xmlns="" xmlns:a16="http://schemas.microsoft.com/office/drawing/2014/main" id="{03056835-342F-434E-8733-313A632162AE}"/>
              </a:ext>
            </a:extLst>
          </p:cNvPr>
          <p:cNvCxnSpPr>
            <a:cxnSpLocks/>
          </p:cNvCxnSpPr>
          <p:nvPr/>
        </p:nvCxnSpPr>
        <p:spPr>
          <a:xfrm flipV="1">
            <a:off x="11576050" y="6843194"/>
            <a:ext cx="1790700" cy="1447800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1" name="直線接點 30">
            <a:extLst>
              <a:ext uri="{FF2B5EF4-FFF2-40B4-BE49-F238E27FC236}">
                <a16:creationId xmlns="" xmlns:a16="http://schemas.microsoft.com/office/drawing/2014/main" id="{F41843E1-A42F-408C-BBD4-CC4D485CE930}"/>
              </a:ext>
            </a:extLst>
          </p:cNvPr>
          <p:cNvCxnSpPr>
            <a:cxnSpLocks/>
          </p:cNvCxnSpPr>
          <p:nvPr/>
        </p:nvCxnSpPr>
        <p:spPr>
          <a:xfrm flipV="1">
            <a:off x="11544300" y="7863572"/>
            <a:ext cx="1943100" cy="1593716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638805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151436" y="3616708"/>
            <a:ext cx="5073015" cy="6431715"/>
          </a:xfrm>
          <a:custGeom>
            <a:avLst/>
            <a:gdLst/>
            <a:ahLst/>
            <a:cxnLst/>
            <a:rect l="l" t="t" r="r" b="b"/>
            <a:pathLst>
              <a:path w="5073015" h="6431715">
                <a:moveTo>
                  <a:pt x="0" y="0"/>
                </a:moveTo>
                <a:lnTo>
                  <a:pt x="5073015" y="0"/>
                </a:lnTo>
                <a:lnTo>
                  <a:pt x="5073015" y="6431716"/>
                </a:lnTo>
                <a:lnTo>
                  <a:pt x="0" y="643171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1182988" y="4384224"/>
            <a:ext cx="3625724" cy="56642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3999"/>
              </a:lnSpc>
            </a:pPr>
            <a:r>
              <a:rPr lang="en-US" sz="3999">
                <a:solidFill>
                  <a:srgbClr val="000000"/>
                </a:solidFill>
                <a:latin typeface="可画榜书"/>
                <a:ea typeface="可画榜书"/>
                <a:cs typeface="可画榜书"/>
                <a:sym typeface="可画榜书"/>
              </a:rPr>
              <a:t>「HOBE」(拼音)：平埔族聚落</a:t>
            </a:r>
          </a:p>
          <a:p>
            <a:pPr algn="just">
              <a:lnSpc>
                <a:spcPts val="3999"/>
              </a:lnSpc>
              <a:spcBef>
                <a:spcPct val="0"/>
              </a:spcBef>
            </a:pPr>
            <a:r>
              <a:rPr lang="en-US" sz="3999">
                <a:solidFill>
                  <a:srgbClr val="000000"/>
                </a:solidFill>
                <a:latin typeface="可画榜书"/>
                <a:ea typeface="可画榜书"/>
                <a:cs typeface="可画榜书"/>
                <a:sym typeface="可画榜书"/>
              </a:rPr>
              <a:t>「雨尾」(閩南語)：不論東北風或西南風，均為降雨末端。</a:t>
            </a:r>
          </a:p>
          <a:p>
            <a:pPr algn="just">
              <a:lnSpc>
                <a:spcPts val="3999"/>
              </a:lnSpc>
              <a:spcBef>
                <a:spcPct val="0"/>
              </a:spcBef>
            </a:pPr>
            <a:r>
              <a:rPr lang="en-US" sz="3999">
                <a:solidFill>
                  <a:srgbClr val="000000"/>
                </a:solidFill>
                <a:latin typeface="可画榜书"/>
                <a:ea typeface="可画榜书"/>
                <a:cs typeface="可画榜书"/>
                <a:sym typeface="可画榜书"/>
              </a:rPr>
              <a:t>「石滬的尾端」:漁民的捕魚設施，該石滬尾端就在該地名處。</a:t>
            </a:r>
          </a:p>
          <a:p>
            <a:pPr algn="just">
              <a:lnSpc>
                <a:spcPts val="3999"/>
              </a:lnSpc>
              <a:spcBef>
                <a:spcPct val="0"/>
              </a:spcBef>
            </a:pPr>
            <a:endParaRPr lang="en-US" sz="3999">
              <a:solidFill>
                <a:srgbClr val="000000"/>
              </a:solidFill>
              <a:latin typeface="可画榜书"/>
              <a:ea typeface="可画榜书"/>
              <a:cs typeface="可画榜书"/>
              <a:sym typeface="可画榜书"/>
            </a:endParaRPr>
          </a:p>
        </p:txBody>
      </p:sp>
      <p:sp>
        <p:nvSpPr>
          <p:cNvPr id="4" name="Freeform 4"/>
          <p:cNvSpPr/>
          <p:nvPr/>
        </p:nvSpPr>
        <p:spPr>
          <a:xfrm>
            <a:off x="4274195" y="412889"/>
            <a:ext cx="3942578" cy="4998514"/>
          </a:xfrm>
          <a:custGeom>
            <a:avLst/>
            <a:gdLst/>
            <a:ahLst/>
            <a:cxnLst/>
            <a:rect l="l" t="t" r="r" b="b"/>
            <a:pathLst>
              <a:path w="3942578" h="4998514">
                <a:moveTo>
                  <a:pt x="0" y="0"/>
                </a:moveTo>
                <a:lnTo>
                  <a:pt x="3942579" y="0"/>
                </a:lnTo>
                <a:lnTo>
                  <a:pt x="3942579" y="4998514"/>
                </a:lnTo>
                <a:lnTo>
                  <a:pt x="0" y="4998514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5" name="TextBox 5"/>
          <p:cNvSpPr txBox="1"/>
          <p:nvPr/>
        </p:nvSpPr>
        <p:spPr>
          <a:xfrm>
            <a:off x="5263121" y="993775"/>
            <a:ext cx="2808538" cy="41497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3999"/>
              </a:lnSpc>
              <a:spcBef>
                <a:spcPct val="0"/>
              </a:spcBef>
            </a:pPr>
            <a:r>
              <a:rPr lang="en-US" sz="3999">
                <a:solidFill>
                  <a:srgbClr val="000000"/>
                </a:solidFill>
                <a:latin typeface="可画榜书"/>
                <a:ea typeface="可画榜书"/>
                <a:cs typeface="可画榜书"/>
                <a:sym typeface="可画榜书"/>
              </a:rPr>
              <a:t>受基隆河潮水漲退影響，潮水上漲時，會到達水返腳附近就停止，然後退回，因此得名。</a:t>
            </a:r>
          </a:p>
          <a:p>
            <a:pPr algn="just">
              <a:lnSpc>
                <a:spcPts val="3999"/>
              </a:lnSpc>
              <a:spcBef>
                <a:spcPct val="0"/>
              </a:spcBef>
            </a:pPr>
            <a:endParaRPr lang="en-US" sz="3999">
              <a:solidFill>
                <a:srgbClr val="000000"/>
              </a:solidFill>
              <a:latin typeface="可画榜书"/>
              <a:ea typeface="可画榜书"/>
              <a:cs typeface="可画榜书"/>
              <a:sym typeface="可画榜书"/>
            </a:endParaRPr>
          </a:p>
        </p:txBody>
      </p:sp>
      <p:sp>
        <p:nvSpPr>
          <p:cNvPr id="6" name="Freeform 6"/>
          <p:cNvSpPr/>
          <p:nvPr/>
        </p:nvSpPr>
        <p:spPr>
          <a:xfrm>
            <a:off x="6667390" y="4563139"/>
            <a:ext cx="4425672" cy="5610994"/>
          </a:xfrm>
          <a:custGeom>
            <a:avLst/>
            <a:gdLst/>
            <a:ahLst/>
            <a:cxnLst/>
            <a:rect l="l" t="t" r="r" b="b"/>
            <a:pathLst>
              <a:path w="4425672" h="5610994">
                <a:moveTo>
                  <a:pt x="0" y="0"/>
                </a:moveTo>
                <a:lnTo>
                  <a:pt x="4425672" y="0"/>
                </a:lnTo>
                <a:lnTo>
                  <a:pt x="4425672" y="5610994"/>
                </a:lnTo>
                <a:lnTo>
                  <a:pt x="0" y="5610994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7" name="TextBox 7"/>
          <p:cNvSpPr txBox="1"/>
          <p:nvPr/>
        </p:nvSpPr>
        <p:spPr>
          <a:xfrm>
            <a:off x="7831641" y="5401878"/>
            <a:ext cx="3261421" cy="41497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999"/>
              </a:lnSpc>
              <a:spcBef>
                <a:spcPct val="0"/>
              </a:spcBef>
            </a:pPr>
            <a:r>
              <a:rPr lang="en-US" sz="3999" dirty="0">
                <a:solidFill>
                  <a:srgbClr val="000000"/>
                </a:solidFill>
                <a:latin typeface="可画榜书"/>
                <a:ea typeface="可画榜书"/>
                <a:cs typeface="可画榜书"/>
                <a:sym typeface="可画榜书"/>
              </a:rPr>
              <a:t> </a:t>
            </a:r>
            <a:r>
              <a:rPr lang="en-US" sz="3999" dirty="0" err="1">
                <a:solidFill>
                  <a:srgbClr val="000000"/>
                </a:solidFill>
                <a:latin typeface="可画榜书"/>
                <a:ea typeface="可画榜书"/>
                <a:cs typeface="可画榜书"/>
                <a:sym typeface="可画榜书"/>
              </a:rPr>
              <a:t>平埔族凱達格蘭族人以獨木舟（MANKAH）作為來往淡水河的交通工具，後因漢人在此停靠舟楫，便以此代稱該泊港</a:t>
            </a:r>
            <a:r>
              <a:rPr lang="en-US" sz="3999" dirty="0">
                <a:solidFill>
                  <a:srgbClr val="000000"/>
                </a:solidFill>
                <a:latin typeface="可画榜书"/>
                <a:ea typeface="可画榜书"/>
                <a:cs typeface="可画榜书"/>
                <a:sym typeface="可画榜书"/>
              </a:rPr>
              <a:t>。</a:t>
            </a:r>
          </a:p>
        </p:txBody>
      </p:sp>
      <p:sp>
        <p:nvSpPr>
          <p:cNvPr id="8" name="Freeform 8"/>
          <p:cNvSpPr/>
          <p:nvPr/>
        </p:nvSpPr>
        <p:spPr>
          <a:xfrm>
            <a:off x="10156825" y="61459"/>
            <a:ext cx="4751338" cy="6023883"/>
          </a:xfrm>
          <a:custGeom>
            <a:avLst/>
            <a:gdLst/>
            <a:ahLst/>
            <a:cxnLst/>
            <a:rect l="l" t="t" r="r" b="b"/>
            <a:pathLst>
              <a:path w="4751338" h="6023883">
                <a:moveTo>
                  <a:pt x="0" y="0"/>
                </a:moveTo>
                <a:lnTo>
                  <a:pt x="4751338" y="0"/>
                </a:lnTo>
                <a:lnTo>
                  <a:pt x="4751338" y="6023883"/>
                </a:lnTo>
                <a:lnTo>
                  <a:pt x="0" y="6023883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9" name="TextBox 9"/>
          <p:cNvSpPr txBox="1"/>
          <p:nvPr/>
        </p:nvSpPr>
        <p:spPr>
          <a:xfrm>
            <a:off x="11492602" y="633936"/>
            <a:ext cx="3235616" cy="51593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999"/>
              </a:lnSpc>
              <a:spcBef>
                <a:spcPct val="0"/>
              </a:spcBef>
            </a:pPr>
            <a:r>
              <a:rPr lang="en-US" sz="3999">
                <a:solidFill>
                  <a:srgbClr val="000000"/>
                </a:solidFill>
                <a:latin typeface="可画榜书"/>
                <a:ea typeface="可画榜书"/>
                <a:cs typeface="可画榜书"/>
                <a:sym typeface="可画榜书"/>
              </a:rPr>
              <a:t>大漢溪、三峽河、橫溪三條河流匯流於此，形成一個三角形的沖積平原，且三面環水，故有「三角」與「躅」（駐足之意）的含義。</a:t>
            </a:r>
          </a:p>
        </p:txBody>
      </p:sp>
      <p:sp>
        <p:nvSpPr>
          <p:cNvPr id="10" name="Freeform 10"/>
          <p:cNvSpPr/>
          <p:nvPr/>
        </p:nvSpPr>
        <p:spPr>
          <a:xfrm>
            <a:off x="14112487" y="5070691"/>
            <a:ext cx="4025340" cy="5103442"/>
          </a:xfrm>
          <a:custGeom>
            <a:avLst/>
            <a:gdLst/>
            <a:ahLst/>
            <a:cxnLst/>
            <a:rect l="l" t="t" r="r" b="b"/>
            <a:pathLst>
              <a:path w="4025340" h="5103442">
                <a:moveTo>
                  <a:pt x="0" y="0"/>
                </a:moveTo>
                <a:lnTo>
                  <a:pt x="4025340" y="0"/>
                </a:lnTo>
                <a:lnTo>
                  <a:pt x="4025340" y="5103442"/>
                </a:lnTo>
                <a:lnTo>
                  <a:pt x="0" y="510344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11" name="Freeform 11"/>
          <p:cNvSpPr/>
          <p:nvPr/>
        </p:nvSpPr>
        <p:spPr>
          <a:xfrm>
            <a:off x="3476349" y="230853"/>
            <a:ext cx="1595693" cy="1595693"/>
          </a:xfrm>
          <a:custGeom>
            <a:avLst/>
            <a:gdLst/>
            <a:ahLst/>
            <a:cxnLst/>
            <a:rect l="l" t="t" r="r" b="b"/>
            <a:pathLst>
              <a:path w="1595693" h="1595693">
                <a:moveTo>
                  <a:pt x="0" y="0"/>
                </a:moveTo>
                <a:lnTo>
                  <a:pt x="1595693" y="0"/>
                </a:lnTo>
                <a:lnTo>
                  <a:pt x="1595693" y="1595694"/>
                </a:lnTo>
                <a:lnTo>
                  <a:pt x="0" y="1595694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12" name="Freeform 12"/>
          <p:cNvSpPr/>
          <p:nvPr/>
        </p:nvSpPr>
        <p:spPr>
          <a:xfrm>
            <a:off x="6090839" y="5411403"/>
            <a:ext cx="1516107" cy="1516107"/>
          </a:xfrm>
          <a:custGeom>
            <a:avLst/>
            <a:gdLst/>
            <a:ahLst/>
            <a:cxnLst/>
            <a:rect l="l" t="t" r="r" b="b"/>
            <a:pathLst>
              <a:path w="1516107" h="1516107">
                <a:moveTo>
                  <a:pt x="0" y="0"/>
                </a:moveTo>
                <a:lnTo>
                  <a:pt x="1516107" y="0"/>
                </a:lnTo>
                <a:lnTo>
                  <a:pt x="1516107" y="1516107"/>
                </a:lnTo>
                <a:lnTo>
                  <a:pt x="0" y="1516107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=""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13" name="Freeform 13"/>
          <p:cNvSpPr/>
          <p:nvPr/>
        </p:nvSpPr>
        <p:spPr>
          <a:xfrm>
            <a:off x="0" y="2858268"/>
            <a:ext cx="1516880" cy="1516880"/>
          </a:xfrm>
          <a:custGeom>
            <a:avLst/>
            <a:gdLst/>
            <a:ahLst/>
            <a:cxnLst/>
            <a:rect l="l" t="t" r="r" b="b"/>
            <a:pathLst>
              <a:path w="1516880" h="1516880">
                <a:moveTo>
                  <a:pt x="0" y="0"/>
                </a:moveTo>
                <a:lnTo>
                  <a:pt x="1516880" y="0"/>
                </a:lnTo>
                <a:lnTo>
                  <a:pt x="1516880" y="1516880"/>
                </a:lnTo>
                <a:lnTo>
                  <a:pt x="0" y="1516880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=""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14" name="Freeform 14"/>
          <p:cNvSpPr/>
          <p:nvPr/>
        </p:nvSpPr>
        <p:spPr>
          <a:xfrm>
            <a:off x="9462351" y="412889"/>
            <a:ext cx="1641226" cy="1641226"/>
          </a:xfrm>
          <a:custGeom>
            <a:avLst/>
            <a:gdLst/>
            <a:ahLst/>
            <a:cxnLst/>
            <a:rect l="l" t="t" r="r" b="b"/>
            <a:pathLst>
              <a:path w="1641226" h="1641226">
                <a:moveTo>
                  <a:pt x="0" y="0"/>
                </a:moveTo>
                <a:lnTo>
                  <a:pt x="1641226" y="0"/>
                </a:lnTo>
                <a:lnTo>
                  <a:pt x="1641226" y="1641225"/>
                </a:lnTo>
                <a:lnTo>
                  <a:pt x="0" y="1641225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=""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</p:sp>
      <p:sp>
        <p:nvSpPr>
          <p:cNvPr id="15" name="Freeform 15"/>
          <p:cNvSpPr/>
          <p:nvPr/>
        </p:nvSpPr>
        <p:spPr>
          <a:xfrm>
            <a:off x="13814058" y="5704979"/>
            <a:ext cx="1516107" cy="1516107"/>
          </a:xfrm>
          <a:custGeom>
            <a:avLst/>
            <a:gdLst/>
            <a:ahLst/>
            <a:cxnLst/>
            <a:rect l="l" t="t" r="r" b="b"/>
            <a:pathLst>
              <a:path w="1516107" h="1516107">
                <a:moveTo>
                  <a:pt x="0" y="0"/>
                </a:moveTo>
                <a:lnTo>
                  <a:pt x="1516107" y="0"/>
                </a:lnTo>
                <a:lnTo>
                  <a:pt x="1516107" y="1516107"/>
                </a:lnTo>
                <a:lnTo>
                  <a:pt x="0" y="1516107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=""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</p:sp>
      <p:sp>
        <p:nvSpPr>
          <p:cNvPr id="16" name="TextBox 16"/>
          <p:cNvSpPr txBox="1"/>
          <p:nvPr/>
        </p:nvSpPr>
        <p:spPr>
          <a:xfrm>
            <a:off x="15526795" y="6118225"/>
            <a:ext cx="2467393" cy="31400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999"/>
              </a:lnSpc>
              <a:spcBef>
                <a:spcPct val="0"/>
              </a:spcBef>
            </a:pPr>
            <a:r>
              <a:rPr lang="en-US" sz="3999">
                <a:solidFill>
                  <a:srgbClr val="000000"/>
                </a:solidFill>
                <a:latin typeface="可画榜书"/>
                <a:ea typeface="可画榜书"/>
                <a:cs typeface="可画榜书"/>
                <a:sym typeface="可画榜书"/>
              </a:rPr>
              <a:t>為平埔族麻里錫口社居住地，錫口乃「河流彎曲處」之意。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7">
            <a:extLst>
              <a:ext uri="{FF2B5EF4-FFF2-40B4-BE49-F238E27FC236}">
                <a16:creationId xmlns="" xmlns:a16="http://schemas.microsoft.com/office/drawing/2014/main" id="{254DFEE6-4E97-4587-B82C-03D39B33753F}"/>
              </a:ext>
            </a:extLst>
          </p:cNvPr>
          <p:cNvSpPr txBox="1"/>
          <p:nvPr/>
        </p:nvSpPr>
        <p:spPr>
          <a:xfrm>
            <a:off x="1523169" y="22860"/>
            <a:ext cx="7646231" cy="7694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000"/>
              </a:lnSpc>
            </a:pPr>
            <a:r>
              <a:rPr lang="zh-TW" altLang="en-US" sz="5000" dirty="0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國民政府時期</a:t>
            </a:r>
            <a:endParaRPr lang="en-US" sz="5000" dirty="0">
              <a:solidFill>
                <a:srgbClr val="264250"/>
              </a:solidFill>
              <a:latin typeface="可画榜书"/>
              <a:ea typeface="可画榜书"/>
              <a:cs typeface="可画榜书"/>
              <a:sym typeface="可画榜书"/>
            </a:endParaRPr>
          </a:p>
        </p:txBody>
      </p:sp>
      <p:sp>
        <p:nvSpPr>
          <p:cNvPr id="3" name="TextBox 20">
            <a:extLst>
              <a:ext uri="{FF2B5EF4-FFF2-40B4-BE49-F238E27FC236}">
                <a16:creationId xmlns="" xmlns:a16="http://schemas.microsoft.com/office/drawing/2014/main" id="{E718D4A6-C807-403D-9B27-0128474EFCC8}"/>
              </a:ext>
            </a:extLst>
          </p:cNvPr>
          <p:cNvSpPr txBox="1"/>
          <p:nvPr/>
        </p:nvSpPr>
        <p:spPr>
          <a:xfrm>
            <a:off x="187213" y="22860"/>
            <a:ext cx="1014927" cy="7694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000"/>
              </a:lnSpc>
            </a:pPr>
            <a:r>
              <a:rPr lang="en-US" sz="5000" dirty="0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2-</a:t>
            </a:r>
            <a:r>
              <a:rPr lang="en-US" altLang="zh-TW" sz="5000" dirty="0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3</a:t>
            </a:r>
            <a:endParaRPr lang="en-US" sz="5000" dirty="0">
              <a:solidFill>
                <a:srgbClr val="264250"/>
              </a:solidFill>
              <a:latin typeface="可画榜书"/>
              <a:ea typeface="可画榜书"/>
              <a:cs typeface="可画榜书"/>
              <a:sym typeface="可画榜书"/>
            </a:endParaRPr>
          </a:p>
        </p:txBody>
      </p:sp>
      <p:graphicFrame>
        <p:nvGraphicFramePr>
          <p:cNvPr id="4" name="表格 3">
            <a:extLst>
              <a:ext uri="{FF2B5EF4-FFF2-40B4-BE49-F238E27FC236}">
                <a16:creationId xmlns="" xmlns:a16="http://schemas.microsoft.com/office/drawing/2014/main" id="{85847A00-7FFA-40A3-8119-0AD7D0416E3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69766120"/>
              </p:ext>
            </p:extLst>
          </p:nvPr>
        </p:nvGraphicFramePr>
        <p:xfrm>
          <a:off x="2702481" y="948473"/>
          <a:ext cx="15468919" cy="816864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3869020">
                  <a:extLst>
                    <a:ext uri="{9D8B030D-6E8A-4147-A177-3AD203B41FA5}">
                      <a16:colId xmlns="" xmlns:a16="http://schemas.microsoft.com/office/drawing/2014/main" val="1559503301"/>
                    </a:ext>
                  </a:extLst>
                </a:gridCol>
                <a:gridCol w="3861859">
                  <a:extLst>
                    <a:ext uri="{9D8B030D-6E8A-4147-A177-3AD203B41FA5}">
                      <a16:colId xmlns="" xmlns:a16="http://schemas.microsoft.com/office/drawing/2014/main" val="2343521744"/>
                    </a:ext>
                  </a:extLst>
                </a:gridCol>
                <a:gridCol w="3869020">
                  <a:extLst>
                    <a:ext uri="{9D8B030D-6E8A-4147-A177-3AD203B41FA5}">
                      <a16:colId xmlns="" xmlns:a16="http://schemas.microsoft.com/office/drawing/2014/main" val="3306447895"/>
                    </a:ext>
                  </a:extLst>
                </a:gridCol>
                <a:gridCol w="3869020">
                  <a:extLst>
                    <a:ext uri="{9D8B030D-6E8A-4147-A177-3AD203B41FA5}">
                      <a16:colId xmlns="" xmlns:a16="http://schemas.microsoft.com/office/drawing/2014/main" val="2149956613"/>
                    </a:ext>
                  </a:extLst>
                </a:gridCol>
              </a:tblGrid>
              <a:tr h="830580">
                <a:tc>
                  <a:txBody>
                    <a:bodyPr/>
                    <a:lstStyle/>
                    <a:p>
                      <a:pPr marL="30480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5000" kern="1200" dirty="0">
                          <a:solidFill>
                            <a:srgbClr val="264250"/>
                          </a:solidFill>
                          <a:latin typeface="可画榜书"/>
                          <a:ea typeface="可画榜书"/>
                        </a:rPr>
                        <a:t>1887</a:t>
                      </a:r>
                      <a:r>
                        <a:rPr lang="zh-TW" altLang="en-US" sz="5000" kern="1200" dirty="0">
                          <a:solidFill>
                            <a:srgbClr val="264250"/>
                          </a:solidFill>
                          <a:latin typeface="可画榜书"/>
                          <a:ea typeface="可画榜书"/>
                        </a:rPr>
                        <a:t>年</a:t>
                      </a:r>
                      <a:endParaRPr lang="zh-TW" altLang="en-US" sz="5000" kern="1200" dirty="0">
                        <a:solidFill>
                          <a:srgbClr val="264250"/>
                        </a:solidFill>
                        <a:latin typeface="可画榜书"/>
                        <a:ea typeface="可画榜书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0480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5000" kern="1200" dirty="0">
                          <a:solidFill>
                            <a:srgbClr val="264250"/>
                          </a:solidFill>
                          <a:latin typeface="可画榜书"/>
                          <a:ea typeface="可画榜书"/>
                        </a:rPr>
                        <a:t>1920</a:t>
                      </a:r>
                      <a:r>
                        <a:rPr lang="zh-TW" altLang="en-US" sz="5000" kern="1200" dirty="0">
                          <a:solidFill>
                            <a:srgbClr val="264250"/>
                          </a:solidFill>
                          <a:latin typeface="可画榜书"/>
                          <a:ea typeface="可画榜书"/>
                        </a:rPr>
                        <a:t>年</a:t>
                      </a:r>
                      <a:endParaRPr lang="zh-TW" altLang="en-US" sz="5000" kern="1200" dirty="0">
                        <a:solidFill>
                          <a:srgbClr val="264250"/>
                        </a:solidFill>
                        <a:latin typeface="可画榜书"/>
                        <a:ea typeface="可画榜书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0480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5000" kern="1200" dirty="0">
                          <a:solidFill>
                            <a:srgbClr val="264250"/>
                          </a:solidFill>
                          <a:latin typeface="可画榜书"/>
                          <a:ea typeface="可画榜书"/>
                        </a:rPr>
                        <a:t>1938</a:t>
                      </a:r>
                      <a:r>
                        <a:rPr lang="zh-TW" altLang="en-US" sz="5000" kern="1200" dirty="0">
                          <a:solidFill>
                            <a:srgbClr val="264250"/>
                          </a:solidFill>
                          <a:latin typeface="可画榜书"/>
                          <a:ea typeface="可画榜书"/>
                        </a:rPr>
                        <a:t>年</a:t>
                      </a:r>
                      <a:endParaRPr lang="zh-TW" altLang="en-US" sz="5000" kern="1200" dirty="0">
                        <a:solidFill>
                          <a:srgbClr val="264250"/>
                        </a:solidFill>
                        <a:latin typeface="可画榜书"/>
                        <a:ea typeface="可画榜书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0480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5000" kern="1200" dirty="0">
                          <a:solidFill>
                            <a:srgbClr val="264250"/>
                          </a:solidFill>
                          <a:latin typeface="可画榜书"/>
                          <a:ea typeface="可画榜书"/>
                        </a:rPr>
                        <a:t>1946</a:t>
                      </a:r>
                      <a:r>
                        <a:rPr lang="zh-TW" altLang="en-US" sz="5000" kern="1200" dirty="0">
                          <a:solidFill>
                            <a:srgbClr val="264250"/>
                          </a:solidFill>
                          <a:latin typeface="可画榜书"/>
                          <a:ea typeface="可画榜书"/>
                        </a:rPr>
                        <a:t>年</a:t>
                      </a:r>
                      <a:endParaRPr lang="zh-TW" altLang="en-US" sz="5000" kern="1200" dirty="0">
                        <a:solidFill>
                          <a:srgbClr val="264250"/>
                        </a:solidFill>
                        <a:latin typeface="可画榜书"/>
                        <a:ea typeface="可画榜书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89537244"/>
                  </a:ext>
                </a:extLst>
              </a:tr>
              <a:tr h="845820">
                <a:tc>
                  <a:txBody>
                    <a:bodyPr/>
                    <a:lstStyle/>
                    <a:p>
                      <a:pPr marL="30480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TW" altLang="en-US" sz="5000" kern="1200" dirty="0">
                          <a:solidFill>
                            <a:srgbClr val="264250"/>
                          </a:solidFill>
                          <a:latin typeface="可画榜书"/>
                          <a:ea typeface="可画榜书"/>
                        </a:rPr>
                        <a:t>光緒十三年</a:t>
                      </a:r>
                      <a:endParaRPr lang="zh-TW" altLang="en-US" sz="5000" kern="1200" dirty="0">
                        <a:solidFill>
                          <a:srgbClr val="264250"/>
                        </a:solidFill>
                        <a:latin typeface="可画榜书"/>
                        <a:ea typeface="可画榜书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0480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TW" altLang="en-US" sz="5000" kern="1200" dirty="0">
                          <a:solidFill>
                            <a:srgbClr val="264250"/>
                          </a:solidFill>
                          <a:latin typeface="可画榜书"/>
                          <a:ea typeface="可画榜书"/>
                        </a:rPr>
                        <a:t>大正九年</a:t>
                      </a:r>
                      <a:endParaRPr lang="zh-TW" altLang="en-US" sz="5000" kern="1200" dirty="0">
                        <a:solidFill>
                          <a:srgbClr val="264250"/>
                        </a:solidFill>
                        <a:latin typeface="可画榜书"/>
                        <a:ea typeface="可画榜书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0480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TW" altLang="en-US" sz="5000" kern="1200" dirty="0">
                          <a:solidFill>
                            <a:srgbClr val="264250"/>
                          </a:solidFill>
                          <a:latin typeface="可画榜书"/>
                          <a:ea typeface="可画榜书"/>
                        </a:rPr>
                        <a:t>昭和十三年</a:t>
                      </a:r>
                      <a:endParaRPr lang="zh-TW" altLang="en-US" sz="5000" kern="1200" dirty="0">
                        <a:solidFill>
                          <a:srgbClr val="264250"/>
                        </a:solidFill>
                        <a:latin typeface="可画榜书"/>
                        <a:ea typeface="可画榜书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04800"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TW" altLang="en-US" sz="5000" kern="1200" dirty="0">
                          <a:solidFill>
                            <a:srgbClr val="264250"/>
                          </a:solidFill>
                          <a:latin typeface="可画榜书"/>
                          <a:ea typeface="可画榜书"/>
                        </a:rPr>
                        <a:t>民國三十五年</a:t>
                      </a:r>
                      <a:endParaRPr lang="zh-TW" altLang="en-US" sz="5000" kern="1200" dirty="0">
                        <a:solidFill>
                          <a:srgbClr val="264250"/>
                        </a:solidFill>
                        <a:latin typeface="可画榜书"/>
                        <a:ea typeface="可画榜书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81839034"/>
                  </a:ext>
                </a:extLst>
              </a:tr>
              <a:tr h="830580">
                <a:tc rowSpan="7">
                  <a:txBody>
                    <a:bodyPr/>
                    <a:lstStyle/>
                    <a:p>
                      <a:pPr marL="30480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TW" altLang="en-US" sz="5000" kern="1200" dirty="0">
                          <a:solidFill>
                            <a:srgbClr val="264250"/>
                          </a:solidFill>
                          <a:latin typeface="可画榜书"/>
                          <a:ea typeface="可画榜书"/>
                        </a:rPr>
                        <a:t>錫口庄</a:t>
                      </a:r>
                      <a:endParaRPr lang="zh-TW" altLang="en-US" sz="5000" kern="1200" dirty="0">
                        <a:solidFill>
                          <a:srgbClr val="264250"/>
                        </a:solidFill>
                        <a:latin typeface="可画榜书"/>
                        <a:ea typeface="可画榜书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rowSpan="7">
                  <a:txBody>
                    <a:bodyPr/>
                    <a:lstStyle/>
                    <a:p>
                      <a:pPr marL="30480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TW" altLang="en-US" sz="5000" kern="1200" dirty="0">
                          <a:solidFill>
                            <a:srgbClr val="264250"/>
                          </a:solidFill>
                          <a:latin typeface="可画榜书"/>
                          <a:ea typeface="可画榜书"/>
                        </a:rPr>
                        <a:t>松山</a:t>
                      </a:r>
                      <a:endParaRPr lang="zh-TW" altLang="en-US" sz="5000" kern="1200" dirty="0">
                        <a:solidFill>
                          <a:srgbClr val="264250"/>
                        </a:solidFill>
                        <a:latin typeface="可画榜书"/>
                        <a:ea typeface="可画榜书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rowSpan="3">
                  <a:txBody>
                    <a:bodyPr/>
                    <a:lstStyle/>
                    <a:p>
                      <a:pPr marL="30480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TW" altLang="en-US" sz="5000" kern="1200" dirty="0">
                          <a:solidFill>
                            <a:srgbClr val="264250"/>
                          </a:solidFill>
                          <a:latin typeface="可画榜书"/>
                          <a:ea typeface="可画榜书"/>
                        </a:rPr>
                        <a:t>上松山區</a:t>
                      </a:r>
                      <a:endParaRPr lang="zh-TW" altLang="en-US" sz="5000" kern="1200" dirty="0">
                        <a:solidFill>
                          <a:srgbClr val="264250"/>
                        </a:solidFill>
                        <a:latin typeface="可画榜书"/>
                        <a:ea typeface="可画榜书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30480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TW" altLang="en-US" sz="5000" kern="1200" dirty="0">
                          <a:solidFill>
                            <a:srgbClr val="264250"/>
                          </a:solidFill>
                          <a:latin typeface="可画榜书"/>
                          <a:ea typeface="可画榜书"/>
                        </a:rPr>
                        <a:t>頂錫里</a:t>
                      </a:r>
                      <a:endParaRPr lang="zh-TW" altLang="en-US" sz="5000" kern="1200" dirty="0">
                        <a:solidFill>
                          <a:srgbClr val="264250"/>
                        </a:solidFill>
                        <a:latin typeface="可画榜书"/>
                        <a:ea typeface="可画榜书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647695150"/>
                  </a:ext>
                </a:extLst>
              </a:tr>
              <a:tr h="830580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0480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TW" altLang="en-US" sz="5000" kern="1200" dirty="0">
                          <a:solidFill>
                            <a:srgbClr val="264250"/>
                          </a:solidFill>
                          <a:latin typeface="可画榜书"/>
                          <a:ea typeface="可画榜书"/>
                        </a:rPr>
                        <a:t>頂松里</a:t>
                      </a:r>
                      <a:endParaRPr lang="zh-TW" altLang="en-US" sz="5000" kern="1200" dirty="0">
                        <a:solidFill>
                          <a:srgbClr val="264250"/>
                        </a:solidFill>
                        <a:latin typeface="可画榜书"/>
                        <a:ea typeface="可画榜书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2080777817"/>
                  </a:ext>
                </a:extLst>
              </a:tr>
              <a:tr h="830580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0480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TW" altLang="en-US" sz="5000" kern="1200" dirty="0">
                          <a:solidFill>
                            <a:srgbClr val="264250"/>
                          </a:solidFill>
                          <a:latin typeface="可画榜书"/>
                          <a:ea typeface="可画榜书"/>
                        </a:rPr>
                        <a:t>有福里</a:t>
                      </a:r>
                      <a:endParaRPr lang="zh-TW" altLang="en-US" sz="5000" kern="1200" dirty="0">
                        <a:solidFill>
                          <a:srgbClr val="264250"/>
                        </a:solidFill>
                        <a:latin typeface="可画榜书"/>
                        <a:ea typeface="可画榜书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3493156453"/>
                  </a:ext>
                </a:extLst>
              </a:tr>
              <a:tr h="830580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rowSpan="4">
                  <a:txBody>
                    <a:bodyPr/>
                    <a:lstStyle/>
                    <a:p>
                      <a:pPr marL="30480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TW" altLang="en-US" sz="5000" kern="1200" dirty="0">
                          <a:solidFill>
                            <a:srgbClr val="264250"/>
                          </a:solidFill>
                          <a:latin typeface="可画榜书"/>
                          <a:ea typeface="可画榜书"/>
                        </a:rPr>
                        <a:t>下松山區</a:t>
                      </a:r>
                      <a:endParaRPr lang="zh-TW" altLang="en-US" sz="5000" kern="1200" dirty="0">
                        <a:solidFill>
                          <a:srgbClr val="264250"/>
                        </a:solidFill>
                        <a:latin typeface="可画榜书"/>
                        <a:ea typeface="可画榜书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30480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TW" altLang="en-US" sz="5000" kern="1200" dirty="0">
                          <a:solidFill>
                            <a:srgbClr val="264250"/>
                          </a:solidFill>
                          <a:latin typeface="可画榜书"/>
                          <a:ea typeface="可画榜书"/>
                        </a:rPr>
                        <a:t>富全里</a:t>
                      </a:r>
                      <a:endParaRPr lang="zh-TW" altLang="en-US" sz="5000" kern="1200" dirty="0">
                        <a:solidFill>
                          <a:srgbClr val="264250"/>
                        </a:solidFill>
                        <a:latin typeface="可画榜书"/>
                        <a:ea typeface="可画榜书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618361524"/>
                  </a:ext>
                </a:extLst>
              </a:tr>
              <a:tr h="830580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0480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TW" altLang="en-US" sz="5000" kern="1200" dirty="0">
                          <a:solidFill>
                            <a:srgbClr val="264250"/>
                          </a:solidFill>
                          <a:latin typeface="可画榜书"/>
                          <a:ea typeface="可画榜书"/>
                        </a:rPr>
                        <a:t>豐祿里</a:t>
                      </a:r>
                      <a:endParaRPr lang="zh-TW" altLang="en-US" sz="5000" kern="1200" dirty="0">
                        <a:solidFill>
                          <a:srgbClr val="264250"/>
                        </a:solidFill>
                        <a:latin typeface="可画榜书"/>
                        <a:ea typeface="可画榜书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599601404"/>
                  </a:ext>
                </a:extLst>
              </a:tr>
              <a:tr h="830580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0480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TW" altLang="en-US" sz="5000" kern="1200" dirty="0">
                          <a:solidFill>
                            <a:srgbClr val="264250"/>
                          </a:solidFill>
                          <a:latin typeface="可画榜书"/>
                          <a:ea typeface="可画榜书"/>
                        </a:rPr>
                        <a:t>上壽里</a:t>
                      </a:r>
                      <a:endParaRPr lang="zh-TW" altLang="en-US" sz="5000" kern="1200" dirty="0">
                        <a:solidFill>
                          <a:srgbClr val="264250"/>
                        </a:solidFill>
                        <a:latin typeface="可画榜书"/>
                        <a:ea typeface="可画榜书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80519836"/>
                  </a:ext>
                </a:extLst>
              </a:tr>
              <a:tr h="830580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0480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TW" altLang="en-US" sz="5000" kern="1200" dirty="0">
                          <a:solidFill>
                            <a:srgbClr val="264250"/>
                          </a:solidFill>
                          <a:latin typeface="可画榜书"/>
                          <a:ea typeface="可画榜书"/>
                        </a:rPr>
                        <a:t>貴全里</a:t>
                      </a:r>
                      <a:endParaRPr lang="zh-TW" altLang="en-US" sz="5000" kern="1200" dirty="0">
                        <a:solidFill>
                          <a:srgbClr val="264250"/>
                        </a:solidFill>
                        <a:latin typeface="可画榜书"/>
                        <a:ea typeface="可画榜书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2019864875"/>
                  </a:ext>
                </a:extLst>
              </a:tr>
            </a:tbl>
          </a:graphicData>
        </a:graphic>
      </p:graphicFrame>
      <p:sp>
        <p:nvSpPr>
          <p:cNvPr id="5" name="Freeform 20">
            <a:extLst>
              <a:ext uri="{FF2B5EF4-FFF2-40B4-BE49-F238E27FC236}">
                <a16:creationId xmlns="" xmlns:a16="http://schemas.microsoft.com/office/drawing/2014/main" id="{EDDCC315-E5FE-44DE-87DC-6BB8A19169E0}"/>
              </a:ext>
            </a:extLst>
          </p:cNvPr>
          <p:cNvSpPr/>
          <p:nvPr/>
        </p:nvSpPr>
        <p:spPr>
          <a:xfrm>
            <a:off x="15966521" y="5014822"/>
            <a:ext cx="949879" cy="831327"/>
          </a:xfrm>
          <a:custGeom>
            <a:avLst/>
            <a:gdLst/>
            <a:ahLst/>
            <a:cxnLst/>
            <a:rect l="l" t="t" r="r" b="b"/>
            <a:pathLst>
              <a:path w="2085513" h="1895210">
                <a:moveTo>
                  <a:pt x="0" y="0"/>
                </a:moveTo>
                <a:lnTo>
                  <a:pt x="2085513" y="0"/>
                </a:lnTo>
                <a:lnTo>
                  <a:pt x="2085513" y="1895210"/>
                </a:lnTo>
                <a:lnTo>
                  <a:pt x="0" y="189521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20">
            <a:extLst>
              <a:ext uri="{FF2B5EF4-FFF2-40B4-BE49-F238E27FC236}">
                <a16:creationId xmlns="" xmlns:a16="http://schemas.microsoft.com/office/drawing/2014/main" id="{A8C4EBEA-F8B2-444F-97AB-73FA8AA19CC2}"/>
              </a:ext>
            </a:extLst>
          </p:cNvPr>
          <p:cNvSpPr/>
          <p:nvPr/>
        </p:nvSpPr>
        <p:spPr>
          <a:xfrm>
            <a:off x="15946201" y="6657446"/>
            <a:ext cx="857400" cy="817043"/>
          </a:xfrm>
          <a:custGeom>
            <a:avLst/>
            <a:gdLst/>
            <a:ahLst/>
            <a:cxnLst/>
            <a:rect l="l" t="t" r="r" b="b"/>
            <a:pathLst>
              <a:path w="2085513" h="1895210">
                <a:moveTo>
                  <a:pt x="0" y="0"/>
                </a:moveTo>
                <a:lnTo>
                  <a:pt x="2085513" y="0"/>
                </a:lnTo>
                <a:lnTo>
                  <a:pt x="2085513" y="1895210"/>
                </a:lnTo>
                <a:lnTo>
                  <a:pt x="0" y="189521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7" name="Freeform 20">
            <a:extLst>
              <a:ext uri="{FF2B5EF4-FFF2-40B4-BE49-F238E27FC236}">
                <a16:creationId xmlns="" xmlns:a16="http://schemas.microsoft.com/office/drawing/2014/main" id="{58D69D56-2F3B-4E16-8562-A3CE191E7D3E}"/>
              </a:ext>
            </a:extLst>
          </p:cNvPr>
          <p:cNvSpPr/>
          <p:nvPr/>
        </p:nvSpPr>
        <p:spPr>
          <a:xfrm>
            <a:off x="15966521" y="7488773"/>
            <a:ext cx="857400" cy="817043"/>
          </a:xfrm>
          <a:custGeom>
            <a:avLst/>
            <a:gdLst/>
            <a:ahLst/>
            <a:cxnLst/>
            <a:rect l="l" t="t" r="r" b="b"/>
            <a:pathLst>
              <a:path w="2085513" h="1895210">
                <a:moveTo>
                  <a:pt x="0" y="0"/>
                </a:moveTo>
                <a:lnTo>
                  <a:pt x="2085513" y="0"/>
                </a:lnTo>
                <a:lnTo>
                  <a:pt x="2085513" y="1895210"/>
                </a:lnTo>
                <a:lnTo>
                  <a:pt x="0" y="189521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20">
            <a:extLst>
              <a:ext uri="{FF2B5EF4-FFF2-40B4-BE49-F238E27FC236}">
                <a16:creationId xmlns="" xmlns:a16="http://schemas.microsoft.com/office/drawing/2014/main" id="{E94FE9B0-B41A-429A-8E58-7AEBFF9C06E1}"/>
              </a:ext>
            </a:extLst>
          </p:cNvPr>
          <p:cNvSpPr/>
          <p:nvPr/>
        </p:nvSpPr>
        <p:spPr>
          <a:xfrm>
            <a:off x="15951281" y="8381749"/>
            <a:ext cx="857400" cy="713829"/>
          </a:xfrm>
          <a:custGeom>
            <a:avLst/>
            <a:gdLst/>
            <a:ahLst/>
            <a:cxnLst/>
            <a:rect l="l" t="t" r="r" b="b"/>
            <a:pathLst>
              <a:path w="2085513" h="1895210">
                <a:moveTo>
                  <a:pt x="0" y="0"/>
                </a:moveTo>
                <a:lnTo>
                  <a:pt x="2085513" y="0"/>
                </a:lnTo>
                <a:lnTo>
                  <a:pt x="2085513" y="1895210"/>
                </a:lnTo>
                <a:lnTo>
                  <a:pt x="0" y="189521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=""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5F46A155-215F-4E0E-88CB-AFC323511DED}"/>
              </a:ext>
            </a:extLst>
          </p:cNvPr>
          <p:cNvSpPr/>
          <p:nvPr/>
        </p:nvSpPr>
        <p:spPr>
          <a:xfrm>
            <a:off x="2702481" y="9193046"/>
            <a:ext cx="13053220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Aft>
                <a:spcPts val="0"/>
              </a:spcAft>
            </a:pPr>
            <a:r>
              <a:rPr lang="zh-TW" altLang="zh-TW" sz="2200" kern="150" dirty="0">
                <a:solidFill>
                  <a:srgbClr val="000000"/>
                </a:solidFill>
                <a:latin typeface="Calibri" panose="020F0502020204030204" pitchFamily="34" charset="0"/>
                <a:ea typeface="標楷體" panose="03000509000000000000" pitchFamily="65" charset="-120"/>
                <a:cs typeface="Calibri" panose="020F0502020204030204" pitchFamily="34" charset="0"/>
              </a:rPr>
              <a:t>臺北市政府，〈臺北市松山區戶政事務所行政區域</a:t>
            </a:r>
            <a:r>
              <a:rPr lang="en-US" altLang="zh-TW" sz="2200" kern="150" dirty="0">
                <a:solidFill>
                  <a:srgbClr val="000000"/>
                </a:solidFill>
                <a:latin typeface="Calibri" panose="020F0502020204030204" pitchFamily="34" charset="0"/>
                <a:ea typeface="標楷體" panose="03000509000000000000" pitchFamily="65" charset="-120"/>
                <a:cs typeface="Calibri" panose="020F0502020204030204" pitchFamily="34" charset="0"/>
              </a:rPr>
              <a:t>(</a:t>
            </a:r>
            <a:r>
              <a:rPr lang="zh-TW" altLang="zh-TW" sz="2200" kern="150" dirty="0">
                <a:solidFill>
                  <a:srgbClr val="000000"/>
                </a:solidFill>
                <a:latin typeface="Calibri" panose="020F0502020204030204" pitchFamily="34" charset="0"/>
                <a:ea typeface="標楷體" panose="03000509000000000000" pitchFamily="65" charset="-120"/>
                <a:cs typeface="Calibri" panose="020F0502020204030204" pitchFamily="34" charset="0"/>
              </a:rPr>
              <a:t>里</a:t>
            </a:r>
            <a:r>
              <a:rPr lang="en-US" altLang="zh-TW" sz="2200" kern="150" dirty="0">
                <a:solidFill>
                  <a:srgbClr val="000000"/>
                </a:solidFill>
                <a:latin typeface="Calibri" panose="020F0502020204030204" pitchFamily="34" charset="0"/>
                <a:ea typeface="標楷體" panose="03000509000000000000" pitchFamily="65" charset="-120"/>
                <a:cs typeface="Calibri" panose="020F0502020204030204" pitchFamily="34" charset="0"/>
              </a:rPr>
              <a:t>)</a:t>
            </a:r>
            <a:r>
              <a:rPr lang="zh-TW" altLang="zh-TW" sz="2200" kern="150" dirty="0">
                <a:solidFill>
                  <a:srgbClr val="000000"/>
                </a:solidFill>
                <a:latin typeface="Calibri" panose="020F0502020204030204" pitchFamily="34" charset="0"/>
                <a:ea typeface="標楷體" panose="03000509000000000000" pitchFamily="65" charset="-120"/>
                <a:cs typeface="Calibri" panose="020F0502020204030204" pitchFamily="34" charset="0"/>
              </a:rPr>
              <a:t>衍生圖〉。（僅擷取</a:t>
            </a:r>
            <a:r>
              <a:rPr lang="en-US" altLang="zh-TW" sz="2200" kern="150" dirty="0">
                <a:solidFill>
                  <a:srgbClr val="000000"/>
                </a:solidFill>
                <a:latin typeface="Calibri" panose="020F0502020204030204" pitchFamily="34" charset="0"/>
                <a:ea typeface="標楷體" panose="03000509000000000000" pitchFamily="65" charset="-120"/>
                <a:cs typeface="Calibri" panose="020F0502020204030204" pitchFamily="34" charset="0"/>
              </a:rPr>
              <a:t>1887</a:t>
            </a:r>
            <a:r>
              <a:rPr lang="zh-TW" altLang="zh-TW" sz="2200" kern="150" dirty="0">
                <a:solidFill>
                  <a:srgbClr val="000000"/>
                </a:solidFill>
                <a:latin typeface="Calibri" panose="020F0502020204030204" pitchFamily="34" charset="0"/>
                <a:ea typeface="標楷體" panose="03000509000000000000" pitchFamily="65" charset="-120"/>
                <a:cs typeface="Calibri" panose="020F0502020204030204" pitchFamily="34" charset="0"/>
              </a:rPr>
              <a:t>年至</a:t>
            </a:r>
            <a:r>
              <a:rPr lang="en-US" altLang="zh-TW" sz="2200" kern="150" dirty="0">
                <a:solidFill>
                  <a:srgbClr val="000000"/>
                </a:solidFill>
                <a:latin typeface="Calibri" panose="020F0502020204030204" pitchFamily="34" charset="0"/>
                <a:ea typeface="標楷體" panose="03000509000000000000" pitchFamily="65" charset="-120"/>
                <a:cs typeface="Calibri" panose="020F0502020204030204" pitchFamily="34" charset="0"/>
              </a:rPr>
              <a:t>1946</a:t>
            </a:r>
            <a:r>
              <a:rPr lang="zh-TW" altLang="zh-TW" sz="2200" kern="150" dirty="0">
                <a:solidFill>
                  <a:srgbClr val="000000"/>
                </a:solidFill>
                <a:latin typeface="Calibri" panose="020F0502020204030204" pitchFamily="34" charset="0"/>
                <a:ea typeface="標楷體" panose="03000509000000000000" pitchFamily="65" charset="-120"/>
                <a:cs typeface="Calibri" panose="020F0502020204030204" pitchFamily="34" charset="0"/>
              </a:rPr>
              <a:t>年期間）</a:t>
            </a:r>
            <a:endParaRPr lang="zh-TW" altLang="zh-TW" sz="2200" kern="150" dirty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23279ED2-AD97-4380-B86A-0489DC6338A9}"/>
              </a:ext>
            </a:extLst>
          </p:cNvPr>
          <p:cNvSpPr/>
          <p:nvPr/>
        </p:nvSpPr>
        <p:spPr>
          <a:xfrm>
            <a:off x="256380" y="948473"/>
            <a:ext cx="2286000" cy="769441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5000" b="1" kern="15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資料一</a:t>
            </a:r>
            <a:endParaRPr lang="zh-TW" altLang="en-US" sz="5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27806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796427B1-3FA1-4E00-A630-7A646DE6536E}"/>
              </a:ext>
            </a:extLst>
          </p:cNvPr>
          <p:cNvSpPr/>
          <p:nvPr/>
        </p:nvSpPr>
        <p:spPr>
          <a:xfrm>
            <a:off x="339613" y="1367132"/>
            <a:ext cx="2286000" cy="769441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5000" b="1" kern="15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資料二</a:t>
            </a:r>
            <a:endParaRPr lang="en-US" altLang="zh-TW" sz="5000" b="1" kern="150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" name="TextBox 17">
            <a:extLst>
              <a:ext uri="{FF2B5EF4-FFF2-40B4-BE49-F238E27FC236}">
                <a16:creationId xmlns="" xmlns:a16="http://schemas.microsoft.com/office/drawing/2014/main" id="{6377AFFD-CFA0-481C-BDE2-5B86378A97F1}"/>
              </a:ext>
            </a:extLst>
          </p:cNvPr>
          <p:cNvSpPr txBox="1"/>
          <p:nvPr/>
        </p:nvSpPr>
        <p:spPr>
          <a:xfrm>
            <a:off x="1675569" y="175260"/>
            <a:ext cx="7646231" cy="7694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000"/>
              </a:lnSpc>
            </a:pPr>
            <a:r>
              <a:rPr lang="zh-TW" altLang="en-US" sz="5000" dirty="0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國民政府時期</a:t>
            </a:r>
            <a:endParaRPr lang="en-US" sz="5000" dirty="0">
              <a:solidFill>
                <a:srgbClr val="264250"/>
              </a:solidFill>
              <a:latin typeface="可画榜书"/>
              <a:ea typeface="可画榜书"/>
              <a:cs typeface="可画榜书"/>
              <a:sym typeface="可画榜书"/>
            </a:endParaRPr>
          </a:p>
        </p:txBody>
      </p:sp>
      <p:sp>
        <p:nvSpPr>
          <p:cNvPr id="4" name="TextBox 20">
            <a:extLst>
              <a:ext uri="{FF2B5EF4-FFF2-40B4-BE49-F238E27FC236}">
                <a16:creationId xmlns="" xmlns:a16="http://schemas.microsoft.com/office/drawing/2014/main" id="{E530B6AC-B3DD-4DDE-A013-72B56566FD17}"/>
              </a:ext>
            </a:extLst>
          </p:cNvPr>
          <p:cNvSpPr txBox="1"/>
          <p:nvPr/>
        </p:nvSpPr>
        <p:spPr>
          <a:xfrm>
            <a:off x="339613" y="175260"/>
            <a:ext cx="1014927" cy="7694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000"/>
              </a:lnSpc>
            </a:pPr>
            <a:r>
              <a:rPr lang="en-US" sz="5000" dirty="0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2-</a:t>
            </a:r>
            <a:r>
              <a:rPr lang="en-US" altLang="zh-TW" sz="5000" dirty="0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3</a:t>
            </a:r>
            <a:endParaRPr lang="en-US" sz="5000" dirty="0">
              <a:solidFill>
                <a:srgbClr val="264250"/>
              </a:solidFill>
              <a:latin typeface="可画榜书"/>
              <a:ea typeface="可画榜书"/>
              <a:cs typeface="可画榜书"/>
              <a:sym typeface="可画榜书"/>
            </a:endParaRPr>
          </a:p>
        </p:txBody>
      </p:sp>
      <p:graphicFrame>
        <p:nvGraphicFramePr>
          <p:cNvPr id="6" name="表格 5">
            <a:extLst>
              <a:ext uri="{FF2B5EF4-FFF2-40B4-BE49-F238E27FC236}">
                <a16:creationId xmlns="" xmlns:a16="http://schemas.microsoft.com/office/drawing/2014/main" id="{DF9292A6-D8AA-4817-9CD0-B976E78F8B3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0188202"/>
              </p:ext>
            </p:extLst>
          </p:nvPr>
        </p:nvGraphicFramePr>
        <p:xfrm>
          <a:off x="1675569" y="4305300"/>
          <a:ext cx="14786293" cy="37338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139040">
                  <a:extLst>
                    <a:ext uri="{9D8B030D-6E8A-4147-A177-3AD203B41FA5}">
                      <a16:colId xmlns="" xmlns:a16="http://schemas.microsoft.com/office/drawing/2014/main" val="1058423057"/>
                    </a:ext>
                  </a:extLst>
                </a:gridCol>
                <a:gridCol w="4252967">
                  <a:extLst>
                    <a:ext uri="{9D8B030D-6E8A-4147-A177-3AD203B41FA5}">
                      <a16:colId xmlns="" xmlns:a16="http://schemas.microsoft.com/office/drawing/2014/main" val="4052882749"/>
                    </a:ext>
                  </a:extLst>
                </a:gridCol>
                <a:gridCol w="3173210">
                  <a:extLst>
                    <a:ext uri="{9D8B030D-6E8A-4147-A177-3AD203B41FA5}">
                      <a16:colId xmlns="" xmlns:a16="http://schemas.microsoft.com/office/drawing/2014/main" val="1480912186"/>
                    </a:ext>
                  </a:extLst>
                </a:gridCol>
                <a:gridCol w="4221076">
                  <a:extLst>
                    <a:ext uri="{9D8B030D-6E8A-4147-A177-3AD203B41FA5}">
                      <a16:colId xmlns="" xmlns:a16="http://schemas.microsoft.com/office/drawing/2014/main" val="4193755466"/>
                    </a:ext>
                  </a:extLst>
                </a:gridCol>
              </a:tblGrid>
              <a:tr h="1272913">
                <a:tc>
                  <a:txBody>
                    <a:bodyPr/>
                    <a:lstStyle/>
                    <a:p>
                      <a:pPr marL="30480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TW" altLang="en-US" sz="4600" kern="1200" dirty="0">
                          <a:solidFill>
                            <a:srgbClr val="000000"/>
                          </a:solidFill>
                          <a:latin typeface="可画榜书"/>
                          <a:ea typeface="可画榜书"/>
                          <a:cs typeface="+mn-cs"/>
                        </a:rPr>
                        <a:t>日治時期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0480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TW" altLang="en-US" sz="4600" kern="1200" dirty="0">
                          <a:solidFill>
                            <a:srgbClr val="000000"/>
                          </a:solidFill>
                          <a:latin typeface="可画榜书"/>
                          <a:ea typeface="可画榜书"/>
                          <a:cs typeface="+mn-cs"/>
                        </a:rPr>
                        <a:t>國民政府時期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0480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TW" altLang="en-US" sz="4600" kern="1200" dirty="0">
                          <a:solidFill>
                            <a:srgbClr val="000000"/>
                          </a:solidFill>
                          <a:latin typeface="可画榜书"/>
                          <a:ea typeface="可画榜书"/>
                          <a:cs typeface="+mn-cs"/>
                        </a:rPr>
                        <a:t>日治時期</a:t>
                      </a: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0480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TW" altLang="en-US" sz="4600" kern="1200" dirty="0">
                          <a:solidFill>
                            <a:srgbClr val="000000"/>
                          </a:solidFill>
                          <a:latin typeface="可画榜书"/>
                          <a:ea typeface="可画榜书"/>
                          <a:cs typeface="+mn-cs"/>
                        </a:rPr>
                        <a:t>國民政府時期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153062818"/>
                  </a:ext>
                </a:extLst>
              </a:tr>
              <a:tr h="2460887">
                <a:tc>
                  <a:txBody>
                    <a:bodyPr/>
                    <a:lstStyle/>
                    <a:p>
                      <a:pPr marL="30480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TW" altLang="en-US" sz="4600" kern="1200" dirty="0">
                          <a:solidFill>
                            <a:srgbClr val="000000"/>
                          </a:solidFill>
                          <a:latin typeface="可画榜书"/>
                          <a:ea typeface="可画榜书"/>
                          <a:cs typeface="+mn-cs"/>
                        </a:rPr>
                        <a:t>高雄</a:t>
                      </a:r>
                    </a:p>
                    <a:p>
                      <a:pPr marL="30480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TW" altLang="en-US" sz="4600" kern="1200" dirty="0">
                          <a:solidFill>
                            <a:srgbClr val="000000"/>
                          </a:solidFill>
                          <a:latin typeface="可画榜书"/>
                          <a:ea typeface="可画榜书"/>
                          <a:cs typeface="+mn-cs"/>
                        </a:rPr>
                        <a:t>瑪雅竣社、蚊仔只社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0480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TW" altLang="en-US" sz="4600" kern="1200" dirty="0">
                          <a:solidFill>
                            <a:srgbClr val="000000"/>
                          </a:solidFill>
                          <a:latin typeface="可画榜书"/>
                          <a:ea typeface="可画榜书"/>
                          <a:cs typeface="+mn-cs"/>
                        </a:rPr>
                        <a:t>高雄</a:t>
                      </a:r>
                    </a:p>
                    <a:p>
                      <a:pPr marL="30480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TW" altLang="en-US" sz="4600" kern="1200" dirty="0">
                          <a:solidFill>
                            <a:srgbClr val="000000"/>
                          </a:solidFill>
                          <a:latin typeface="可画榜书"/>
                          <a:ea typeface="可画榜书"/>
                          <a:cs typeface="+mn-cs"/>
                        </a:rPr>
                        <a:t>三民鄉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0480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TW" altLang="en-US" sz="4600" kern="1200" dirty="0" smtClean="0">
                          <a:solidFill>
                            <a:srgbClr val="000000"/>
                          </a:solidFill>
                          <a:latin typeface="可画榜书"/>
                          <a:ea typeface="可画榜书"/>
                          <a:cs typeface="+mn-cs"/>
                        </a:rPr>
                        <a:t>臺北</a:t>
                      </a:r>
                      <a:endParaRPr lang="zh-TW" altLang="en-US" sz="4600" kern="1200" dirty="0">
                        <a:solidFill>
                          <a:srgbClr val="000000"/>
                        </a:solidFill>
                        <a:latin typeface="可画榜书"/>
                        <a:ea typeface="可画榜书"/>
                        <a:cs typeface="+mn-cs"/>
                      </a:endParaRPr>
                    </a:p>
                    <a:p>
                      <a:pPr marL="30480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TW" altLang="en-US" sz="4600" kern="1200" dirty="0">
                          <a:solidFill>
                            <a:srgbClr val="000000"/>
                          </a:solidFill>
                          <a:latin typeface="可画榜书"/>
                          <a:ea typeface="可画榜书"/>
                          <a:cs typeface="+mn-cs"/>
                        </a:rPr>
                        <a:t>大和町</a:t>
                      </a:r>
                    </a:p>
                  </a:txBody>
                  <a:tcPr marL="68580" marR="68580" marT="0" marB="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0480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TW" altLang="en-US" sz="4600" kern="1200" dirty="0" smtClean="0">
                          <a:solidFill>
                            <a:srgbClr val="000000"/>
                          </a:solidFill>
                          <a:latin typeface="可画榜书"/>
                          <a:ea typeface="可画榜书"/>
                          <a:cs typeface="+mn-cs"/>
                        </a:rPr>
                        <a:t>臺北</a:t>
                      </a:r>
                      <a:endParaRPr lang="zh-TW" altLang="en-US" sz="4600" kern="1200" dirty="0">
                        <a:solidFill>
                          <a:srgbClr val="000000"/>
                        </a:solidFill>
                        <a:latin typeface="可画榜书"/>
                        <a:ea typeface="可画榜书"/>
                        <a:cs typeface="+mn-cs"/>
                      </a:endParaRPr>
                    </a:p>
                    <a:p>
                      <a:pPr marL="304800" algn="ctr" defTabSz="914400" rtl="0" eaLnBrk="1" latinLnBrk="0" hangingPunct="1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TW" altLang="en-US" sz="4600" kern="1200" dirty="0">
                          <a:solidFill>
                            <a:srgbClr val="000000"/>
                          </a:solidFill>
                          <a:latin typeface="可画榜书"/>
                          <a:ea typeface="可画榜书"/>
                          <a:cs typeface="+mn-cs"/>
                        </a:rPr>
                        <a:t>光復里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75417682"/>
                  </a:ext>
                </a:extLst>
              </a:tr>
            </a:tbl>
          </a:graphicData>
        </a:graphic>
      </p:graphicFrame>
      <p:sp>
        <p:nvSpPr>
          <p:cNvPr id="5" name="箭號: 向右 4">
            <a:extLst>
              <a:ext uri="{FF2B5EF4-FFF2-40B4-BE49-F238E27FC236}">
                <a16:creationId xmlns="" xmlns:a16="http://schemas.microsoft.com/office/drawing/2014/main" id="{F316CAB6-8BF8-9CCA-F304-78F7713D6BFD}"/>
              </a:ext>
            </a:extLst>
          </p:cNvPr>
          <p:cNvSpPr/>
          <p:nvPr/>
        </p:nvSpPr>
        <p:spPr>
          <a:xfrm>
            <a:off x="4572916" y="6134100"/>
            <a:ext cx="685800" cy="990600"/>
          </a:xfrm>
          <a:prstGeom prst="rightArrow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7" name="箭號: 向右 6">
            <a:extLst>
              <a:ext uri="{FF2B5EF4-FFF2-40B4-BE49-F238E27FC236}">
                <a16:creationId xmlns="" xmlns:a16="http://schemas.microsoft.com/office/drawing/2014/main" id="{CC941786-46CF-39B5-74CB-C3A95326E5F4}"/>
              </a:ext>
            </a:extLst>
          </p:cNvPr>
          <p:cNvSpPr/>
          <p:nvPr/>
        </p:nvSpPr>
        <p:spPr>
          <a:xfrm>
            <a:off x="11964316" y="5981700"/>
            <a:ext cx="685800" cy="990600"/>
          </a:xfrm>
          <a:prstGeom prst="rightArrow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2" name="語音泡泡: 橢圓形 11">
            <a:extLst>
              <a:ext uri="{FF2B5EF4-FFF2-40B4-BE49-F238E27FC236}">
                <a16:creationId xmlns="" xmlns:a16="http://schemas.microsoft.com/office/drawing/2014/main" id="{33D7F2B5-D8B0-0C91-694C-1655F34A0128}"/>
              </a:ext>
            </a:extLst>
          </p:cNvPr>
          <p:cNvSpPr/>
          <p:nvPr/>
        </p:nvSpPr>
        <p:spPr>
          <a:xfrm>
            <a:off x="6477916" y="2347528"/>
            <a:ext cx="2768600" cy="1531799"/>
          </a:xfrm>
          <a:prstGeom prst="wedgeEllipseCallout">
            <a:avLst>
              <a:gd name="adj1" fmla="val -35951"/>
              <a:gd name="adj2" fmla="val 71328"/>
            </a:avLst>
          </a:prstGeom>
          <a:solidFill>
            <a:schemeClr val="accent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200" b="1" dirty="0">
                <a:solidFill>
                  <a:srgbClr val="FFFF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賦予何種文化意涵</a:t>
            </a:r>
            <a:r>
              <a:rPr lang="en-US" altLang="zh-TW" sz="3200" b="1" dirty="0">
                <a:solidFill>
                  <a:srgbClr val="FFFF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?</a:t>
            </a:r>
            <a:endParaRPr lang="zh-TW" altLang="en-US" sz="3200" b="1" dirty="0">
              <a:solidFill>
                <a:srgbClr val="FFFFFF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4" name="語音泡泡: 橢圓形 13">
            <a:extLst>
              <a:ext uri="{FF2B5EF4-FFF2-40B4-BE49-F238E27FC236}">
                <a16:creationId xmlns="" xmlns:a16="http://schemas.microsoft.com/office/drawing/2014/main" id="{6B2587A6-4E0F-8D8C-09D8-4803495D20D5}"/>
              </a:ext>
            </a:extLst>
          </p:cNvPr>
          <p:cNvSpPr/>
          <p:nvPr/>
        </p:nvSpPr>
        <p:spPr>
          <a:xfrm>
            <a:off x="13412116" y="2344845"/>
            <a:ext cx="2768600" cy="1531799"/>
          </a:xfrm>
          <a:prstGeom prst="wedgeEllipseCallout">
            <a:avLst>
              <a:gd name="adj1" fmla="val -35951"/>
              <a:gd name="adj2" fmla="val 71328"/>
            </a:avLst>
          </a:prstGeom>
          <a:solidFill>
            <a:schemeClr val="accent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200" b="1" dirty="0">
                <a:solidFill>
                  <a:srgbClr val="FFFF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賦予何種文化意涵</a:t>
            </a:r>
            <a:r>
              <a:rPr lang="en-US" altLang="zh-TW" sz="3200" b="1" dirty="0">
                <a:solidFill>
                  <a:srgbClr val="FFFF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?</a:t>
            </a:r>
            <a:endParaRPr lang="zh-TW" altLang="en-US" sz="3200" b="1" dirty="0">
              <a:solidFill>
                <a:srgbClr val="FFFFFF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536560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2" grpId="0" animBg="1"/>
      <p:bldP spid="1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>
            <a:extLst>
              <a:ext uri="{FF2B5EF4-FFF2-40B4-BE49-F238E27FC236}">
                <a16:creationId xmlns="" xmlns:a16="http://schemas.microsoft.com/office/drawing/2014/main" id="{88D48FB1-A189-7382-6DCB-7C808C519DA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1200" y="571500"/>
            <a:ext cx="14275858" cy="2133600"/>
          </a:xfrm>
          <a:prstGeom prst="rect">
            <a:avLst/>
          </a:prstGeom>
        </p:spPr>
      </p:pic>
      <p:sp>
        <p:nvSpPr>
          <p:cNvPr id="3" name="TextBox 17">
            <a:extLst>
              <a:ext uri="{FF2B5EF4-FFF2-40B4-BE49-F238E27FC236}">
                <a16:creationId xmlns="" xmlns:a16="http://schemas.microsoft.com/office/drawing/2014/main" id="{C875050A-8DB3-D898-A4CE-01E0382ABAE5}"/>
              </a:ext>
            </a:extLst>
          </p:cNvPr>
          <p:cNvSpPr txBox="1"/>
          <p:nvPr/>
        </p:nvSpPr>
        <p:spPr>
          <a:xfrm>
            <a:off x="1675569" y="175260"/>
            <a:ext cx="7646231" cy="7694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000"/>
              </a:lnSpc>
            </a:pPr>
            <a:r>
              <a:rPr lang="zh-TW" altLang="en-US" sz="5000" dirty="0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學習單</a:t>
            </a:r>
            <a:endParaRPr lang="en-US" sz="5000" dirty="0">
              <a:solidFill>
                <a:srgbClr val="264250"/>
              </a:solidFill>
              <a:latin typeface="可画榜书"/>
              <a:ea typeface="可画榜书"/>
              <a:cs typeface="可画榜书"/>
              <a:sym typeface="可画榜书"/>
            </a:endParaRPr>
          </a:p>
        </p:txBody>
      </p:sp>
      <p:sp>
        <p:nvSpPr>
          <p:cNvPr id="4" name="TextBox 20">
            <a:extLst>
              <a:ext uri="{FF2B5EF4-FFF2-40B4-BE49-F238E27FC236}">
                <a16:creationId xmlns="" xmlns:a16="http://schemas.microsoft.com/office/drawing/2014/main" id="{C5B490D3-E116-607D-E537-AA40FFC8CEA9}"/>
              </a:ext>
            </a:extLst>
          </p:cNvPr>
          <p:cNvSpPr txBox="1"/>
          <p:nvPr/>
        </p:nvSpPr>
        <p:spPr>
          <a:xfrm>
            <a:off x="339613" y="175260"/>
            <a:ext cx="1014927" cy="7694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000"/>
              </a:lnSpc>
            </a:pPr>
            <a:r>
              <a:rPr lang="en-US" sz="5000" dirty="0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2-4</a:t>
            </a:r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7E4AA384-8946-2861-69B7-DB0F2C4A86FE}"/>
              </a:ext>
            </a:extLst>
          </p:cNvPr>
          <p:cNvSpPr/>
          <p:nvPr/>
        </p:nvSpPr>
        <p:spPr>
          <a:xfrm>
            <a:off x="952500" y="2781300"/>
            <a:ext cx="16383000" cy="2405062"/>
          </a:xfrm>
          <a:prstGeom prst="rect">
            <a:avLst/>
          </a:prstGeom>
          <a:ln w="3175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800"/>
              </a:spcAft>
              <a:buNone/>
            </a:pPr>
            <a:r>
              <a:rPr lang="zh-TW" sz="4000" kern="100" dirty="0">
                <a:effectLst/>
                <a:ea typeface="標楷體" panose="03000509000000000000" pitchFamily="65" charset="-120"/>
                <a:cs typeface="Times New Roman" panose="02020603050405020304" pitchFamily="18" charset="0"/>
              </a:rPr>
              <a:t>資料一　</a:t>
            </a:r>
            <a:r>
              <a:rPr lang="zh-TW" sz="4000" kern="100" dirty="0">
                <a:effectLst/>
                <a:ea typeface="標楷體" panose="03000509000000000000" pitchFamily="65" charset="-120"/>
                <a:cs typeface="Calibri" panose="020F0502020204030204" pitchFamily="34" charset="0"/>
              </a:rPr>
              <a:t>改編自國家文化記憶庫˙〈</a:t>
            </a:r>
            <a:r>
              <a:rPr lang="zh-TW" sz="4000" b="1" kern="100" dirty="0">
                <a:effectLst/>
                <a:ea typeface="標楷體" panose="03000509000000000000" pitchFamily="65" charset="-120"/>
                <a:cs typeface="Calibri" panose="020F0502020204030204" pitchFamily="34" charset="0"/>
              </a:rPr>
              <a:t>麻里錫口社〉</a:t>
            </a:r>
            <a:endParaRPr lang="zh-TW" sz="4000" kern="100" dirty="0">
              <a:effectLst/>
              <a:ea typeface="新細明體" panose="02020500000000000000" pitchFamily="18" charset="-120"/>
              <a:cs typeface="Times New Roman" panose="02020603050405020304" pitchFamily="18" charset="0"/>
            </a:endParaRPr>
          </a:p>
          <a:p>
            <a:pPr>
              <a:spcAft>
                <a:spcPts val="800"/>
              </a:spcAft>
              <a:buNone/>
            </a:pPr>
            <a:r>
              <a:rPr lang="zh-TW" sz="4000" kern="100" dirty="0">
                <a:effectLst/>
                <a:ea typeface="標楷體" panose="03000509000000000000" pitchFamily="65" charset="-120"/>
                <a:cs typeface="Calibri" panose="020F0502020204030204" pitchFamily="34" charset="0"/>
              </a:rPr>
              <a:t>…大部分的番社分布在今天淡水河的沿岸，只有</a:t>
            </a:r>
            <a:r>
              <a:rPr lang="zh-TW" altLang="en-US" sz="4000" kern="100" dirty="0">
                <a:effectLst/>
                <a:ea typeface="標楷體" panose="03000509000000000000" pitchFamily="65" charset="-120"/>
                <a:cs typeface="Calibri" panose="020F0502020204030204" pitchFamily="34" charset="0"/>
              </a:rPr>
              <a:t>凱達格蘭族的</a:t>
            </a:r>
            <a:r>
              <a:rPr lang="zh-TW" sz="4000" kern="100" dirty="0">
                <a:effectLst/>
                <a:ea typeface="標楷體" panose="03000509000000000000" pitchFamily="65" charset="-120"/>
                <a:cs typeface="Calibri" panose="020F0502020204030204" pitchFamily="34" charset="0"/>
              </a:rPr>
              <a:t>塔塔攸社、里族社和</a:t>
            </a:r>
            <a:r>
              <a:rPr lang="zh-TW" sz="4000" b="1" u="sng" kern="100" dirty="0">
                <a:effectLst/>
                <a:ea typeface="標楷體" panose="03000509000000000000" pitchFamily="65" charset="-120"/>
                <a:cs typeface="Calibri" panose="020F0502020204030204" pitchFamily="34" charset="0"/>
              </a:rPr>
              <a:t>麻里錫口社</a:t>
            </a:r>
            <a:r>
              <a:rPr lang="zh-TW" sz="4000" kern="100" dirty="0">
                <a:effectLst/>
                <a:ea typeface="標楷體" panose="03000509000000000000" pitchFamily="65" charset="-120"/>
                <a:cs typeface="Calibri" panose="020F0502020204030204" pitchFamily="34" charset="0"/>
              </a:rPr>
              <a:t>，分布於基隆河沿岸，即松山區的三個原住民聚落。</a:t>
            </a:r>
            <a:endParaRPr lang="zh-TW" sz="4000" kern="100" dirty="0">
              <a:effectLst/>
              <a:ea typeface="新細明體" panose="02020500000000000000" pitchFamily="18" charset="-120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7676DC20-BF53-FF0C-4A65-E974264B8A7D}"/>
              </a:ext>
            </a:extLst>
          </p:cNvPr>
          <p:cNvSpPr/>
          <p:nvPr/>
        </p:nvSpPr>
        <p:spPr>
          <a:xfrm>
            <a:off x="927629" y="5600700"/>
            <a:ext cx="16383000" cy="4038600"/>
          </a:xfrm>
          <a:prstGeom prst="rect">
            <a:avLst/>
          </a:prstGeom>
          <a:ln w="3175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ts val="1800"/>
              </a:lnSpc>
              <a:spcAft>
                <a:spcPts val="800"/>
              </a:spcAft>
            </a:pPr>
            <a:r>
              <a:rPr lang="zh-TW" altLang="en-US" sz="4000" kern="100" dirty="0">
                <a:ea typeface="標楷體" panose="03000509000000000000" pitchFamily="65" charset="-120"/>
                <a:cs typeface="Times New Roman" panose="02020603050405020304" pitchFamily="18" charset="0"/>
              </a:rPr>
              <a:t>資料二</a:t>
            </a:r>
            <a:r>
              <a:rPr lang="en-US" sz="4000" kern="100" dirty="0">
                <a:ea typeface="標楷體" panose="03000509000000000000" pitchFamily="65" charset="-120"/>
                <a:cs typeface="Times New Roman" panose="02020603050405020304" pitchFamily="18" charset="0"/>
              </a:rPr>
              <a:t>  </a:t>
            </a:r>
            <a:r>
              <a:rPr lang="zh-TW" altLang="en-US" sz="4000" kern="100" dirty="0">
                <a:ea typeface="標楷體" panose="03000509000000000000" pitchFamily="65" charset="-120"/>
                <a:cs typeface="Times New Roman" panose="02020603050405020304" pitchFamily="18" charset="0"/>
              </a:rPr>
              <a:t>改編自國家文化記憶庫˙</a:t>
            </a:r>
            <a:r>
              <a:rPr lang="en-US" altLang="zh-TW" sz="4000" kern="100" dirty="0">
                <a:ea typeface="標楷體" panose="03000509000000000000" pitchFamily="65" charset="-120"/>
                <a:cs typeface="Times New Roman" panose="02020603050405020304" pitchFamily="18" charset="0"/>
              </a:rPr>
              <a:t>〈</a:t>
            </a:r>
            <a:r>
              <a:rPr lang="zh-TW" altLang="en-US" sz="4000" b="1" kern="100" dirty="0">
                <a:ea typeface="標楷體" panose="03000509000000000000" pitchFamily="65" charset="-120"/>
                <a:cs typeface="Times New Roman" panose="02020603050405020304" pitchFamily="18" charset="0"/>
              </a:rPr>
              <a:t>清朝前期發展</a:t>
            </a:r>
            <a:r>
              <a:rPr lang="en-US" altLang="zh-TW" sz="4000" kern="100" dirty="0">
                <a:ea typeface="標楷體" panose="03000509000000000000" pitchFamily="65" charset="-120"/>
                <a:cs typeface="Times New Roman" panose="02020603050405020304" pitchFamily="18" charset="0"/>
              </a:rPr>
              <a:t>〉</a:t>
            </a:r>
            <a:r>
              <a:rPr lang="zh-TW" altLang="en-US" sz="4000" b="1" u="sng" kern="100" dirty="0">
                <a:ea typeface="標楷體" panose="03000509000000000000" pitchFamily="65" charset="-120"/>
                <a:cs typeface="Times New Roman" panose="02020603050405020304" pitchFamily="18" charset="0"/>
              </a:rPr>
              <a:t>錫口街</a:t>
            </a:r>
          </a:p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zh-TW" altLang="en-US" sz="4000" kern="100" dirty="0">
                <a:ea typeface="標楷體" panose="03000509000000000000" pitchFamily="65" charset="-120"/>
                <a:cs typeface="Times New Roman" panose="02020603050405020304" pitchFamily="18" charset="0"/>
              </a:rPr>
              <a:t>清嘉慶元年</a:t>
            </a:r>
            <a:r>
              <a:rPr lang="en-US" sz="4000" kern="100" dirty="0">
                <a:ea typeface="標楷體" panose="03000509000000000000" pitchFamily="65" charset="-120"/>
                <a:cs typeface="Times New Roman" panose="02020603050405020304" pitchFamily="18" charset="0"/>
              </a:rPr>
              <a:t>(1796</a:t>
            </a:r>
            <a:r>
              <a:rPr lang="zh-TW" altLang="en-US" sz="4000" kern="100" dirty="0">
                <a:ea typeface="標楷體" panose="03000509000000000000" pitchFamily="65" charset="-120"/>
                <a:cs typeface="Times New Roman" panose="02020603050405020304" pitchFamily="18" charset="0"/>
              </a:rPr>
              <a:t>年</a:t>
            </a:r>
            <a:r>
              <a:rPr lang="en-US" sz="4000" kern="100" dirty="0">
                <a:ea typeface="標楷體" panose="03000509000000000000" pitchFamily="65" charset="-120"/>
                <a:cs typeface="Times New Roman" panose="02020603050405020304" pitchFamily="18" charset="0"/>
              </a:rPr>
              <a:t>)</a:t>
            </a:r>
            <a:r>
              <a:rPr lang="zh-TW" altLang="en-US" sz="4000" kern="100" dirty="0">
                <a:ea typeface="標楷體" panose="03000509000000000000" pitchFamily="65" charset="-120"/>
                <a:cs typeface="Times New Roman" panose="02020603050405020304" pitchFamily="18" charset="0"/>
              </a:rPr>
              <a:t>，漢人已入墾宜蘭。而後清政府闢建</a:t>
            </a:r>
            <a:r>
              <a:rPr lang="zh-TW" altLang="en-US" sz="4000" kern="100" dirty="0" smtClean="0">
                <a:ea typeface="標楷體" panose="03000509000000000000" pitchFamily="65" charset="-120"/>
                <a:cs typeface="Times New Roman" panose="02020603050405020304" pitchFamily="18" charset="0"/>
              </a:rPr>
              <a:t>由臺北</a:t>
            </a:r>
            <a:r>
              <a:rPr lang="zh-TW" altLang="en-US" sz="4000" kern="100" dirty="0">
                <a:ea typeface="標楷體" panose="03000509000000000000" pitchFamily="65" charset="-120"/>
                <a:cs typeface="Times New Roman" panose="02020603050405020304" pitchFamily="18" charset="0"/>
              </a:rPr>
              <a:t>至宜蘭的官道，經基隆河沿岸，在現今的松山饒河街建「錫口街」，繁榮商集己有小蘇州之稱。嘉慶</a:t>
            </a:r>
            <a:r>
              <a:rPr lang="en-US" sz="4000" kern="100" dirty="0">
                <a:ea typeface="標楷體" panose="03000509000000000000" pitchFamily="65" charset="-120"/>
                <a:cs typeface="Times New Roman" panose="02020603050405020304" pitchFamily="18" charset="0"/>
              </a:rPr>
              <a:t>17</a:t>
            </a:r>
            <a:r>
              <a:rPr lang="zh-TW" altLang="en-US" sz="4000" kern="100" dirty="0">
                <a:ea typeface="標楷體" panose="03000509000000000000" pitchFamily="65" charset="-120"/>
                <a:cs typeface="Times New Roman" panose="02020603050405020304" pitchFamily="18" charset="0"/>
              </a:rPr>
              <a:t>年</a:t>
            </a:r>
            <a:r>
              <a:rPr lang="en-US" sz="4000" kern="100" dirty="0">
                <a:ea typeface="標楷體" panose="03000509000000000000" pitchFamily="65" charset="-120"/>
                <a:cs typeface="Times New Roman" panose="02020603050405020304" pitchFamily="18" charset="0"/>
              </a:rPr>
              <a:t>(1812</a:t>
            </a:r>
            <a:r>
              <a:rPr lang="zh-TW" altLang="en-US" sz="4000" kern="100" dirty="0">
                <a:ea typeface="標楷體" panose="03000509000000000000" pitchFamily="65" charset="-120"/>
                <a:cs typeface="Times New Roman" panose="02020603050405020304" pitchFamily="18" charset="0"/>
              </a:rPr>
              <a:t>年</a:t>
            </a:r>
            <a:r>
              <a:rPr lang="en-US" sz="4000" kern="100" dirty="0">
                <a:ea typeface="標楷體" panose="03000509000000000000" pitchFamily="65" charset="-120"/>
                <a:cs typeface="Times New Roman" panose="02020603050405020304" pitchFamily="18" charset="0"/>
              </a:rPr>
              <a:t>)</a:t>
            </a:r>
            <a:r>
              <a:rPr lang="zh-TW" altLang="en-US" sz="4000" kern="100" dirty="0" smtClean="0">
                <a:ea typeface="標楷體" panose="03000509000000000000" pitchFamily="65" charset="-120"/>
                <a:cs typeface="Times New Roman" panose="02020603050405020304" pitchFamily="18" charset="0"/>
              </a:rPr>
              <a:t>，臺北</a:t>
            </a:r>
            <a:r>
              <a:rPr lang="zh-TW" altLang="en-US" sz="4000" kern="100" dirty="0">
                <a:ea typeface="標楷體" panose="03000509000000000000" pitchFamily="65" charset="-120"/>
                <a:cs typeface="Times New Roman" panose="02020603050405020304" pitchFamily="18" charset="0"/>
              </a:rPr>
              <a:t>通宜蘭的官道暢通，經錫口街，官府設舖遞站，並設錫口河渡。</a:t>
            </a:r>
          </a:p>
        </p:txBody>
      </p:sp>
    </p:spTree>
    <p:extLst>
      <p:ext uri="{BB962C8B-B14F-4D97-AF65-F5344CB8AC3E}">
        <p14:creationId xmlns:p14="http://schemas.microsoft.com/office/powerpoint/2010/main" val="120215263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9ED00577-255D-665A-409A-087F74195B5E}"/>
              </a:ext>
            </a:extLst>
          </p:cNvPr>
          <p:cNvSpPr/>
          <p:nvPr/>
        </p:nvSpPr>
        <p:spPr>
          <a:xfrm>
            <a:off x="304800" y="2857500"/>
            <a:ext cx="17526000" cy="3588385"/>
          </a:xfrm>
          <a:prstGeom prst="rect">
            <a:avLst/>
          </a:prstGeom>
          <a:ln w="3175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ts val="1800"/>
              </a:lnSpc>
              <a:spcAft>
                <a:spcPts val="800"/>
              </a:spcAft>
              <a:buNone/>
            </a:pPr>
            <a:r>
              <a:rPr lang="zh-TW" sz="4000" kern="100" dirty="0">
                <a:effectLst/>
                <a:ea typeface="標楷體" panose="03000509000000000000" pitchFamily="65" charset="-120"/>
                <a:cs typeface="Times New Roman" panose="02020603050405020304" pitchFamily="18" charset="0"/>
              </a:rPr>
              <a:t>資料三</a:t>
            </a:r>
            <a:r>
              <a:rPr lang="en-US" sz="4000" kern="100" dirty="0">
                <a:effectLst/>
                <a:ea typeface="標楷體" panose="03000509000000000000" pitchFamily="65" charset="-120"/>
                <a:cs typeface="Times New Roman" panose="02020603050405020304" pitchFamily="18" charset="0"/>
              </a:rPr>
              <a:t>  </a:t>
            </a:r>
            <a:r>
              <a:rPr lang="zh-TW" sz="4000" kern="100" dirty="0">
                <a:effectLst/>
                <a:ea typeface="標楷體" panose="03000509000000000000" pitchFamily="65" charset="-120"/>
                <a:cs typeface="Calibri" panose="020F0502020204030204" pitchFamily="34" charset="0"/>
              </a:rPr>
              <a:t>改編自國家文化記憶庫˙〈松山驛〉</a:t>
            </a:r>
            <a:endParaRPr lang="en-US" altLang="zh-TW" sz="4000" kern="100" dirty="0">
              <a:effectLst/>
              <a:ea typeface="標楷體" panose="03000509000000000000" pitchFamily="65" charset="-120"/>
              <a:cs typeface="Calibri" panose="020F0502020204030204" pitchFamily="34" charset="0"/>
            </a:endParaRPr>
          </a:p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zh-TW" sz="4000" kern="100" dirty="0">
                <a:effectLst/>
                <a:ea typeface="標楷體" panose="03000509000000000000" pitchFamily="65" charset="-120"/>
                <a:cs typeface="Calibri" panose="020F0502020204030204" pitchFamily="34" charset="0"/>
              </a:rPr>
              <a:t>大正九年（</a:t>
            </a:r>
            <a:r>
              <a:rPr lang="en-US" sz="4000" kern="100" dirty="0">
                <a:effectLst/>
                <a:ea typeface="標楷體" panose="03000509000000000000" pitchFamily="65" charset="-120"/>
                <a:cs typeface="Calibri" panose="020F0502020204030204" pitchFamily="34" charset="0"/>
              </a:rPr>
              <a:t>1920</a:t>
            </a:r>
            <a:r>
              <a:rPr lang="zh-TW" sz="4000" kern="100" dirty="0">
                <a:effectLst/>
                <a:ea typeface="標楷體" panose="03000509000000000000" pitchFamily="65" charset="-120"/>
                <a:cs typeface="Calibri" panose="020F0502020204030204" pitchFamily="34" charset="0"/>
              </a:rPr>
              <a:t>），日人改「錫口」為「松山」，設松山庄。「松山」地名一說是因當地風景和日本四國的松山相似，其發音為日語之「</a:t>
            </a:r>
            <a:r>
              <a:rPr lang="en-US" sz="4000" kern="100" dirty="0">
                <a:effectLst/>
                <a:ea typeface="標楷體" panose="03000509000000000000" pitchFamily="65" charset="-120"/>
                <a:cs typeface="Calibri" panose="020F0502020204030204" pitchFamily="34" charset="0"/>
              </a:rPr>
              <a:t>Matsuyama</a:t>
            </a:r>
            <a:r>
              <a:rPr lang="zh-TW" altLang="en-US" sz="4000" kern="100" dirty="0">
                <a:ea typeface="標楷體" panose="03000509000000000000" pitchFamily="65" charset="-120"/>
                <a:cs typeface="Calibri" panose="020F0502020204030204" pitchFamily="34" charset="0"/>
              </a:rPr>
              <a:t>」。臺灣鐵路在錫口設站，初期僅是一個簡易的售票房。日據大正九年（</a:t>
            </a:r>
            <a:r>
              <a:rPr lang="en-US" altLang="zh-TW" sz="4000" kern="100" dirty="0">
                <a:ea typeface="標楷體" panose="03000509000000000000" pitchFamily="65" charset="-120"/>
                <a:cs typeface="Calibri" panose="020F0502020204030204" pitchFamily="34" charset="0"/>
              </a:rPr>
              <a:t>1920</a:t>
            </a:r>
            <a:r>
              <a:rPr lang="zh-TW" altLang="en-US" sz="4000" kern="100" dirty="0">
                <a:ea typeface="標楷體" panose="03000509000000000000" pitchFamily="65" charset="-120"/>
                <a:cs typeface="Calibri" panose="020F0502020204030204" pitchFamily="34" charset="0"/>
              </a:rPr>
              <a:t>），大加納錫口街改名為臺北州七星郡松山庄，「錫口站」也更名作「</a:t>
            </a:r>
            <a:r>
              <a:rPr lang="zh-TW" altLang="en-US" sz="4000" b="1" u="sng" kern="100" dirty="0">
                <a:ea typeface="標楷體" panose="03000509000000000000" pitchFamily="65" charset="-120"/>
                <a:cs typeface="Calibri" panose="020F0502020204030204" pitchFamily="34" charset="0"/>
              </a:rPr>
              <a:t>松山驛</a:t>
            </a:r>
            <a:r>
              <a:rPr lang="zh-TW" altLang="en-US" sz="4000" kern="100" dirty="0">
                <a:ea typeface="標楷體" panose="03000509000000000000" pitchFamily="65" charset="-120"/>
                <a:cs typeface="Calibri" panose="020F0502020204030204" pitchFamily="34" charset="0"/>
              </a:rPr>
              <a:t>」。</a:t>
            </a:r>
            <a:endParaRPr lang="zh-TW" sz="4000" kern="100" dirty="0">
              <a:effectLst/>
              <a:ea typeface="新細明體" panose="02020500000000000000" pitchFamily="18" charset="-120"/>
              <a:cs typeface="Times New Roman" panose="02020603050405020304" pitchFamily="18" charset="0"/>
            </a:endParaRPr>
          </a:p>
        </p:txBody>
      </p:sp>
      <p:pic>
        <p:nvPicPr>
          <p:cNvPr id="3" name="圖片 2">
            <a:extLst>
              <a:ext uri="{FF2B5EF4-FFF2-40B4-BE49-F238E27FC236}">
                <a16:creationId xmlns="" xmlns:a16="http://schemas.microsoft.com/office/drawing/2014/main" id="{A7B793EA-2AA2-1956-9832-A5BD245EBF6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1200" y="571500"/>
            <a:ext cx="14275858" cy="2133600"/>
          </a:xfrm>
          <a:prstGeom prst="rect">
            <a:avLst/>
          </a:prstGeom>
        </p:spPr>
      </p:pic>
      <p:sp>
        <p:nvSpPr>
          <p:cNvPr id="4" name="TextBox 17">
            <a:extLst>
              <a:ext uri="{FF2B5EF4-FFF2-40B4-BE49-F238E27FC236}">
                <a16:creationId xmlns="" xmlns:a16="http://schemas.microsoft.com/office/drawing/2014/main" id="{7DE92D45-2ABB-C942-DB8B-AFBD9E63A1DB}"/>
              </a:ext>
            </a:extLst>
          </p:cNvPr>
          <p:cNvSpPr txBox="1"/>
          <p:nvPr/>
        </p:nvSpPr>
        <p:spPr>
          <a:xfrm>
            <a:off x="1675569" y="175260"/>
            <a:ext cx="7646231" cy="7694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000"/>
              </a:lnSpc>
            </a:pPr>
            <a:r>
              <a:rPr lang="zh-TW" altLang="en-US" sz="5000" dirty="0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學習單</a:t>
            </a:r>
            <a:endParaRPr lang="en-US" sz="5000" dirty="0">
              <a:solidFill>
                <a:srgbClr val="264250"/>
              </a:solidFill>
              <a:latin typeface="可画榜书"/>
              <a:ea typeface="可画榜书"/>
              <a:cs typeface="可画榜书"/>
              <a:sym typeface="可画榜书"/>
            </a:endParaRPr>
          </a:p>
        </p:txBody>
      </p:sp>
      <p:sp>
        <p:nvSpPr>
          <p:cNvPr id="5" name="TextBox 20">
            <a:extLst>
              <a:ext uri="{FF2B5EF4-FFF2-40B4-BE49-F238E27FC236}">
                <a16:creationId xmlns="" xmlns:a16="http://schemas.microsoft.com/office/drawing/2014/main" id="{615AAE83-C7D7-0D1A-24C6-788D037CACCA}"/>
              </a:ext>
            </a:extLst>
          </p:cNvPr>
          <p:cNvSpPr txBox="1"/>
          <p:nvPr/>
        </p:nvSpPr>
        <p:spPr>
          <a:xfrm>
            <a:off x="339613" y="175260"/>
            <a:ext cx="1014927" cy="7694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000"/>
              </a:lnSpc>
            </a:pPr>
            <a:r>
              <a:rPr lang="en-US" sz="5000" dirty="0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2-4</a:t>
            </a: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0C7542EC-0BF2-892F-544E-84222701E44D}"/>
              </a:ext>
            </a:extLst>
          </p:cNvPr>
          <p:cNvSpPr/>
          <p:nvPr/>
        </p:nvSpPr>
        <p:spPr>
          <a:xfrm>
            <a:off x="304800" y="6896100"/>
            <a:ext cx="17526000" cy="2771775"/>
          </a:xfrm>
          <a:prstGeom prst="rect">
            <a:avLst/>
          </a:prstGeom>
          <a:ln w="3175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800"/>
              </a:spcAft>
              <a:buNone/>
            </a:pPr>
            <a:r>
              <a:rPr lang="zh-TW" sz="4000" kern="100" dirty="0">
                <a:effectLst/>
                <a:ea typeface="標楷體" panose="03000509000000000000" pitchFamily="65" charset="-120"/>
                <a:cs typeface="Times New Roman" panose="02020603050405020304" pitchFamily="18" charset="0"/>
              </a:rPr>
              <a:t>資料四</a:t>
            </a:r>
            <a:r>
              <a:rPr lang="en-US" sz="4000" kern="100" dirty="0">
                <a:effectLst/>
                <a:ea typeface="標楷體" panose="03000509000000000000" pitchFamily="65" charset="-120"/>
                <a:cs typeface="Times New Roman" panose="02020603050405020304" pitchFamily="18" charset="0"/>
              </a:rPr>
              <a:t>  </a:t>
            </a:r>
            <a:r>
              <a:rPr lang="zh-TW" sz="4000" kern="100" dirty="0">
                <a:effectLst/>
                <a:ea typeface="標楷體" panose="03000509000000000000" pitchFamily="65" charset="-120"/>
                <a:cs typeface="Times New Roman" panose="02020603050405020304" pitchFamily="18" charset="0"/>
              </a:rPr>
              <a:t>改編自</a:t>
            </a:r>
            <a:r>
              <a:rPr lang="zh-TW" sz="4000" kern="100" dirty="0">
                <a:effectLst/>
                <a:ea typeface="標楷體" panose="03000509000000000000" pitchFamily="65" charset="-120"/>
                <a:cs typeface="Calibri" panose="020F0502020204030204" pitchFamily="34" charset="0"/>
              </a:rPr>
              <a:t>國家文化記憶庫˙〈松山新城</a:t>
            </a:r>
            <a:r>
              <a:rPr lang="en-US" sz="4000" kern="100" dirty="0">
                <a:effectLst/>
                <a:ea typeface="標楷體" panose="03000509000000000000" pitchFamily="65" charset="-120"/>
                <a:cs typeface="Calibri" panose="020F0502020204030204" pitchFamily="34" charset="0"/>
              </a:rPr>
              <a:t>-</a:t>
            </a:r>
            <a:r>
              <a:rPr lang="zh-TW" sz="4000" kern="100" dirty="0">
                <a:effectLst/>
                <a:ea typeface="標楷體" panose="03000509000000000000" pitchFamily="65" charset="-120"/>
                <a:cs typeface="Calibri" panose="020F0502020204030204" pitchFamily="34" charset="0"/>
              </a:rPr>
              <a:t>松山華城〉</a:t>
            </a:r>
            <a:endParaRPr lang="zh-TW" sz="4000" kern="100" dirty="0">
              <a:effectLst/>
              <a:ea typeface="新細明體" panose="02020500000000000000" pitchFamily="18" charset="-120"/>
              <a:cs typeface="Times New Roman" panose="02020603050405020304" pitchFamily="18" charset="0"/>
            </a:endParaRPr>
          </a:p>
          <a:p>
            <a:pPr>
              <a:spcAft>
                <a:spcPts val="800"/>
              </a:spcAft>
              <a:buNone/>
            </a:pPr>
            <a:r>
              <a:rPr lang="zh-TW" sz="4000" kern="100" dirty="0">
                <a:effectLst/>
                <a:ea typeface="標楷體" panose="03000509000000000000" pitchFamily="65" charset="-120"/>
                <a:cs typeface="Calibri" panose="020F0502020204030204" pitchFamily="34" charset="0"/>
              </a:rPr>
              <a:t>該社區位於</a:t>
            </a:r>
            <a:r>
              <a:rPr lang="zh-TW" sz="4000" b="1" u="sng" kern="100" dirty="0">
                <a:effectLst/>
                <a:ea typeface="標楷體" panose="03000509000000000000" pitchFamily="65" charset="-120"/>
                <a:cs typeface="Calibri" panose="020F0502020204030204" pitchFamily="34" charset="0"/>
              </a:rPr>
              <a:t>光復北路</a:t>
            </a:r>
            <a:r>
              <a:rPr lang="zh-TW" sz="4000" kern="100" dirty="0">
                <a:effectLst/>
                <a:ea typeface="標楷體" panose="03000509000000000000" pitchFamily="65" charset="-120"/>
                <a:cs typeface="Calibri" panose="020F0502020204030204" pitchFamily="34" charset="0"/>
              </a:rPr>
              <a:t>、延壽街、健康路之間；南鄰</a:t>
            </a:r>
            <a:r>
              <a:rPr lang="zh-TW" sz="4000" b="1" u="sng" kern="100" dirty="0">
                <a:effectLst/>
                <a:ea typeface="標楷體" panose="03000509000000000000" pitchFamily="65" charset="-120"/>
                <a:cs typeface="Calibri" panose="020F0502020204030204" pitchFamily="34" charset="0"/>
              </a:rPr>
              <a:t>南京東路</a:t>
            </a:r>
            <a:r>
              <a:rPr lang="zh-TW" sz="4000" kern="100" dirty="0">
                <a:effectLst/>
                <a:ea typeface="標楷體" panose="03000509000000000000" pitchFamily="65" charset="-120"/>
                <a:cs typeface="Calibri" panose="020F0502020204030204" pitchFamily="34" charset="0"/>
              </a:rPr>
              <a:t>辦公商圈及銀行…北近</a:t>
            </a:r>
            <a:r>
              <a:rPr lang="zh-TW" sz="4000" b="1" u="sng" kern="100" dirty="0">
                <a:effectLst/>
                <a:ea typeface="標楷體" panose="03000509000000000000" pitchFamily="65" charset="-120"/>
                <a:cs typeface="Calibri" panose="020F0502020204030204" pitchFamily="34" charset="0"/>
              </a:rPr>
              <a:t>民生東路</a:t>
            </a:r>
            <a:r>
              <a:rPr lang="zh-TW" sz="4000" b="1" kern="100" dirty="0">
                <a:effectLst/>
                <a:ea typeface="標楷體" panose="03000509000000000000" pitchFamily="65" charset="-120"/>
                <a:cs typeface="Calibri" panose="020F0502020204030204" pitchFamily="34" charset="0"/>
              </a:rPr>
              <a:t>，</a:t>
            </a:r>
            <a:r>
              <a:rPr lang="zh-TW" sz="4000" kern="100" dirty="0">
                <a:effectLst/>
                <a:ea typeface="標楷體" panose="03000509000000000000" pitchFamily="65" charset="-120"/>
                <a:cs typeface="Calibri" panose="020F0502020204030204" pitchFamily="34" charset="0"/>
              </a:rPr>
              <a:t>另與松山機場、松山火車站相近並可就近利用航空、鐵路網等交通設施。</a:t>
            </a:r>
            <a:endParaRPr lang="zh-TW" sz="4000" kern="100" dirty="0">
              <a:effectLst/>
              <a:ea typeface="新細明體" panose="02020500000000000000" pitchFamily="18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223374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字方塊 2">
            <a:extLst>
              <a:ext uri="{FF2B5EF4-FFF2-40B4-BE49-F238E27FC236}">
                <a16:creationId xmlns="" xmlns:a16="http://schemas.microsoft.com/office/drawing/2014/main" id="{D566C72C-5E8C-D367-4492-F781380E305B}"/>
              </a:ext>
            </a:extLst>
          </p:cNvPr>
          <p:cNvSpPr txBox="1"/>
          <p:nvPr/>
        </p:nvSpPr>
        <p:spPr>
          <a:xfrm>
            <a:off x="152400" y="2933700"/>
            <a:ext cx="17830800" cy="62478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0" indent="-342900">
              <a:buFont typeface="+mj-lt"/>
              <a:buAutoNum type="arabicPeriod"/>
            </a:pPr>
            <a:r>
              <a:rPr lang="zh-TW" altLang="zh-TW" sz="4000" kern="100" dirty="0">
                <a:effectLst/>
                <a:latin typeface="Aptos" panose="020B0004020202020204" pitchFamily="34" charset="0"/>
                <a:ea typeface="標楷體" panose="03000509000000000000" pitchFamily="65" charset="-120"/>
                <a:cs typeface="Times New Roman" panose="02020603050405020304" pitchFamily="18" charset="0"/>
              </a:rPr>
              <a:t>資料二「麻里錫口社」跟資料三的「錫口街」，雖然地名皆為錫口，但隨著時空變遷，地名指涉的範圍也發生了改變。此與與跟下列哪個地名的變遷相似？</a:t>
            </a:r>
            <a:endParaRPr lang="zh-TW" altLang="zh-TW" sz="4000" kern="100" dirty="0">
              <a:effectLst/>
              <a:latin typeface="Aptos" panose="020B0004020202020204" pitchFamily="34" charset="0"/>
              <a:ea typeface="新細明體" panose="02020500000000000000" pitchFamily="18" charset="-120"/>
              <a:cs typeface="Times New Roman" panose="02020603050405020304" pitchFamily="18" charset="0"/>
            </a:endParaRPr>
          </a:p>
          <a:p>
            <a:pPr marL="306070">
              <a:buNone/>
            </a:pPr>
            <a:r>
              <a:rPr lang="en-US" altLang="zh-TW" sz="4000" kern="100" dirty="0">
                <a:effectLst/>
                <a:latin typeface="標楷體" panose="03000509000000000000" pitchFamily="65" charset="-120"/>
                <a:ea typeface="新細明體" panose="02020500000000000000" pitchFamily="18" charset="-120"/>
                <a:cs typeface="Times New Roman" panose="02020603050405020304" pitchFamily="18" charset="0"/>
              </a:rPr>
              <a:t>(A)</a:t>
            </a:r>
            <a:r>
              <a:rPr lang="zh-TW" altLang="zh-TW" sz="4000" kern="100" dirty="0">
                <a:effectLst/>
                <a:latin typeface="Aptos" panose="020B0004020202020204" pitchFamily="34" charset="0"/>
                <a:ea typeface="標楷體" panose="03000509000000000000" pitchFamily="65" charset="-120"/>
                <a:cs typeface="Times New Roman" panose="02020603050405020304" pitchFamily="18" charset="0"/>
              </a:rPr>
              <a:t>荷西時期的臺灣／日治時期的臺灣</a:t>
            </a:r>
            <a:endParaRPr lang="zh-TW" altLang="zh-TW" sz="4000" kern="100" dirty="0">
              <a:effectLst/>
              <a:latin typeface="Aptos" panose="020B0004020202020204" pitchFamily="34" charset="0"/>
              <a:ea typeface="新細明體" panose="02020500000000000000" pitchFamily="18" charset="-120"/>
              <a:cs typeface="Times New Roman" panose="02020603050405020304" pitchFamily="18" charset="0"/>
            </a:endParaRPr>
          </a:p>
          <a:p>
            <a:pPr marL="306070">
              <a:buNone/>
            </a:pPr>
            <a:r>
              <a:rPr lang="en-US" altLang="zh-TW" sz="4000" kern="100" dirty="0">
                <a:effectLst/>
                <a:latin typeface="標楷體" panose="03000509000000000000" pitchFamily="65" charset="-120"/>
                <a:ea typeface="新細明體" panose="02020500000000000000" pitchFamily="18" charset="-120"/>
                <a:cs typeface="Times New Roman" panose="02020603050405020304" pitchFamily="18" charset="0"/>
              </a:rPr>
              <a:t>(B)</a:t>
            </a:r>
            <a:r>
              <a:rPr lang="zh-TW" altLang="zh-TW" sz="4000" kern="100" dirty="0">
                <a:effectLst/>
                <a:latin typeface="Aptos" panose="020B0004020202020204" pitchFamily="34" charset="0"/>
                <a:ea typeface="標楷體" panose="03000509000000000000" pitchFamily="65" charset="-120"/>
                <a:cs typeface="Times New Roman" panose="02020603050405020304" pitchFamily="18" charset="0"/>
              </a:rPr>
              <a:t>裨海紀遊所述之半線社／中華民國時期的彰化市</a:t>
            </a:r>
            <a:endParaRPr lang="zh-TW" altLang="zh-TW" sz="4000" kern="100" dirty="0">
              <a:effectLst/>
              <a:latin typeface="Aptos" panose="020B0004020202020204" pitchFamily="34" charset="0"/>
              <a:ea typeface="新細明體" panose="02020500000000000000" pitchFamily="18" charset="-120"/>
              <a:cs typeface="Times New Roman" panose="02020603050405020304" pitchFamily="18" charset="0"/>
            </a:endParaRPr>
          </a:p>
          <a:p>
            <a:pPr marL="306070">
              <a:buNone/>
            </a:pPr>
            <a:r>
              <a:rPr lang="en-US" altLang="zh-TW" sz="4000" kern="100" dirty="0">
                <a:effectLst/>
                <a:latin typeface="標楷體" panose="03000509000000000000" pitchFamily="65" charset="-120"/>
                <a:ea typeface="新細明體" panose="02020500000000000000" pitchFamily="18" charset="-120"/>
                <a:cs typeface="Times New Roman" panose="02020603050405020304" pitchFamily="18" charset="0"/>
              </a:rPr>
              <a:t>(C)</a:t>
            </a:r>
            <a:r>
              <a:rPr lang="zh-TW" altLang="zh-TW" sz="4000" kern="100" dirty="0">
                <a:effectLst/>
                <a:latin typeface="Aptos" panose="020B0004020202020204" pitchFamily="34" charset="0"/>
                <a:ea typeface="標楷體" panose="03000509000000000000" pitchFamily="65" charset="-120"/>
                <a:cs typeface="Times New Roman" panose="02020603050405020304" pitchFamily="18" charset="0"/>
              </a:rPr>
              <a:t>日治時期之花蓮嘉禮宛／今花蓮嘉禮</a:t>
            </a:r>
            <a:endParaRPr lang="zh-TW" altLang="zh-TW" sz="4000" kern="100" dirty="0">
              <a:effectLst/>
              <a:latin typeface="Aptos" panose="020B0004020202020204" pitchFamily="34" charset="0"/>
              <a:ea typeface="新細明體" panose="02020500000000000000" pitchFamily="18" charset="-120"/>
              <a:cs typeface="Times New Roman" panose="02020603050405020304" pitchFamily="18" charset="0"/>
            </a:endParaRPr>
          </a:p>
          <a:p>
            <a:pPr marL="306070">
              <a:buNone/>
            </a:pPr>
            <a:r>
              <a:rPr lang="en-US" altLang="zh-TW" sz="4000" kern="100" dirty="0">
                <a:effectLst/>
                <a:latin typeface="標楷體" panose="03000509000000000000" pitchFamily="65" charset="-120"/>
                <a:ea typeface="新細明體" panose="02020500000000000000" pitchFamily="18" charset="-120"/>
                <a:cs typeface="Times New Roman" panose="02020603050405020304" pitchFamily="18" charset="0"/>
              </a:rPr>
              <a:t>(D)</a:t>
            </a:r>
            <a:r>
              <a:rPr lang="zh-TW" altLang="zh-TW" sz="4000" kern="100" dirty="0">
                <a:effectLst/>
                <a:latin typeface="Aptos" panose="020B0004020202020204" pitchFamily="34" charset="0"/>
                <a:ea typeface="標楷體" panose="03000509000000000000" pitchFamily="65" charset="-120"/>
                <a:cs typeface="Times New Roman" panose="02020603050405020304" pitchFamily="18" charset="0"/>
              </a:rPr>
              <a:t>福爾摩沙臺灣／阿根廷的福爾摩沙省　　　　　　　　　　　　　　　　　</a:t>
            </a:r>
            <a:endParaRPr lang="zh-TW" altLang="zh-TW" sz="4000" kern="100" dirty="0">
              <a:effectLst/>
              <a:latin typeface="Aptos" panose="020B0004020202020204" pitchFamily="34" charset="0"/>
              <a:ea typeface="新細明體" panose="02020500000000000000" pitchFamily="18" charset="-120"/>
              <a:cs typeface="Times New Roman" panose="02020603050405020304" pitchFamily="18" charset="0"/>
            </a:endParaRPr>
          </a:p>
          <a:p>
            <a:pPr lvl="0"/>
            <a:r>
              <a:rPr lang="en-US" altLang="zh-TW" sz="4000" kern="100" dirty="0">
                <a:solidFill>
                  <a:srgbClr val="000000"/>
                </a:solidFill>
                <a:effectLst/>
                <a:latin typeface="Aptos" panose="020B0004020202020204" pitchFamily="34" charset="0"/>
                <a:ea typeface="標楷體" panose="03000509000000000000" pitchFamily="65" charset="-120"/>
                <a:cs typeface="Calibri" panose="020F0502020204030204" pitchFamily="34" charset="0"/>
              </a:rPr>
              <a:t>2.</a:t>
            </a:r>
            <a:r>
              <a:rPr lang="zh-TW" altLang="zh-TW" sz="4000" kern="100" dirty="0">
                <a:solidFill>
                  <a:srgbClr val="000000"/>
                </a:solidFill>
                <a:effectLst/>
                <a:latin typeface="Aptos" panose="020B0004020202020204" pitchFamily="34" charset="0"/>
                <a:ea typeface="標楷體" panose="03000509000000000000" pitchFamily="65" charset="-120"/>
                <a:cs typeface="Calibri" panose="020F0502020204030204" pitchFamily="34" charset="0"/>
              </a:rPr>
              <a:t>觀察資料四畫底線的道路地名，顯然此時期的地名更重視？</a:t>
            </a:r>
            <a:endParaRPr lang="zh-TW" altLang="zh-TW" sz="4000" kern="100" dirty="0">
              <a:effectLst/>
              <a:latin typeface="Aptos" panose="020B0004020202020204" pitchFamily="34" charset="0"/>
              <a:ea typeface="新細明體" panose="02020500000000000000" pitchFamily="18" charset="-120"/>
              <a:cs typeface="Times New Roman" panose="02020603050405020304" pitchFamily="18" charset="0"/>
            </a:endParaRPr>
          </a:p>
          <a:p>
            <a:pPr marL="306070">
              <a:buNone/>
            </a:pPr>
            <a:r>
              <a:rPr lang="en-US" altLang="zh-TW" sz="4000" kern="100" dirty="0">
                <a:solidFill>
                  <a:srgbClr val="000000"/>
                </a:solidFill>
                <a:effectLst/>
                <a:latin typeface="標楷體" panose="03000509000000000000" pitchFamily="65" charset="-120"/>
                <a:ea typeface="新細明體" panose="02020500000000000000" pitchFamily="18" charset="-120"/>
                <a:cs typeface="Calibri" panose="020F0502020204030204" pitchFamily="34" charset="0"/>
              </a:rPr>
              <a:t>(A)</a:t>
            </a:r>
            <a:r>
              <a:rPr lang="zh-TW" altLang="zh-TW" sz="4000" kern="100" dirty="0">
                <a:solidFill>
                  <a:srgbClr val="000000"/>
                </a:solidFill>
                <a:effectLst/>
                <a:latin typeface="Aptos" panose="020B0004020202020204" pitchFamily="34" charset="0"/>
                <a:ea typeface="標楷體" panose="03000509000000000000" pitchFamily="65" charset="-120"/>
                <a:cs typeface="Calibri" panose="020F0502020204030204" pitchFamily="34" charset="0"/>
              </a:rPr>
              <a:t>反映自然環境</a:t>
            </a:r>
            <a:r>
              <a:rPr lang="en-US" altLang="zh-TW" sz="4000" kern="100" dirty="0">
                <a:solidFill>
                  <a:srgbClr val="000000"/>
                </a:solidFill>
                <a:effectLst/>
                <a:latin typeface="Aptos" panose="020B0004020202020204" pitchFamily="34" charset="0"/>
                <a:ea typeface="標楷體" panose="03000509000000000000" pitchFamily="65" charset="-120"/>
                <a:cs typeface="Calibri" panose="020F0502020204030204" pitchFamily="34" charset="0"/>
              </a:rPr>
              <a:t> (B)</a:t>
            </a:r>
            <a:r>
              <a:rPr lang="zh-TW" altLang="zh-TW" sz="4000" kern="100" dirty="0">
                <a:solidFill>
                  <a:srgbClr val="000000"/>
                </a:solidFill>
                <a:effectLst/>
                <a:latin typeface="Aptos" panose="020B0004020202020204" pitchFamily="34" charset="0"/>
                <a:ea typeface="標楷體" panose="03000509000000000000" pitchFamily="65" charset="-120"/>
                <a:cs typeface="Calibri" panose="020F0502020204030204" pitchFamily="34" charset="0"/>
              </a:rPr>
              <a:t>強調在地文化</a:t>
            </a:r>
            <a:r>
              <a:rPr lang="en-US" altLang="zh-TW" sz="4000" kern="100" dirty="0">
                <a:solidFill>
                  <a:srgbClr val="000000"/>
                </a:solidFill>
                <a:effectLst/>
                <a:latin typeface="Aptos" panose="020B0004020202020204" pitchFamily="34" charset="0"/>
                <a:ea typeface="標楷體" panose="03000509000000000000" pitchFamily="65" charset="-120"/>
                <a:cs typeface="Calibri" panose="020F0502020204030204" pitchFamily="34" charset="0"/>
              </a:rPr>
              <a:t>(C)</a:t>
            </a:r>
            <a:r>
              <a:rPr lang="zh-TW" altLang="zh-TW" sz="4000" kern="100" dirty="0">
                <a:solidFill>
                  <a:srgbClr val="000000"/>
                </a:solidFill>
                <a:effectLst/>
                <a:latin typeface="Aptos" panose="020B0004020202020204" pitchFamily="34" charset="0"/>
                <a:ea typeface="標楷體" panose="03000509000000000000" pitchFamily="65" charset="-120"/>
                <a:cs typeface="Calibri" panose="020F0502020204030204" pitchFamily="34" charset="0"/>
              </a:rPr>
              <a:t>寄託復國情感</a:t>
            </a:r>
            <a:r>
              <a:rPr lang="en-US" altLang="zh-TW" sz="4000" kern="100" dirty="0">
                <a:solidFill>
                  <a:srgbClr val="000000"/>
                </a:solidFill>
                <a:effectLst/>
                <a:latin typeface="Aptos" panose="020B0004020202020204" pitchFamily="34" charset="0"/>
                <a:ea typeface="標楷體" panose="03000509000000000000" pitchFamily="65" charset="-120"/>
                <a:cs typeface="Calibri" panose="020F0502020204030204" pitchFamily="34" charset="0"/>
              </a:rPr>
              <a:t>  (D)</a:t>
            </a:r>
            <a:r>
              <a:rPr lang="zh-TW" altLang="zh-TW" sz="4000" kern="100" dirty="0">
                <a:solidFill>
                  <a:srgbClr val="000000"/>
                </a:solidFill>
                <a:effectLst/>
                <a:latin typeface="Aptos" panose="020B0004020202020204" pitchFamily="34" charset="0"/>
                <a:ea typeface="標楷體" panose="03000509000000000000" pitchFamily="65" charset="-120"/>
                <a:cs typeface="Calibri" panose="020F0502020204030204" pitchFamily="34" charset="0"/>
              </a:rPr>
              <a:t>多元文化融合　</a:t>
            </a:r>
            <a:endParaRPr lang="zh-TW" altLang="zh-TW" sz="4000" kern="100" dirty="0">
              <a:effectLst/>
              <a:latin typeface="Aptos" panose="020B0004020202020204" pitchFamily="34" charset="0"/>
              <a:ea typeface="新細明體" panose="02020500000000000000" pitchFamily="18" charset="-120"/>
              <a:cs typeface="Times New Roman" panose="02020603050405020304" pitchFamily="18" charset="0"/>
            </a:endParaRPr>
          </a:p>
          <a:p>
            <a:pPr lvl="0" fontAlgn="base"/>
            <a:r>
              <a:rPr lang="en-US" altLang="zh-TW" sz="4000" kern="100" dirty="0">
                <a:solidFill>
                  <a:srgbClr val="000000"/>
                </a:solidFill>
                <a:effectLst/>
                <a:latin typeface="Aptos" panose="020B0004020202020204" pitchFamily="34" charset="0"/>
                <a:ea typeface="標楷體" panose="03000509000000000000" pitchFamily="65" charset="-120"/>
                <a:cs typeface="Calibri" panose="020F0502020204030204" pitchFamily="34" charset="0"/>
              </a:rPr>
              <a:t>3.</a:t>
            </a:r>
            <a:r>
              <a:rPr lang="zh-TW" altLang="zh-TW" sz="4000" kern="100" dirty="0">
                <a:solidFill>
                  <a:srgbClr val="000000"/>
                </a:solidFill>
                <a:effectLst/>
                <a:latin typeface="Aptos" panose="020B0004020202020204" pitchFamily="34" charset="0"/>
                <a:ea typeface="標楷體" panose="03000509000000000000" pitchFamily="65" charset="-120"/>
                <a:cs typeface="Calibri" panose="020F0502020204030204" pitchFamily="34" charset="0"/>
              </a:rPr>
              <a:t>松山的地名不僅隨時間改變，生活也越發展越豐富，根據下列圈起來的字，</a:t>
            </a:r>
            <a:r>
              <a:rPr lang="zh-TW" altLang="en-US" sz="4000" kern="100" dirty="0">
                <a:solidFill>
                  <a:srgbClr val="000000"/>
                </a:solidFill>
                <a:effectLst/>
                <a:latin typeface="Aptos" panose="020B0004020202020204" pitchFamily="34" charset="0"/>
                <a:ea typeface="標楷體" panose="03000509000000000000" pitchFamily="65" charset="-120"/>
                <a:cs typeface="Calibri" panose="020F0502020204030204" pitchFamily="34" charset="0"/>
              </a:rPr>
              <a:t> </a:t>
            </a:r>
            <a:endParaRPr lang="en-US" altLang="zh-TW" sz="4000" kern="100" dirty="0">
              <a:solidFill>
                <a:srgbClr val="000000"/>
              </a:solidFill>
              <a:effectLst/>
              <a:latin typeface="Aptos" panose="020B0004020202020204" pitchFamily="34" charset="0"/>
              <a:ea typeface="標楷體" panose="03000509000000000000" pitchFamily="65" charset="-120"/>
              <a:cs typeface="Calibri" panose="020F0502020204030204" pitchFamily="34" charset="0"/>
            </a:endParaRPr>
          </a:p>
          <a:p>
            <a:pPr lvl="0" fontAlgn="base"/>
            <a:r>
              <a:rPr lang="zh-TW" altLang="en-US" sz="4000" kern="100" dirty="0">
                <a:solidFill>
                  <a:srgbClr val="000000"/>
                </a:solidFill>
                <a:latin typeface="Aptos" panose="020B0004020202020204" pitchFamily="34" charset="0"/>
                <a:ea typeface="標楷體" panose="03000509000000000000" pitchFamily="65" charset="-120"/>
                <a:cs typeface="Calibri" panose="020F0502020204030204" pitchFamily="34" charset="0"/>
              </a:rPr>
              <a:t>    </a:t>
            </a:r>
            <a:r>
              <a:rPr lang="zh-TW" altLang="zh-TW" sz="4000" kern="100" dirty="0">
                <a:solidFill>
                  <a:srgbClr val="000000"/>
                </a:solidFill>
                <a:effectLst/>
                <a:latin typeface="Aptos" panose="020B0004020202020204" pitchFamily="34" charset="0"/>
                <a:ea typeface="標楷體" panose="03000509000000000000" pitchFamily="65" charset="-120"/>
                <a:cs typeface="Calibri" panose="020F0502020204030204" pitchFamily="34" charset="0"/>
              </a:rPr>
              <a:t>描述看看松山各時期的地名與生活有哪些不同的改變？</a:t>
            </a:r>
            <a:endParaRPr lang="zh-TW" altLang="zh-TW" sz="4000" kern="100" dirty="0">
              <a:effectLst/>
              <a:latin typeface="Aptos" panose="020B0004020202020204" pitchFamily="34" charset="0"/>
              <a:ea typeface="新細明體" panose="02020500000000000000" pitchFamily="18" charset="-120"/>
              <a:cs typeface="Times New Roman" panose="02020603050405020304" pitchFamily="18" charset="0"/>
            </a:endParaRPr>
          </a:p>
        </p:txBody>
      </p:sp>
      <p:pic>
        <p:nvPicPr>
          <p:cNvPr id="4" name="圖片 3">
            <a:extLst>
              <a:ext uri="{FF2B5EF4-FFF2-40B4-BE49-F238E27FC236}">
                <a16:creationId xmlns="" xmlns:a16="http://schemas.microsoft.com/office/drawing/2014/main" id="{BC0CC447-2E26-6061-B0F9-3CECED70499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1200" y="571500"/>
            <a:ext cx="14275858" cy="2133600"/>
          </a:xfrm>
          <a:prstGeom prst="rect">
            <a:avLst/>
          </a:prstGeom>
        </p:spPr>
      </p:pic>
      <p:sp>
        <p:nvSpPr>
          <p:cNvPr id="5" name="TextBox 17">
            <a:extLst>
              <a:ext uri="{FF2B5EF4-FFF2-40B4-BE49-F238E27FC236}">
                <a16:creationId xmlns="" xmlns:a16="http://schemas.microsoft.com/office/drawing/2014/main" id="{8A6E3677-D411-33AF-A0F7-1EFAA5FB8CB4}"/>
              </a:ext>
            </a:extLst>
          </p:cNvPr>
          <p:cNvSpPr txBox="1"/>
          <p:nvPr/>
        </p:nvSpPr>
        <p:spPr>
          <a:xfrm>
            <a:off x="1675569" y="175260"/>
            <a:ext cx="7646231" cy="7694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000"/>
              </a:lnSpc>
            </a:pPr>
            <a:r>
              <a:rPr lang="zh-TW" altLang="en-US" sz="5000" dirty="0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學習單</a:t>
            </a:r>
            <a:endParaRPr lang="en-US" sz="5000" dirty="0">
              <a:solidFill>
                <a:srgbClr val="264250"/>
              </a:solidFill>
              <a:latin typeface="可画榜书"/>
              <a:ea typeface="可画榜书"/>
              <a:cs typeface="可画榜书"/>
              <a:sym typeface="可画榜书"/>
            </a:endParaRPr>
          </a:p>
        </p:txBody>
      </p:sp>
      <p:sp>
        <p:nvSpPr>
          <p:cNvPr id="6" name="TextBox 20">
            <a:extLst>
              <a:ext uri="{FF2B5EF4-FFF2-40B4-BE49-F238E27FC236}">
                <a16:creationId xmlns="" xmlns:a16="http://schemas.microsoft.com/office/drawing/2014/main" id="{2B640B38-12DF-E363-D1B0-C347CEAD842D}"/>
              </a:ext>
            </a:extLst>
          </p:cNvPr>
          <p:cNvSpPr txBox="1"/>
          <p:nvPr/>
        </p:nvSpPr>
        <p:spPr>
          <a:xfrm>
            <a:off x="339613" y="175260"/>
            <a:ext cx="1014927" cy="7694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000"/>
              </a:lnSpc>
            </a:pPr>
            <a:r>
              <a:rPr lang="en-US" sz="5000" dirty="0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2-4</a:t>
            </a:r>
          </a:p>
        </p:txBody>
      </p:sp>
    </p:spTree>
    <p:extLst>
      <p:ext uri="{BB962C8B-B14F-4D97-AF65-F5344CB8AC3E}">
        <p14:creationId xmlns:p14="http://schemas.microsoft.com/office/powerpoint/2010/main" val="106952118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>
            <a:extLst>
              <a:ext uri="{FF2B5EF4-FFF2-40B4-BE49-F238E27FC236}">
                <a16:creationId xmlns="" xmlns:a16="http://schemas.microsoft.com/office/drawing/2014/main" id="{7E81BC48-6EAD-8FF1-817A-5D4F004F075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4082449"/>
              </p:ext>
            </p:extLst>
          </p:nvPr>
        </p:nvGraphicFramePr>
        <p:xfrm>
          <a:off x="609600" y="4229100"/>
          <a:ext cx="16840200" cy="5737906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2416576">
                  <a:extLst>
                    <a:ext uri="{9D8B030D-6E8A-4147-A177-3AD203B41FA5}">
                      <a16:colId xmlns="" xmlns:a16="http://schemas.microsoft.com/office/drawing/2014/main" val="2573437165"/>
                    </a:ext>
                  </a:extLst>
                </a:gridCol>
                <a:gridCol w="3187615">
                  <a:extLst>
                    <a:ext uri="{9D8B030D-6E8A-4147-A177-3AD203B41FA5}">
                      <a16:colId xmlns="" xmlns:a16="http://schemas.microsoft.com/office/drawing/2014/main" val="1017728440"/>
                    </a:ext>
                  </a:extLst>
                </a:gridCol>
                <a:gridCol w="3953099">
                  <a:extLst>
                    <a:ext uri="{9D8B030D-6E8A-4147-A177-3AD203B41FA5}">
                      <a16:colId xmlns="" xmlns:a16="http://schemas.microsoft.com/office/drawing/2014/main" val="2829903169"/>
                    </a:ext>
                  </a:extLst>
                </a:gridCol>
                <a:gridCol w="3570079">
                  <a:extLst>
                    <a:ext uri="{9D8B030D-6E8A-4147-A177-3AD203B41FA5}">
                      <a16:colId xmlns="" xmlns:a16="http://schemas.microsoft.com/office/drawing/2014/main" val="247123368"/>
                    </a:ext>
                  </a:extLst>
                </a:gridCol>
                <a:gridCol w="3712831">
                  <a:extLst>
                    <a:ext uri="{9D8B030D-6E8A-4147-A177-3AD203B41FA5}">
                      <a16:colId xmlns="" xmlns:a16="http://schemas.microsoft.com/office/drawing/2014/main" val="741640861"/>
                    </a:ext>
                  </a:extLst>
                </a:gridCol>
              </a:tblGrid>
              <a:tr h="1165814">
                <a:tc>
                  <a:txBody>
                    <a:bodyPr/>
                    <a:lstStyle/>
                    <a:p>
                      <a:pPr marL="457200" fontAlgn="base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TW" altLang="en-US" sz="4400" b="1" kern="1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地名</a:t>
                      </a:r>
                    </a:p>
                  </a:txBody>
                  <a:tcPr marL="68580" marR="68580" marT="0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 fontAlgn="base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TW" altLang="en-US" sz="4400" b="1" kern="1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麻里錫口社</a:t>
                      </a:r>
                    </a:p>
                  </a:txBody>
                  <a:tcPr marL="68580" marR="68580" marT="0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 fontAlgn="base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TW" altLang="en-US" sz="4400" b="1" kern="1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錫口街</a:t>
                      </a:r>
                    </a:p>
                  </a:txBody>
                  <a:tcPr marL="68580" marR="68580" marT="0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 fontAlgn="base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TW" altLang="en-US" sz="4400" b="1" kern="1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松山驛</a:t>
                      </a:r>
                    </a:p>
                  </a:txBody>
                  <a:tcPr marL="68580" marR="68580" marT="0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 fontAlgn="base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TW" altLang="en-US" sz="4400" b="1" kern="1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松山華城</a:t>
                      </a:r>
                    </a:p>
                  </a:txBody>
                  <a:tcPr marL="68580" marR="68580" marT="0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66391882"/>
                  </a:ext>
                </a:extLst>
              </a:tr>
              <a:tr h="4396786">
                <a:tc>
                  <a:txBody>
                    <a:bodyPr/>
                    <a:lstStyle/>
                    <a:p>
                      <a:pPr marL="457200" fontAlgn="base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zh-TW" altLang="en-US" sz="4400" b="1" kern="1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時期</a:t>
                      </a:r>
                      <a:r>
                        <a:rPr lang="zh-TW" altLang="zh-TW" sz="4400" b="1" kern="1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／文化變遷與地名變遷</a:t>
                      </a:r>
                      <a:endParaRPr lang="zh-TW" altLang="en-US" sz="4400" b="1" kern="100" dirty="0">
                        <a:solidFill>
                          <a:schemeClr val="tx1"/>
                        </a:solidFill>
                        <a:effectLst/>
                        <a:latin typeface="Aptos" panose="020B0004020202020204" pitchFamily="34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 fontAlgn="base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sz="4400" b="1" kern="1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altLang="en-US" sz="4400" b="1" kern="100" dirty="0">
                        <a:solidFill>
                          <a:schemeClr val="tx1"/>
                        </a:solidFill>
                        <a:effectLst/>
                        <a:latin typeface="Aptos" panose="020B0004020202020204" pitchFamily="34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fontAlgn="base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sz="4400" b="1" kern="1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altLang="en-US" sz="4400" b="1" kern="100" dirty="0">
                        <a:solidFill>
                          <a:schemeClr val="tx1"/>
                        </a:solidFill>
                        <a:effectLst/>
                        <a:latin typeface="Aptos" panose="020B0004020202020204" pitchFamily="34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fontAlgn="base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sz="4400" b="1" kern="1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altLang="en-US" sz="4400" b="1" kern="100" dirty="0">
                        <a:solidFill>
                          <a:schemeClr val="tx1"/>
                        </a:solidFill>
                        <a:effectLst/>
                        <a:latin typeface="Aptos" panose="020B0004020202020204" pitchFamily="34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fontAlgn="base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en-US" sz="4400" b="1" kern="100" dirty="0">
                          <a:solidFill>
                            <a:schemeClr val="tx1"/>
                          </a:solidFill>
                          <a:effectLst/>
                          <a:latin typeface="Aptos" panose="020B0004020202020204" pitchFamily="34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altLang="en-US" sz="4400" b="1" kern="100" dirty="0">
                        <a:solidFill>
                          <a:schemeClr val="tx1"/>
                        </a:solidFill>
                        <a:effectLst/>
                        <a:latin typeface="Aptos" panose="020B0004020202020204" pitchFamily="34" charset="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3525786494"/>
                  </a:ext>
                </a:extLst>
              </a:tr>
            </a:tbl>
          </a:graphicData>
        </a:graphic>
      </p:graphicFrame>
      <p:pic>
        <p:nvPicPr>
          <p:cNvPr id="3" name="圖片 2">
            <a:extLst>
              <a:ext uri="{FF2B5EF4-FFF2-40B4-BE49-F238E27FC236}">
                <a16:creationId xmlns="" xmlns:a16="http://schemas.microsoft.com/office/drawing/2014/main" id="{5EFF3078-C35E-3D09-09CB-B7C7006E5D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1200" y="571500"/>
            <a:ext cx="14275858" cy="2133600"/>
          </a:xfrm>
          <a:prstGeom prst="rect">
            <a:avLst/>
          </a:prstGeom>
        </p:spPr>
      </p:pic>
      <p:sp>
        <p:nvSpPr>
          <p:cNvPr id="4" name="TextBox 17">
            <a:extLst>
              <a:ext uri="{FF2B5EF4-FFF2-40B4-BE49-F238E27FC236}">
                <a16:creationId xmlns="" xmlns:a16="http://schemas.microsoft.com/office/drawing/2014/main" id="{6C9F09E2-C61C-C5FC-7C98-4EC01010D989}"/>
              </a:ext>
            </a:extLst>
          </p:cNvPr>
          <p:cNvSpPr txBox="1"/>
          <p:nvPr/>
        </p:nvSpPr>
        <p:spPr>
          <a:xfrm>
            <a:off x="1675569" y="175260"/>
            <a:ext cx="7646231" cy="7694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000"/>
              </a:lnSpc>
            </a:pPr>
            <a:r>
              <a:rPr lang="zh-TW" altLang="en-US" sz="5000" dirty="0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學習單</a:t>
            </a:r>
            <a:endParaRPr lang="en-US" sz="5000" dirty="0">
              <a:solidFill>
                <a:srgbClr val="264250"/>
              </a:solidFill>
              <a:latin typeface="可画榜书"/>
              <a:ea typeface="可画榜书"/>
              <a:cs typeface="可画榜书"/>
              <a:sym typeface="可画榜书"/>
            </a:endParaRPr>
          </a:p>
        </p:txBody>
      </p:sp>
      <p:sp>
        <p:nvSpPr>
          <p:cNvPr id="5" name="TextBox 20">
            <a:extLst>
              <a:ext uri="{FF2B5EF4-FFF2-40B4-BE49-F238E27FC236}">
                <a16:creationId xmlns="" xmlns:a16="http://schemas.microsoft.com/office/drawing/2014/main" id="{EF0DDE8E-B810-557A-BBBE-37D9B8B51605}"/>
              </a:ext>
            </a:extLst>
          </p:cNvPr>
          <p:cNvSpPr txBox="1"/>
          <p:nvPr/>
        </p:nvSpPr>
        <p:spPr>
          <a:xfrm>
            <a:off x="339613" y="175260"/>
            <a:ext cx="1014927" cy="7694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000"/>
              </a:lnSpc>
            </a:pPr>
            <a:r>
              <a:rPr lang="en-US" sz="5000" dirty="0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2-4</a:t>
            </a: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91182B90-B452-1847-D6B0-C210AF0F54A9}"/>
              </a:ext>
            </a:extLst>
          </p:cNvPr>
          <p:cNvSpPr/>
          <p:nvPr/>
        </p:nvSpPr>
        <p:spPr>
          <a:xfrm>
            <a:off x="3182983" y="5845332"/>
            <a:ext cx="2895600" cy="387016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sz="3600" b="1" kern="15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漢人入墾以前</a:t>
            </a:r>
            <a:r>
              <a:rPr lang="en-US" altLang="zh-TW" sz="3600" b="1" kern="15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/</a:t>
            </a:r>
            <a:r>
              <a:rPr lang="zh-TW" altLang="en-US" sz="3600" b="1" kern="15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「麻里錫口社」之地名涉指平埔族的生活空間。</a:t>
            </a:r>
            <a:endParaRPr lang="zh-TW" altLang="en-US" sz="3600" b="1" dirty="0">
              <a:solidFill>
                <a:schemeClr val="tx1"/>
              </a:solidFill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1FB49028-2B4C-F9F5-93B5-DFFE05F6AF48}"/>
              </a:ext>
            </a:extLst>
          </p:cNvPr>
          <p:cNvSpPr/>
          <p:nvPr/>
        </p:nvSpPr>
        <p:spPr>
          <a:xfrm>
            <a:off x="6307183" y="5845332"/>
            <a:ext cx="3657600" cy="387016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sz="3600" b="1" kern="15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清領時期</a:t>
            </a:r>
            <a:r>
              <a:rPr lang="en-US" altLang="zh-TW" sz="3600" b="1" kern="15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/</a:t>
            </a:r>
          </a:p>
          <a:p>
            <a:r>
              <a:rPr lang="zh-TW" altLang="en-US" sz="3600" b="1" kern="15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因</a:t>
            </a:r>
            <a:r>
              <a:rPr lang="zh-TW" altLang="en-US" sz="3600" b="1" kern="150" dirty="0" smtClean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位於臺北</a:t>
            </a:r>
            <a:r>
              <a:rPr lang="zh-TW" altLang="en-US" sz="3600" b="1" kern="15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至宜蘭的官道上，設有河渡，故在原有的錫口地名上發展出商街。</a:t>
            </a:r>
            <a:endParaRPr lang="zh-TW" altLang="en-US" sz="3600" b="1" dirty="0">
              <a:solidFill>
                <a:schemeClr val="tx1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97900B25-3D3F-18CB-261E-B930E060967A}"/>
              </a:ext>
            </a:extLst>
          </p:cNvPr>
          <p:cNvSpPr/>
          <p:nvPr/>
        </p:nvSpPr>
        <p:spPr>
          <a:xfrm>
            <a:off x="10282464" y="5827552"/>
            <a:ext cx="3259183" cy="387016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sz="3600" b="1" kern="15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日治時期</a:t>
            </a:r>
            <a:r>
              <a:rPr lang="en-US" altLang="zh-TW" sz="3600" b="1" kern="15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/</a:t>
            </a:r>
          </a:p>
          <a:p>
            <a:r>
              <a:rPr lang="zh-TW" altLang="en-US" sz="3600" b="1" kern="15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設立火車站，並更改為日文翻譯的地名。</a:t>
            </a:r>
            <a:endParaRPr lang="zh-TW" altLang="en-US" sz="3600" b="1" dirty="0">
              <a:solidFill>
                <a:schemeClr val="tx1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DAA0FA36-CE3F-29C5-3028-207057A83D8A}"/>
              </a:ext>
            </a:extLst>
          </p:cNvPr>
          <p:cNvSpPr/>
          <p:nvPr/>
        </p:nvSpPr>
        <p:spPr>
          <a:xfrm>
            <a:off x="13859328" y="5845332"/>
            <a:ext cx="3335383" cy="387016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sz="3600" b="1" kern="15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國民政府時期</a:t>
            </a:r>
            <a:r>
              <a:rPr lang="en-US" altLang="zh-TW" sz="3600" b="1" kern="15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/</a:t>
            </a:r>
            <a:r>
              <a:rPr lang="zh-TW" altLang="en-US" sz="3600" b="1" kern="15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開始興建國民住宅，並賦予民族情感的地名。</a:t>
            </a:r>
            <a:endParaRPr lang="zh-TW" altLang="en-US" sz="3600" b="1" dirty="0">
              <a:solidFill>
                <a:schemeClr val="tx1"/>
              </a:solidFill>
            </a:endParaRPr>
          </a:p>
        </p:txBody>
      </p:sp>
      <p:sp>
        <p:nvSpPr>
          <p:cNvPr id="11" name="文字方塊 10">
            <a:extLst>
              <a:ext uri="{FF2B5EF4-FFF2-40B4-BE49-F238E27FC236}">
                <a16:creationId xmlns="" xmlns:a16="http://schemas.microsoft.com/office/drawing/2014/main" id="{D98BCC3D-9EF1-AE2C-BD5E-3EECB5593B96}"/>
              </a:ext>
            </a:extLst>
          </p:cNvPr>
          <p:cNvSpPr txBox="1"/>
          <p:nvPr/>
        </p:nvSpPr>
        <p:spPr>
          <a:xfrm>
            <a:off x="2634933" y="3054010"/>
            <a:ext cx="9167190" cy="6941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800"/>
              </a:spcAft>
              <a:buNone/>
            </a:pPr>
            <a:r>
              <a:rPr lang="zh-TW" altLang="zh-TW" sz="3600" b="1" kern="100" dirty="0">
                <a:effectLst/>
                <a:latin typeface="Aptos" panose="020B0004020202020204" pitchFamily="34" charset="0"/>
                <a:ea typeface="標楷體" panose="03000509000000000000" pitchFamily="65" charset="-120"/>
                <a:cs typeface="Times New Roman" panose="02020603050405020304" pitchFamily="18" charset="0"/>
              </a:rPr>
              <a:t>從松山看臺灣地名變遷史</a:t>
            </a:r>
            <a:endParaRPr lang="zh-TW" altLang="zh-TW" sz="3200" kern="100" dirty="0">
              <a:effectLst/>
              <a:latin typeface="Aptos" panose="020B0004020202020204" pitchFamily="34" charset="0"/>
              <a:ea typeface="新細明體" panose="02020500000000000000" pitchFamily="18" charset="-120"/>
              <a:cs typeface="Times New Roman" panose="02020603050405020304" pitchFamily="18" charset="0"/>
            </a:endParaRPr>
          </a:p>
        </p:txBody>
      </p:sp>
      <p:pic>
        <p:nvPicPr>
          <p:cNvPr id="12" name="圖片 11">
            <a:extLst>
              <a:ext uri="{FF2B5EF4-FFF2-40B4-BE49-F238E27FC236}">
                <a16:creationId xmlns="" xmlns:a16="http://schemas.microsoft.com/office/drawing/2014/main" id="{5A6A1F83-9EA5-9749-0079-F2172146687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907"/>
          <a:stretch>
            <a:fillRect/>
          </a:stretch>
        </p:blipFill>
        <p:spPr bwMode="auto">
          <a:xfrm>
            <a:off x="867372" y="2836057"/>
            <a:ext cx="1616393" cy="126208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8291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2144698" y="2754192"/>
            <a:ext cx="14285241" cy="6757081"/>
          </a:xfrm>
          <a:custGeom>
            <a:avLst/>
            <a:gdLst/>
            <a:ahLst/>
            <a:cxnLst/>
            <a:rect l="l" t="t" r="r" b="b"/>
            <a:pathLst>
              <a:path w="14285241" h="6757081">
                <a:moveTo>
                  <a:pt x="0" y="0"/>
                </a:moveTo>
                <a:lnTo>
                  <a:pt x="14285240" y="0"/>
                </a:lnTo>
                <a:lnTo>
                  <a:pt x="14285240" y="6757081"/>
                </a:lnTo>
                <a:lnTo>
                  <a:pt x="0" y="675708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372" t="-13694" r="-435" b="-6185"/>
            </a:stretch>
          </a:blipFill>
        </p:spPr>
      </p:sp>
      <p:sp>
        <p:nvSpPr>
          <p:cNvPr id="3" name="TextBox 3"/>
          <p:cNvSpPr txBox="1"/>
          <p:nvPr/>
        </p:nvSpPr>
        <p:spPr>
          <a:xfrm>
            <a:off x="379669" y="572637"/>
            <a:ext cx="17810024" cy="230832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000"/>
              </a:lnSpc>
            </a:pPr>
            <a:r>
              <a:rPr lang="en-US" sz="6000" dirty="0" err="1" smtClean="0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鄰近</a:t>
            </a:r>
            <a:r>
              <a:rPr lang="zh-TW" altLang="en-US" sz="6000" dirty="0" smtClean="0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臺</a:t>
            </a:r>
            <a:r>
              <a:rPr lang="en-US" sz="6000" dirty="0" err="1" smtClean="0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中車站的東協廣場</a:t>
            </a:r>
            <a:r>
              <a:rPr lang="en-US" sz="6000" dirty="0" err="1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，是當地外籍移工的熱門地點</a:t>
            </a:r>
            <a:r>
              <a:rPr lang="en-US" sz="6000" dirty="0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。</a:t>
            </a:r>
          </a:p>
          <a:p>
            <a:pPr algn="l">
              <a:lnSpc>
                <a:spcPts val="3999"/>
              </a:lnSpc>
            </a:pPr>
            <a:r>
              <a:rPr lang="en-US" sz="3999" dirty="0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地上13層、地下3層的複合式商業大樓。商店包含電影院、美食街、東南亞超市、金飾店、流行服飾、3C通訊行、理髮店等。</a:t>
            </a:r>
          </a:p>
          <a:p>
            <a:pPr marL="0" lvl="0" indent="0" algn="l">
              <a:lnSpc>
                <a:spcPts val="3999"/>
              </a:lnSpc>
              <a:spcBef>
                <a:spcPct val="0"/>
              </a:spcBef>
            </a:pPr>
            <a:endParaRPr lang="en-US" sz="3999" dirty="0">
              <a:solidFill>
                <a:srgbClr val="264250"/>
              </a:solidFill>
              <a:latin typeface="可画榜书"/>
              <a:ea typeface="可画榜书"/>
              <a:cs typeface="可画榜书"/>
              <a:sym typeface="可画榜书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11146838" y="9599256"/>
            <a:ext cx="5283101" cy="3587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2800"/>
              </a:lnSpc>
              <a:spcBef>
                <a:spcPct val="0"/>
              </a:spcBef>
            </a:pPr>
            <a:r>
              <a:rPr lang="en-US" sz="2000">
                <a:solidFill>
                  <a:srgbClr val="000000"/>
                </a:solidFill>
                <a:latin typeface="文泉驿"/>
                <a:ea typeface="文泉驿"/>
                <a:cs typeface="文泉驿"/>
                <a:sym typeface="文泉驿"/>
              </a:rPr>
              <a:t>圖片來源：擷自google map街景圖(2025.06.14)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2E9FF45B-B302-38B3-AF8C-543C56CB86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="" xmlns:a16="http://schemas.microsoft.com/office/drawing/2014/main" id="{87C3858A-CFB3-5502-0B58-85E1DC1B4D3D}"/>
              </a:ext>
            </a:extLst>
          </p:cNvPr>
          <p:cNvSpPr/>
          <p:nvPr/>
        </p:nvSpPr>
        <p:spPr>
          <a:xfrm rot="5400000">
            <a:off x="4000500" y="-4000500"/>
            <a:ext cx="10287000" cy="18288000"/>
          </a:xfrm>
          <a:custGeom>
            <a:avLst/>
            <a:gdLst/>
            <a:ahLst/>
            <a:cxnLst/>
            <a:rect l="l" t="t" r="r" b="b"/>
            <a:pathLst>
              <a:path w="10287000" h="18288000">
                <a:moveTo>
                  <a:pt x="0" y="18288000"/>
                </a:moveTo>
                <a:lnTo>
                  <a:pt x="0" y="0"/>
                </a:lnTo>
                <a:lnTo>
                  <a:pt x="10287000" y="0"/>
                </a:lnTo>
                <a:lnTo>
                  <a:pt x="10287000" y="18288000"/>
                </a:lnTo>
                <a:lnTo>
                  <a:pt x="0" y="18288000"/>
                </a:lnTo>
                <a:close/>
              </a:path>
            </a:pathLst>
          </a:custGeom>
          <a:blipFill>
            <a:blip r:embed="rId2"/>
            <a:stretch>
              <a:fillRect l="-24942" t="-984" r="-20267" b="-1276"/>
            </a:stretch>
          </a:blipFill>
        </p:spPr>
      </p:sp>
      <p:sp>
        <p:nvSpPr>
          <p:cNvPr id="3" name="Freeform 3">
            <a:extLst>
              <a:ext uri="{FF2B5EF4-FFF2-40B4-BE49-F238E27FC236}">
                <a16:creationId xmlns="" xmlns:a16="http://schemas.microsoft.com/office/drawing/2014/main" id="{57D1E043-C2F5-CB30-9A17-494D390DA1E6}"/>
              </a:ext>
            </a:extLst>
          </p:cNvPr>
          <p:cNvSpPr/>
          <p:nvPr/>
        </p:nvSpPr>
        <p:spPr>
          <a:xfrm rot="1536209">
            <a:off x="6100605" y="7172337"/>
            <a:ext cx="4331226" cy="7028358"/>
          </a:xfrm>
          <a:custGeom>
            <a:avLst/>
            <a:gdLst/>
            <a:ahLst/>
            <a:cxnLst/>
            <a:rect l="l" t="t" r="r" b="b"/>
            <a:pathLst>
              <a:path w="4331226" h="7028358">
                <a:moveTo>
                  <a:pt x="0" y="0"/>
                </a:moveTo>
                <a:lnTo>
                  <a:pt x="4331225" y="0"/>
                </a:lnTo>
                <a:lnTo>
                  <a:pt x="4331225" y="7028358"/>
                </a:lnTo>
                <a:lnTo>
                  <a:pt x="0" y="702835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4" name="Freeform 4">
            <a:extLst>
              <a:ext uri="{FF2B5EF4-FFF2-40B4-BE49-F238E27FC236}">
                <a16:creationId xmlns="" xmlns:a16="http://schemas.microsoft.com/office/drawing/2014/main" id="{258AB1E2-0989-0264-20E3-B3C1E66134AC}"/>
              </a:ext>
            </a:extLst>
          </p:cNvPr>
          <p:cNvSpPr/>
          <p:nvPr/>
        </p:nvSpPr>
        <p:spPr>
          <a:xfrm rot="-5780207">
            <a:off x="2612976" y="4239391"/>
            <a:ext cx="12914303" cy="3293147"/>
          </a:xfrm>
          <a:custGeom>
            <a:avLst/>
            <a:gdLst/>
            <a:ahLst/>
            <a:cxnLst/>
            <a:rect l="l" t="t" r="r" b="b"/>
            <a:pathLst>
              <a:path w="12914303" h="3293147">
                <a:moveTo>
                  <a:pt x="0" y="0"/>
                </a:moveTo>
                <a:lnTo>
                  <a:pt x="12914302" y="0"/>
                </a:lnTo>
                <a:lnTo>
                  <a:pt x="12914302" y="3293148"/>
                </a:lnTo>
                <a:lnTo>
                  <a:pt x="0" y="3293148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5" name="Freeform 5">
            <a:extLst>
              <a:ext uri="{FF2B5EF4-FFF2-40B4-BE49-F238E27FC236}">
                <a16:creationId xmlns="" xmlns:a16="http://schemas.microsoft.com/office/drawing/2014/main" id="{2D30903E-6145-6244-8613-FB21C284DEEB}"/>
              </a:ext>
            </a:extLst>
          </p:cNvPr>
          <p:cNvSpPr/>
          <p:nvPr/>
        </p:nvSpPr>
        <p:spPr>
          <a:xfrm rot="-4886407">
            <a:off x="6600792" y="99081"/>
            <a:ext cx="12902170" cy="12964955"/>
          </a:xfrm>
          <a:custGeom>
            <a:avLst/>
            <a:gdLst/>
            <a:ahLst/>
            <a:cxnLst/>
            <a:rect l="l" t="t" r="r" b="b"/>
            <a:pathLst>
              <a:path w="12902170" h="12964955">
                <a:moveTo>
                  <a:pt x="0" y="0"/>
                </a:moveTo>
                <a:lnTo>
                  <a:pt x="12902170" y="0"/>
                </a:lnTo>
                <a:lnTo>
                  <a:pt x="12902170" y="12964955"/>
                </a:lnTo>
                <a:lnTo>
                  <a:pt x="0" y="12964955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-20270" r="-20270"/>
            </a:stretch>
          </a:blipFill>
        </p:spPr>
        <p:txBody>
          <a:bodyPr/>
          <a:lstStyle/>
          <a:p>
            <a:endParaRPr lang="zh-TW" altLang="en-US" dirty="0"/>
          </a:p>
        </p:txBody>
      </p:sp>
      <p:grpSp>
        <p:nvGrpSpPr>
          <p:cNvPr id="6" name="Group 6">
            <a:extLst>
              <a:ext uri="{FF2B5EF4-FFF2-40B4-BE49-F238E27FC236}">
                <a16:creationId xmlns="" xmlns:a16="http://schemas.microsoft.com/office/drawing/2014/main" id="{88F25A6C-7F51-30F4-654E-529AFDF17F6E}"/>
              </a:ext>
            </a:extLst>
          </p:cNvPr>
          <p:cNvGrpSpPr/>
          <p:nvPr/>
        </p:nvGrpSpPr>
        <p:grpSpPr>
          <a:xfrm>
            <a:off x="10495385" y="5157788"/>
            <a:ext cx="7251595" cy="214312"/>
            <a:chOff x="0" y="0"/>
            <a:chExt cx="9668794" cy="285750"/>
          </a:xfrm>
        </p:grpSpPr>
        <p:sp>
          <p:nvSpPr>
            <p:cNvPr id="7" name="Freeform 7">
              <a:extLst>
                <a:ext uri="{FF2B5EF4-FFF2-40B4-BE49-F238E27FC236}">
                  <a16:creationId xmlns="" xmlns:a16="http://schemas.microsoft.com/office/drawing/2014/main" id="{2071EA03-82F8-FC5E-A309-C6A161EFDDC0}"/>
                </a:ext>
              </a:extLst>
            </p:cNvPr>
            <p:cNvSpPr/>
            <p:nvPr/>
          </p:nvSpPr>
          <p:spPr>
            <a:xfrm>
              <a:off x="49100" y="49530"/>
              <a:ext cx="9570594" cy="187960"/>
            </a:xfrm>
            <a:custGeom>
              <a:avLst/>
              <a:gdLst/>
              <a:ahLst/>
              <a:cxnLst/>
              <a:rect l="l" t="t" r="r" b="b"/>
              <a:pathLst>
                <a:path w="9570594" h="187960">
                  <a:moveTo>
                    <a:pt x="20673" y="127000"/>
                  </a:moveTo>
                  <a:cubicBezTo>
                    <a:pt x="272633" y="158750"/>
                    <a:pt x="330778" y="157480"/>
                    <a:pt x="474201" y="157480"/>
                  </a:cubicBezTo>
                  <a:cubicBezTo>
                    <a:pt x="916100" y="156210"/>
                    <a:pt x="2219830" y="105410"/>
                    <a:pt x="3179861" y="93980"/>
                  </a:cubicBezTo>
                  <a:cubicBezTo>
                    <a:pt x="4270394" y="80010"/>
                    <a:pt x="5915239" y="102870"/>
                    <a:pt x="6674994" y="88900"/>
                  </a:cubicBezTo>
                  <a:cubicBezTo>
                    <a:pt x="7041952" y="82550"/>
                    <a:pt x="7168577" y="67310"/>
                    <a:pt x="7492895" y="60960"/>
                  </a:cubicBezTo>
                  <a:cubicBezTo>
                    <a:pt x="7967096" y="52070"/>
                    <a:pt x="8981395" y="71120"/>
                    <a:pt x="9242400" y="58420"/>
                  </a:cubicBezTo>
                  <a:cubicBezTo>
                    <a:pt x="9318634" y="54610"/>
                    <a:pt x="9340600" y="50800"/>
                    <a:pt x="9388407" y="44450"/>
                  </a:cubicBezTo>
                  <a:cubicBezTo>
                    <a:pt x="9434923" y="38100"/>
                    <a:pt x="9500820" y="29210"/>
                    <a:pt x="9525371" y="17780"/>
                  </a:cubicBezTo>
                  <a:cubicBezTo>
                    <a:pt x="9535707" y="12700"/>
                    <a:pt x="9539583" y="1270"/>
                    <a:pt x="9546044" y="1270"/>
                  </a:cubicBezTo>
                  <a:cubicBezTo>
                    <a:pt x="9553797" y="1270"/>
                    <a:pt x="9565425" y="10160"/>
                    <a:pt x="9568009" y="16510"/>
                  </a:cubicBezTo>
                  <a:cubicBezTo>
                    <a:pt x="9570594" y="21590"/>
                    <a:pt x="9568009" y="31750"/>
                    <a:pt x="9564133" y="36830"/>
                  </a:cubicBezTo>
                  <a:cubicBezTo>
                    <a:pt x="9558965" y="41910"/>
                    <a:pt x="9543459" y="46990"/>
                    <a:pt x="9538292" y="43180"/>
                  </a:cubicBezTo>
                  <a:cubicBezTo>
                    <a:pt x="9531831" y="39370"/>
                    <a:pt x="9526662" y="13970"/>
                    <a:pt x="9530539" y="7620"/>
                  </a:cubicBezTo>
                  <a:cubicBezTo>
                    <a:pt x="9534415" y="2540"/>
                    <a:pt x="9551212" y="0"/>
                    <a:pt x="9557673" y="3810"/>
                  </a:cubicBezTo>
                  <a:cubicBezTo>
                    <a:pt x="9564133" y="7620"/>
                    <a:pt x="9570594" y="20320"/>
                    <a:pt x="9568009" y="27940"/>
                  </a:cubicBezTo>
                  <a:cubicBezTo>
                    <a:pt x="9564133" y="39370"/>
                    <a:pt x="9542167" y="53340"/>
                    <a:pt x="9517617" y="62230"/>
                  </a:cubicBezTo>
                  <a:cubicBezTo>
                    <a:pt x="9468518" y="80010"/>
                    <a:pt x="9394868" y="80010"/>
                    <a:pt x="9281163" y="85090"/>
                  </a:cubicBezTo>
                  <a:cubicBezTo>
                    <a:pt x="8989148" y="99060"/>
                    <a:pt x="8180292" y="77470"/>
                    <a:pt x="7711260" y="83820"/>
                  </a:cubicBezTo>
                  <a:cubicBezTo>
                    <a:pt x="7330090" y="88900"/>
                    <a:pt x="7115601" y="107950"/>
                    <a:pt x="6674994" y="114300"/>
                  </a:cubicBezTo>
                  <a:cubicBezTo>
                    <a:pt x="5902319" y="125730"/>
                    <a:pt x="4531399" y="104140"/>
                    <a:pt x="3483505" y="116840"/>
                  </a:cubicBezTo>
                  <a:cubicBezTo>
                    <a:pt x="2465329" y="128270"/>
                    <a:pt x="998794" y="187960"/>
                    <a:pt x="474201" y="185420"/>
                  </a:cubicBezTo>
                  <a:cubicBezTo>
                    <a:pt x="288138" y="184150"/>
                    <a:pt x="179602" y="184150"/>
                    <a:pt x="96907" y="173990"/>
                  </a:cubicBezTo>
                  <a:cubicBezTo>
                    <a:pt x="55560" y="168910"/>
                    <a:pt x="18089" y="166370"/>
                    <a:pt x="6460" y="154940"/>
                  </a:cubicBezTo>
                  <a:cubicBezTo>
                    <a:pt x="1292" y="148590"/>
                    <a:pt x="0" y="138430"/>
                    <a:pt x="2584" y="133350"/>
                  </a:cubicBezTo>
                  <a:cubicBezTo>
                    <a:pt x="5168" y="129540"/>
                    <a:pt x="20673" y="127000"/>
                    <a:pt x="20673" y="127000"/>
                  </a:cubicBezTo>
                </a:path>
              </a:pathLst>
            </a:custGeom>
            <a:solidFill>
              <a:srgbClr val="5D4141">
                <a:alpha val="58824"/>
              </a:srgbClr>
            </a:solidFill>
            <a:ln cap="sq">
              <a:noFill/>
              <a:prstDash val="solid"/>
              <a:miter/>
            </a:ln>
          </p:spPr>
        </p:sp>
      </p:grpSp>
      <p:grpSp>
        <p:nvGrpSpPr>
          <p:cNvPr id="8" name="Group 8">
            <a:extLst>
              <a:ext uri="{FF2B5EF4-FFF2-40B4-BE49-F238E27FC236}">
                <a16:creationId xmlns="" xmlns:a16="http://schemas.microsoft.com/office/drawing/2014/main" id="{5DE7BFD1-34F0-45B0-8ADF-127E2820424D}"/>
              </a:ext>
            </a:extLst>
          </p:cNvPr>
          <p:cNvGrpSpPr/>
          <p:nvPr/>
        </p:nvGrpSpPr>
        <p:grpSpPr>
          <a:xfrm>
            <a:off x="10495385" y="7138988"/>
            <a:ext cx="7251595" cy="214312"/>
            <a:chOff x="0" y="0"/>
            <a:chExt cx="9668794" cy="285750"/>
          </a:xfrm>
        </p:grpSpPr>
        <p:sp>
          <p:nvSpPr>
            <p:cNvPr id="9" name="Freeform 9">
              <a:extLst>
                <a:ext uri="{FF2B5EF4-FFF2-40B4-BE49-F238E27FC236}">
                  <a16:creationId xmlns="" xmlns:a16="http://schemas.microsoft.com/office/drawing/2014/main" id="{AA9321D5-202C-7072-2DE7-7484B665FF66}"/>
                </a:ext>
              </a:extLst>
            </p:cNvPr>
            <p:cNvSpPr/>
            <p:nvPr/>
          </p:nvSpPr>
          <p:spPr>
            <a:xfrm>
              <a:off x="49100" y="49530"/>
              <a:ext cx="9570594" cy="187960"/>
            </a:xfrm>
            <a:custGeom>
              <a:avLst/>
              <a:gdLst/>
              <a:ahLst/>
              <a:cxnLst/>
              <a:rect l="l" t="t" r="r" b="b"/>
              <a:pathLst>
                <a:path w="9570594" h="187960">
                  <a:moveTo>
                    <a:pt x="20673" y="127000"/>
                  </a:moveTo>
                  <a:cubicBezTo>
                    <a:pt x="272633" y="158750"/>
                    <a:pt x="330778" y="157480"/>
                    <a:pt x="474201" y="157480"/>
                  </a:cubicBezTo>
                  <a:cubicBezTo>
                    <a:pt x="916100" y="156210"/>
                    <a:pt x="2219830" y="105410"/>
                    <a:pt x="3179861" y="93980"/>
                  </a:cubicBezTo>
                  <a:cubicBezTo>
                    <a:pt x="4270394" y="80010"/>
                    <a:pt x="5915239" y="102870"/>
                    <a:pt x="6674994" y="88900"/>
                  </a:cubicBezTo>
                  <a:cubicBezTo>
                    <a:pt x="7041952" y="82550"/>
                    <a:pt x="7168577" y="67310"/>
                    <a:pt x="7492895" y="60960"/>
                  </a:cubicBezTo>
                  <a:cubicBezTo>
                    <a:pt x="7967096" y="52070"/>
                    <a:pt x="8981395" y="71120"/>
                    <a:pt x="9242400" y="58420"/>
                  </a:cubicBezTo>
                  <a:cubicBezTo>
                    <a:pt x="9318634" y="54610"/>
                    <a:pt x="9340600" y="50800"/>
                    <a:pt x="9388407" y="44450"/>
                  </a:cubicBezTo>
                  <a:cubicBezTo>
                    <a:pt x="9434923" y="38100"/>
                    <a:pt x="9500820" y="29210"/>
                    <a:pt x="9525371" y="17780"/>
                  </a:cubicBezTo>
                  <a:cubicBezTo>
                    <a:pt x="9535707" y="12700"/>
                    <a:pt x="9539583" y="1270"/>
                    <a:pt x="9546044" y="1270"/>
                  </a:cubicBezTo>
                  <a:cubicBezTo>
                    <a:pt x="9553797" y="1270"/>
                    <a:pt x="9565425" y="10160"/>
                    <a:pt x="9568009" y="16510"/>
                  </a:cubicBezTo>
                  <a:cubicBezTo>
                    <a:pt x="9570594" y="21590"/>
                    <a:pt x="9568009" y="31750"/>
                    <a:pt x="9564133" y="36830"/>
                  </a:cubicBezTo>
                  <a:cubicBezTo>
                    <a:pt x="9558965" y="41910"/>
                    <a:pt x="9543459" y="46990"/>
                    <a:pt x="9538292" y="43180"/>
                  </a:cubicBezTo>
                  <a:cubicBezTo>
                    <a:pt x="9531831" y="39370"/>
                    <a:pt x="9526662" y="13970"/>
                    <a:pt x="9530539" y="7620"/>
                  </a:cubicBezTo>
                  <a:cubicBezTo>
                    <a:pt x="9534415" y="2540"/>
                    <a:pt x="9551212" y="0"/>
                    <a:pt x="9557673" y="3810"/>
                  </a:cubicBezTo>
                  <a:cubicBezTo>
                    <a:pt x="9564133" y="7620"/>
                    <a:pt x="9570594" y="20320"/>
                    <a:pt x="9568009" y="27940"/>
                  </a:cubicBezTo>
                  <a:cubicBezTo>
                    <a:pt x="9564133" y="39370"/>
                    <a:pt x="9542167" y="53340"/>
                    <a:pt x="9517617" y="62230"/>
                  </a:cubicBezTo>
                  <a:cubicBezTo>
                    <a:pt x="9468518" y="80010"/>
                    <a:pt x="9394868" y="80010"/>
                    <a:pt x="9281163" y="85090"/>
                  </a:cubicBezTo>
                  <a:cubicBezTo>
                    <a:pt x="8989148" y="99060"/>
                    <a:pt x="8180292" y="77470"/>
                    <a:pt x="7711260" y="83820"/>
                  </a:cubicBezTo>
                  <a:cubicBezTo>
                    <a:pt x="7330090" y="88900"/>
                    <a:pt x="7115601" y="107950"/>
                    <a:pt x="6674994" y="114300"/>
                  </a:cubicBezTo>
                  <a:cubicBezTo>
                    <a:pt x="5902319" y="125730"/>
                    <a:pt x="4531399" y="104140"/>
                    <a:pt x="3483505" y="116840"/>
                  </a:cubicBezTo>
                  <a:cubicBezTo>
                    <a:pt x="2465329" y="128270"/>
                    <a:pt x="998794" y="187960"/>
                    <a:pt x="474201" y="185420"/>
                  </a:cubicBezTo>
                  <a:cubicBezTo>
                    <a:pt x="288138" y="184150"/>
                    <a:pt x="179602" y="184150"/>
                    <a:pt x="96907" y="173990"/>
                  </a:cubicBezTo>
                  <a:cubicBezTo>
                    <a:pt x="55560" y="168910"/>
                    <a:pt x="18089" y="166370"/>
                    <a:pt x="6460" y="154940"/>
                  </a:cubicBezTo>
                  <a:cubicBezTo>
                    <a:pt x="1292" y="148590"/>
                    <a:pt x="0" y="138430"/>
                    <a:pt x="2584" y="133350"/>
                  </a:cubicBezTo>
                  <a:cubicBezTo>
                    <a:pt x="5168" y="129540"/>
                    <a:pt x="20673" y="127000"/>
                    <a:pt x="20673" y="127000"/>
                  </a:cubicBezTo>
                </a:path>
              </a:pathLst>
            </a:custGeom>
            <a:solidFill>
              <a:srgbClr val="5D4141"/>
            </a:solidFill>
            <a:ln cap="sq">
              <a:noFill/>
              <a:prstDash val="solid"/>
              <a:miter/>
            </a:ln>
          </p:spPr>
        </p:sp>
      </p:grpSp>
      <p:grpSp>
        <p:nvGrpSpPr>
          <p:cNvPr id="10" name="Group 10">
            <a:extLst>
              <a:ext uri="{FF2B5EF4-FFF2-40B4-BE49-F238E27FC236}">
                <a16:creationId xmlns="" xmlns:a16="http://schemas.microsoft.com/office/drawing/2014/main" id="{C80E739C-DF24-88B6-AE4F-260AE925469C}"/>
              </a:ext>
            </a:extLst>
          </p:cNvPr>
          <p:cNvGrpSpPr/>
          <p:nvPr/>
        </p:nvGrpSpPr>
        <p:grpSpPr>
          <a:xfrm>
            <a:off x="10528722" y="2973052"/>
            <a:ext cx="7251595" cy="214312"/>
            <a:chOff x="0" y="0"/>
            <a:chExt cx="9668794" cy="285750"/>
          </a:xfrm>
        </p:grpSpPr>
        <p:sp>
          <p:nvSpPr>
            <p:cNvPr id="11" name="Freeform 11">
              <a:extLst>
                <a:ext uri="{FF2B5EF4-FFF2-40B4-BE49-F238E27FC236}">
                  <a16:creationId xmlns="" xmlns:a16="http://schemas.microsoft.com/office/drawing/2014/main" id="{14930C6C-7EC9-0DB6-5B56-BC8C5F4E1A1A}"/>
                </a:ext>
              </a:extLst>
            </p:cNvPr>
            <p:cNvSpPr/>
            <p:nvPr/>
          </p:nvSpPr>
          <p:spPr>
            <a:xfrm>
              <a:off x="49100" y="49530"/>
              <a:ext cx="9570594" cy="187960"/>
            </a:xfrm>
            <a:custGeom>
              <a:avLst/>
              <a:gdLst/>
              <a:ahLst/>
              <a:cxnLst/>
              <a:rect l="l" t="t" r="r" b="b"/>
              <a:pathLst>
                <a:path w="9570594" h="187960">
                  <a:moveTo>
                    <a:pt x="20673" y="127000"/>
                  </a:moveTo>
                  <a:cubicBezTo>
                    <a:pt x="272633" y="158750"/>
                    <a:pt x="330778" y="157480"/>
                    <a:pt x="474201" y="157480"/>
                  </a:cubicBezTo>
                  <a:cubicBezTo>
                    <a:pt x="916100" y="156210"/>
                    <a:pt x="2219830" y="105410"/>
                    <a:pt x="3179861" y="93980"/>
                  </a:cubicBezTo>
                  <a:cubicBezTo>
                    <a:pt x="4270394" y="80010"/>
                    <a:pt x="5915239" y="102870"/>
                    <a:pt x="6674994" y="88900"/>
                  </a:cubicBezTo>
                  <a:cubicBezTo>
                    <a:pt x="7041952" y="82550"/>
                    <a:pt x="7168577" y="67310"/>
                    <a:pt x="7492895" y="60960"/>
                  </a:cubicBezTo>
                  <a:cubicBezTo>
                    <a:pt x="7967096" y="52070"/>
                    <a:pt x="8981395" y="71120"/>
                    <a:pt x="9242400" y="58420"/>
                  </a:cubicBezTo>
                  <a:cubicBezTo>
                    <a:pt x="9318634" y="54610"/>
                    <a:pt x="9340600" y="50800"/>
                    <a:pt x="9388407" y="44450"/>
                  </a:cubicBezTo>
                  <a:cubicBezTo>
                    <a:pt x="9434923" y="38100"/>
                    <a:pt x="9500820" y="29210"/>
                    <a:pt x="9525371" y="17780"/>
                  </a:cubicBezTo>
                  <a:cubicBezTo>
                    <a:pt x="9535707" y="12700"/>
                    <a:pt x="9539583" y="1270"/>
                    <a:pt x="9546044" y="1270"/>
                  </a:cubicBezTo>
                  <a:cubicBezTo>
                    <a:pt x="9553797" y="1270"/>
                    <a:pt x="9565425" y="10160"/>
                    <a:pt x="9568009" y="16510"/>
                  </a:cubicBezTo>
                  <a:cubicBezTo>
                    <a:pt x="9570594" y="21590"/>
                    <a:pt x="9568009" y="31750"/>
                    <a:pt x="9564133" y="36830"/>
                  </a:cubicBezTo>
                  <a:cubicBezTo>
                    <a:pt x="9558965" y="41910"/>
                    <a:pt x="9543459" y="46990"/>
                    <a:pt x="9538292" y="43180"/>
                  </a:cubicBezTo>
                  <a:cubicBezTo>
                    <a:pt x="9531831" y="39370"/>
                    <a:pt x="9526662" y="13970"/>
                    <a:pt x="9530539" y="7620"/>
                  </a:cubicBezTo>
                  <a:cubicBezTo>
                    <a:pt x="9534415" y="2540"/>
                    <a:pt x="9551212" y="0"/>
                    <a:pt x="9557673" y="3810"/>
                  </a:cubicBezTo>
                  <a:cubicBezTo>
                    <a:pt x="9564133" y="7620"/>
                    <a:pt x="9570594" y="20320"/>
                    <a:pt x="9568009" y="27940"/>
                  </a:cubicBezTo>
                  <a:cubicBezTo>
                    <a:pt x="9564133" y="39370"/>
                    <a:pt x="9542167" y="53340"/>
                    <a:pt x="9517617" y="62230"/>
                  </a:cubicBezTo>
                  <a:cubicBezTo>
                    <a:pt x="9468518" y="80010"/>
                    <a:pt x="9394868" y="80010"/>
                    <a:pt x="9281163" y="85090"/>
                  </a:cubicBezTo>
                  <a:cubicBezTo>
                    <a:pt x="8989148" y="99060"/>
                    <a:pt x="8180292" y="77470"/>
                    <a:pt x="7711260" y="83820"/>
                  </a:cubicBezTo>
                  <a:cubicBezTo>
                    <a:pt x="7330090" y="88900"/>
                    <a:pt x="7115601" y="107950"/>
                    <a:pt x="6674994" y="114300"/>
                  </a:cubicBezTo>
                  <a:cubicBezTo>
                    <a:pt x="5902319" y="125730"/>
                    <a:pt x="4531399" y="104140"/>
                    <a:pt x="3483505" y="116840"/>
                  </a:cubicBezTo>
                  <a:cubicBezTo>
                    <a:pt x="2465329" y="128270"/>
                    <a:pt x="998794" y="187960"/>
                    <a:pt x="474201" y="185420"/>
                  </a:cubicBezTo>
                  <a:cubicBezTo>
                    <a:pt x="288138" y="184150"/>
                    <a:pt x="179602" y="184150"/>
                    <a:pt x="96907" y="173990"/>
                  </a:cubicBezTo>
                  <a:cubicBezTo>
                    <a:pt x="55560" y="168910"/>
                    <a:pt x="18089" y="166370"/>
                    <a:pt x="6460" y="154940"/>
                  </a:cubicBezTo>
                  <a:cubicBezTo>
                    <a:pt x="1292" y="148590"/>
                    <a:pt x="0" y="138430"/>
                    <a:pt x="2584" y="133350"/>
                  </a:cubicBezTo>
                  <a:cubicBezTo>
                    <a:pt x="5168" y="129540"/>
                    <a:pt x="20673" y="127000"/>
                    <a:pt x="20673" y="127000"/>
                  </a:cubicBezTo>
                </a:path>
              </a:pathLst>
            </a:custGeom>
            <a:solidFill>
              <a:srgbClr val="5D4141">
                <a:alpha val="58824"/>
              </a:srgbClr>
            </a:solidFill>
            <a:ln cap="sq">
              <a:noFill/>
              <a:prstDash val="solid"/>
              <a:miter/>
            </a:ln>
          </p:spPr>
        </p:sp>
      </p:grpSp>
      <p:grpSp>
        <p:nvGrpSpPr>
          <p:cNvPr id="12" name="Group 12">
            <a:extLst>
              <a:ext uri="{FF2B5EF4-FFF2-40B4-BE49-F238E27FC236}">
                <a16:creationId xmlns="" xmlns:a16="http://schemas.microsoft.com/office/drawing/2014/main" id="{86CE08EF-54E9-A93A-A492-3A62049040C6}"/>
              </a:ext>
            </a:extLst>
          </p:cNvPr>
          <p:cNvGrpSpPr/>
          <p:nvPr/>
        </p:nvGrpSpPr>
        <p:grpSpPr>
          <a:xfrm>
            <a:off x="10541094" y="1605980"/>
            <a:ext cx="7251595" cy="214312"/>
            <a:chOff x="0" y="0"/>
            <a:chExt cx="9668794" cy="285750"/>
          </a:xfrm>
        </p:grpSpPr>
        <p:sp>
          <p:nvSpPr>
            <p:cNvPr id="13" name="Freeform 13">
              <a:extLst>
                <a:ext uri="{FF2B5EF4-FFF2-40B4-BE49-F238E27FC236}">
                  <a16:creationId xmlns="" xmlns:a16="http://schemas.microsoft.com/office/drawing/2014/main" id="{1EEC1A55-2DE8-B32A-85B8-D0639A5A4722}"/>
                </a:ext>
              </a:extLst>
            </p:cNvPr>
            <p:cNvSpPr/>
            <p:nvPr/>
          </p:nvSpPr>
          <p:spPr>
            <a:xfrm>
              <a:off x="49100" y="49530"/>
              <a:ext cx="9570594" cy="187960"/>
            </a:xfrm>
            <a:custGeom>
              <a:avLst/>
              <a:gdLst/>
              <a:ahLst/>
              <a:cxnLst/>
              <a:rect l="l" t="t" r="r" b="b"/>
              <a:pathLst>
                <a:path w="9570594" h="187960">
                  <a:moveTo>
                    <a:pt x="20673" y="127000"/>
                  </a:moveTo>
                  <a:cubicBezTo>
                    <a:pt x="272633" y="158750"/>
                    <a:pt x="330778" y="157480"/>
                    <a:pt x="474201" y="157480"/>
                  </a:cubicBezTo>
                  <a:cubicBezTo>
                    <a:pt x="916100" y="156210"/>
                    <a:pt x="2219830" y="105410"/>
                    <a:pt x="3179861" y="93980"/>
                  </a:cubicBezTo>
                  <a:cubicBezTo>
                    <a:pt x="4270394" y="80010"/>
                    <a:pt x="5915239" y="102870"/>
                    <a:pt x="6674994" y="88900"/>
                  </a:cubicBezTo>
                  <a:cubicBezTo>
                    <a:pt x="7041952" y="82550"/>
                    <a:pt x="7168577" y="67310"/>
                    <a:pt x="7492895" y="60960"/>
                  </a:cubicBezTo>
                  <a:cubicBezTo>
                    <a:pt x="7967096" y="52070"/>
                    <a:pt x="8981395" y="71120"/>
                    <a:pt x="9242400" y="58420"/>
                  </a:cubicBezTo>
                  <a:cubicBezTo>
                    <a:pt x="9318634" y="54610"/>
                    <a:pt x="9340600" y="50800"/>
                    <a:pt x="9388407" y="44450"/>
                  </a:cubicBezTo>
                  <a:cubicBezTo>
                    <a:pt x="9434923" y="38100"/>
                    <a:pt x="9500820" y="29210"/>
                    <a:pt x="9525371" y="17780"/>
                  </a:cubicBezTo>
                  <a:cubicBezTo>
                    <a:pt x="9535707" y="12700"/>
                    <a:pt x="9539583" y="1270"/>
                    <a:pt x="9546044" y="1270"/>
                  </a:cubicBezTo>
                  <a:cubicBezTo>
                    <a:pt x="9553797" y="1270"/>
                    <a:pt x="9565425" y="10160"/>
                    <a:pt x="9568009" y="16510"/>
                  </a:cubicBezTo>
                  <a:cubicBezTo>
                    <a:pt x="9570594" y="21590"/>
                    <a:pt x="9568009" y="31750"/>
                    <a:pt x="9564133" y="36830"/>
                  </a:cubicBezTo>
                  <a:cubicBezTo>
                    <a:pt x="9558965" y="41910"/>
                    <a:pt x="9543459" y="46990"/>
                    <a:pt x="9538292" y="43180"/>
                  </a:cubicBezTo>
                  <a:cubicBezTo>
                    <a:pt x="9531831" y="39370"/>
                    <a:pt x="9526662" y="13970"/>
                    <a:pt x="9530539" y="7620"/>
                  </a:cubicBezTo>
                  <a:cubicBezTo>
                    <a:pt x="9534415" y="2540"/>
                    <a:pt x="9551212" y="0"/>
                    <a:pt x="9557673" y="3810"/>
                  </a:cubicBezTo>
                  <a:cubicBezTo>
                    <a:pt x="9564133" y="7620"/>
                    <a:pt x="9570594" y="20320"/>
                    <a:pt x="9568009" y="27940"/>
                  </a:cubicBezTo>
                  <a:cubicBezTo>
                    <a:pt x="9564133" y="39370"/>
                    <a:pt x="9542167" y="53340"/>
                    <a:pt x="9517617" y="62230"/>
                  </a:cubicBezTo>
                  <a:cubicBezTo>
                    <a:pt x="9468518" y="80010"/>
                    <a:pt x="9394868" y="80010"/>
                    <a:pt x="9281163" y="85090"/>
                  </a:cubicBezTo>
                  <a:cubicBezTo>
                    <a:pt x="8989148" y="99060"/>
                    <a:pt x="8180292" y="77470"/>
                    <a:pt x="7711260" y="83820"/>
                  </a:cubicBezTo>
                  <a:cubicBezTo>
                    <a:pt x="7330090" y="88900"/>
                    <a:pt x="7115601" y="107950"/>
                    <a:pt x="6674994" y="114300"/>
                  </a:cubicBezTo>
                  <a:cubicBezTo>
                    <a:pt x="5902319" y="125730"/>
                    <a:pt x="4531399" y="104140"/>
                    <a:pt x="3483505" y="116840"/>
                  </a:cubicBezTo>
                  <a:cubicBezTo>
                    <a:pt x="2465329" y="128270"/>
                    <a:pt x="998794" y="187960"/>
                    <a:pt x="474201" y="185420"/>
                  </a:cubicBezTo>
                  <a:cubicBezTo>
                    <a:pt x="288138" y="184150"/>
                    <a:pt x="179602" y="184150"/>
                    <a:pt x="96907" y="173990"/>
                  </a:cubicBezTo>
                  <a:cubicBezTo>
                    <a:pt x="55560" y="168910"/>
                    <a:pt x="18089" y="166370"/>
                    <a:pt x="6460" y="154940"/>
                  </a:cubicBezTo>
                  <a:cubicBezTo>
                    <a:pt x="1292" y="148590"/>
                    <a:pt x="0" y="138430"/>
                    <a:pt x="2584" y="133350"/>
                  </a:cubicBezTo>
                  <a:cubicBezTo>
                    <a:pt x="5168" y="129540"/>
                    <a:pt x="20673" y="127000"/>
                    <a:pt x="20673" y="127000"/>
                  </a:cubicBezTo>
                </a:path>
              </a:pathLst>
            </a:custGeom>
            <a:solidFill>
              <a:srgbClr val="5D4141">
                <a:alpha val="58824"/>
              </a:srgbClr>
            </a:solidFill>
            <a:ln cap="sq">
              <a:noFill/>
              <a:prstDash val="solid"/>
              <a:miter/>
            </a:ln>
          </p:spPr>
        </p:sp>
      </p:grpSp>
      <p:sp>
        <p:nvSpPr>
          <p:cNvPr id="14" name="TextBox 14">
            <a:extLst>
              <a:ext uri="{FF2B5EF4-FFF2-40B4-BE49-F238E27FC236}">
                <a16:creationId xmlns="" xmlns:a16="http://schemas.microsoft.com/office/drawing/2014/main" id="{DCF0BF1A-DEE3-AE4D-2C3D-D13C9EADAFAE}"/>
              </a:ext>
            </a:extLst>
          </p:cNvPr>
          <p:cNvSpPr txBox="1"/>
          <p:nvPr/>
        </p:nvSpPr>
        <p:spPr>
          <a:xfrm>
            <a:off x="10582023" y="5565642"/>
            <a:ext cx="7184920" cy="153888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6000"/>
              </a:lnSpc>
            </a:pPr>
            <a:r>
              <a:rPr lang="zh-TW" altLang="zh-TW" sz="5000" dirty="0">
                <a:solidFill>
                  <a:srgbClr val="264250"/>
                </a:solidFill>
                <a:latin typeface="可画榜书"/>
                <a:ea typeface="可画榜书"/>
              </a:rPr>
              <a:t>認識地名雅化（二）：以津沙聚落為例</a:t>
            </a:r>
            <a:endParaRPr lang="en-US" sz="5000" dirty="0">
              <a:solidFill>
                <a:srgbClr val="264250"/>
              </a:solidFill>
              <a:latin typeface="可画榜书"/>
              <a:ea typeface="可画榜书"/>
              <a:sym typeface="可画榜书"/>
            </a:endParaRPr>
          </a:p>
        </p:txBody>
      </p:sp>
      <p:sp>
        <p:nvSpPr>
          <p:cNvPr id="15" name="TextBox 15">
            <a:extLst>
              <a:ext uri="{FF2B5EF4-FFF2-40B4-BE49-F238E27FC236}">
                <a16:creationId xmlns="" xmlns:a16="http://schemas.microsoft.com/office/drawing/2014/main" id="{66292912-461C-7F8F-FF02-1119300A4BD0}"/>
              </a:ext>
            </a:extLst>
          </p:cNvPr>
          <p:cNvSpPr txBox="1"/>
          <p:nvPr/>
        </p:nvSpPr>
        <p:spPr>
          <a:xfrm>
            <a:off x="435519" y="1689558"/>
            <a:ext cx="6715125" cy="205184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8000"/>
              </a:lnSpc>
            </a:pPr>
            <a:r>
              <a:rPr lang="en-US" sz="8000" dirty="0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第</a:t>
            </a:r>
            <a:r>
              <a:rPr lang="zh-TW" altLang="en-US" sz="8000" dirty="0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三</a:t>
            </a:r>
            <a:r>
              <a:rPr lang="en-US" sz="8000" dirty="0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課</a:t>
            </a:r>
          </a:p>
          <a:p>
            <a:pPr marL="0" lvl="0" indent="0" algn="l">
              <a:lnSpc>
                <a:spcPts val="8000"/>
              </a:lnSpc>
              <a:spcBef>
                <a:spcPct val="0"/>
              </a:spcBef>
            </a:pPr>
            <a:r>
              <a:rPr lang="zh-TW" altLang="en-US" sz="8000" dirty="0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以誰之名</a:t>
            </a:r>
            <a:endParaRPr lang="en-US" sz="8000" dirty="0">
              <a:solidFill>
                <a:srgbClr val="264250"/>
              </a:solidFill>
              <a:latin typeface="可画榜书"/>
              <a:ea typeface="可画榜书"/>
              <a:cs typeface="可画榜书"/>
              <a:sym typeface="可画榜书"/>
            </a:endParaRPr>
          </a:p>
        </p:txBody>
      </p:sp>
      <p:sp>
        <p:nvSpPr>
          <p:cNvPr id="16" name="TextBox 16">
            <a:extLst>
              <a:ext uri="{FF2B5EF4-FFF2-40B4-BE49-F238E27FC236}">
                <a16:creationId xmlns="" xmlns:a16="http://schemas.microsoft.com/office/drawing/2014/main" id="{6FABF8BB-A98F-AEA5-236F-17278DC7FCF1}"/>
              </a:ext>
            </a:extLst>
          </p:cNvPr>
          <p:cNvSpPr txBox="1"/>
          <p:nvPr/>
        </p:nvSpPr>
        <p:spPr>
          <a:xfrm>
            <a:off x="10538651" y="2001367"/>
            <a:ext cx="7712906" cy="7694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000"/>
              </a:lnSpc>
            </a:pPr>
            <a:r>
              <a:rPr lang="zh-TW" altLang="en-US" sz="5000" dirty="0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消失的地名</a:t>
            </a:r>
            <a:endParaRPr lang="en-US" sz="5000" dirty="0">
              <a:solidFill>
                <a:srgbClr val="264250"/>
              </a:solidFill>
              <a:latin typeface="可画榜书"/>
              <a:ea typeface="可画榜书"/>
              <a:cs typeface="可画榜书"/>
              <a:sym typeface="可画榜书"/>
            </a:endParaRPr>
          </a:p>
        </p:txBody>
      </p:sp>
      <p:sp>
        <p:nvSpPr>
          <p:cNvPr id="17" name="TextBox 17">
            <a:extLst>
              <a:ext uri="{FF2B5EF4-FFF2-40B4-BE49-F238E27FC236}">
                <a16:creationId xmlns="" xmlns:a16="http://schemas.microsoft.com/office/drawing/2014/main" id="{975B64D5-F6FE-2C8E-6460-DEF4001A7BE9}"/>
              </a:ext>
            </a:extLst>
          </p:cNvPr>
          <p:cNvSpPr txBox="1"/>
          <p:nvPr/>
        </p:nvSpPr>
        <p:spPr>
          <a:xfrm>
            <a:off x="10565547" y="3313406"/>
            <a:ext cx="7646231" cy="153888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6000"/>
              </a:lnSpc>
            </a:pPr>
            <a:r>
              <a:rPr lang="zh-TW" altLang="zh-TW" sz="5000" dirty="0">
                <a:solidFill>
                  <a:srgbClr val="264250"/>
                </a:solidFill>
                <a:latin typeface="可画榜书"/>
                <a:ea typeface="可画榜书"/>
              </a:rPr>
              <a:t>認識地名雅化：以澎湖馬公市光明里為例</a:t>
            </a:r>
            <a:endParaRPr lang="en-US" sz="5000" dirty="0">
              <a:solidFill>
                <a:srgbClr val="264250"/>
              </a:solidFill>
              <a:latin typeface="可画榜书"/>
              <a:ea typeface="可画榜书"/>
              <a:sym typeface="可画榜书"/>
            </a:endParaRPr>
          </a:p>
        </p:txBody>
      </p:sp>
      <p:sp>
        <p:nvSpPr>
          <p:cNvPr id="18" name="TextBox 18">
            <a:extLst>
              <a:ext uri="{FF2B5EF4-FFF2-40B4-BE49-F238E27FC236}">
                <a16:creationId xmlns="" xmlns:a16="http://schemas.microsoft.com/office/drawing/2014/main" id="{13D212A1-28FA-C365-A444-9864E895C3B7}"/>
              </a:ext>
            </a:extLst>
          </p:cNvPr>
          <p:cNvSpPr txBox="1"/>
          <p:nvPr/>
        </p:nvSpPr>
        <p:spPr>
          <a:xfrm>
            <a:off x="10633939" y="7458611"/>
            <a:ext cx="7646231" cy="7694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6000"/>
              </a:lnSpc>
            </a:pPr>
            <a:r>
              <a:rPr lang="zh-TW" altLang="zh-TW" sz="5000" dirty="0">
                <a:solidFill>
                  <a:srgbClr val="264250"/>
                </a:solidFill>
                <a:latin typeface="可画榜书"/>
                <a:ea typeface="可画榜书"/>
              </a:rPr>
              <a:t>從地名雅化到原住民的「正名」</a:t>
            </a:r>
            <a:endParaRPr lang="en-US" sz="5000" dirty="0">
              <a:solidFill>
                <a:srgbClr val="264250"/>
              </a:solidFill>
              <a:latin typeface="可画榜书"/>
              <a:ea typeface="可画榜书"/>
              <a:sym typeface="可画榜书"/>
            </a:endParaRPr>
          </a:p>
        </p:txBody>
      </p:sp>
      <p:sp>
        <p:nvSpPr>
          <p:cNvPr id="19" name="TextBox 19">
            <a:extLst>
              <a:ext uri="{FF2B5EF4-FFF2-40B4-BE49-F238E27FC236}">
                <a16:creationId xmlns="" xmlns:a16="http://schemas.microsoft.com/office/drawing/2014/main" id="{7DF37AC9-2E96-6D49-FDB5-B1BF3BCB1B55}"/>
              </a:ext>
            </a:extLst>
          </p:cNvPr>
          <p:cNvSpPr txBox="1"/>
          <p:nvPr/>
        </p:nvSpPr>
        <p:spPr>
          <a:xfrm>
            <a:off x="9181723" y="2001367"/>
            <a:ext cx="1014927" cy="7694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000"/>
              </a:lnSpc>
            </a:pPr>
            <a:r>
              <a:rPr lang="en-US" altLang="zh-TW" sz="5000" dirty="0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3</a:t>
            </a:r>
            <a:r>
              <a:rPr lang="en-US" sz="5000" dirty="0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-1</a:t>
            </a:r>
          </a:p>
        </p:txBody>
      </p:sp>
      <p:sp>
        <p:nvSpPr>
          <p:cNvPr id="20" name="TextBox 20">
            <a:extLst>
              <a:ext uri="{FF2B5EF4-FFF2-40B4-BE49-F238E27FC236}">
                <a16:creationId xmlns="" xmlns:a16="http://schemas.microsoft.com/office/drawing/2014/main" id="{96FE0480-DFF2-7DC2-7C5A-98233899AE6F}"/>
              </a:ext>
            </a:extLst>
          </p:cNvPr>
          <p:cNvSpPr txBox="1"/>
          <p:nvPr/>
        </p:nvSpPr>
        <p:spPr>
          <a:xfrm>
            <a:off x="9198815" y="3289699"/>
            <a:ext cx="1014927" cy="7694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000"/>
              </a:lnSpc>
            </a:pPr>
            <a:r>
              <a:rPr lang="en-US" altLang="zh-TW" sz="5000" dirty="0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3</a:t>
            </a:r>
            <a:r>
              <a:rPr lang="en-US" sz="5000" dirty="0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-2</a:t>
            </a:r>
          </a:p>
        </p:txBody>
      </p:sp>
      <p:sp>
        <p:nvSpPr>
          <p:cNvPr id="21" name="TextBox 21">
            <a:extLst>
              <a:ext uri="{FF2B5EF4-FFF2-40B4-BE49-F238E27FC236}">
                <a16:creationId xmlns="" xmlns:a16="http://schemas.microsoft.com/office/drawing/2014/main" id="{6141A579-A3F9-A7AF-BF6E-C3278501D624}"/>
              </a:ext>
            </a:extLst>
          </p:cNvPr>
          <p:cNvSpPr txBox="1"/>
          <p:nvPr/>
        </p:nvSpPr>
        <p:spPr>
          <a:xfrm>
            <a:off x="9281127" y="5475767"/>
            <a:ext cx="1014927" cy="7694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000"/>
              </a:lnSpc>
            </a:pPr>
            <a:r>
              <a:rPr lang="en-US" altLang="zh-TW" sz="5000" dirty="0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3-</a:t>
            </a:r>
            <a:r>
              <a:rPr lang="en-US" sz="5000" dirty="0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3</a:t>
            </a:r>
          </a:p>
        </p:txBody>
      </p:sp>
      <p:sp>
        <p:nvSpPr>
          <p:cNvPr id="22" name="TextBox 22">
            <a:extLst>
              <a:ext uri="{FF2B5EF4-FFF2-40B4-BE49-F238E27FC236}">
                <a16:creationId xmlns="" xmlns:a16="http://schemas.microsoft.com/office/drawing/2014/main" id="{149BD3BD-5A65-01CC-C9B9-716B288E6E23}"/>
              </a:ext>
            </a:extLst>
          </p:cNvPr>
          <p:cNvSpPr txBox="1"/>
          <p:nvPr/>
        </p:nvSpPr>
        <p:spPr>
          <a:xfrm>
            <a:off x="9198815" y="7428618"/>
            <a:ext cx="1014927" cy="7694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000"/>
              </a:lnSpc>
            </a:pPr>
            <a:r>
              <a:rPr lang="en-US" altLang="zh-TW" sz="5000" dirty="0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3</a:t>
            </a:r>
            <a:r>
              <a:rPr lang="en-US" sz="5000" dirty="0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-4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="" xmlns:a16="http://schemas.microsoft.com/office/drawing/2014/main" id="{983FED39-47B4-FD85-B268-CBF6672F3A8F}"/>
              </a:ext>
            </a:extLst>
          </p:cNvPr>
          <p:cNvSpPr txBox="1"/>
          <p:nvPr/>
        </p:nvSpPr>
        <p:spPr>
          <a:xfrm>
            <a:off x="435519" y="4743450"/>
            <a:ext cx="6715125" cy="7694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6000"/>
              </a:lnSpc>
              <a:spcBef>
                <a:spcPct val="0"/>
              </a:spcBef>
            </a:pPr>
            <a:r>
              <a:rPr lang="zh-TW" altLang="en-US" sz="6000" dirty="0">
                <a:solidFill>
                  <a:srgbClr val="8DAA00"/>
                </a:solidFill>
                <a:latin typeface="可画榜书"/>
                <a:ea typeface="可画榜书"/>
                <a:cs typeface="可画榜书"/>
                <a:sym typeface="可画榜书"/>
              </a:rPr>
              <a:t>認識地名雅化</a:t>
            </a:r>
            <a:endParaRPr lang="en-US" sz="6000" dirty="0">
              <a:solidFill>
                <a:srgbClr val="8DAA00"/>
              </a:solidFill>
              <a:latin typeface="可画榜书"/>
              <a:ea typeface="可画榜书"/>
              <a:cs typeface="可画榜书"/>
              <a:sym typeface="可画榜书"/>
            </a:endParaRPr>
          </a:p>
        </p:txBody>
      </p:sp>
      <p:grpSp>
        <p:nvGrpSpPr>
          <p:cNvPr id="25" name="Group 8">
            <a:extLst>
              <a:ext uri="{FF2B5EF4-FFF2-40B4-BE49-F238E27FC236}">
                <a16:creationId xmlns="" xmlns:a16="http://schemas.microsoft.com/office/drawing/2014/main" id="{DB01D20F-EBB9-4550-9E8E-CC8AB3CC531C}"/>
              </a:ext>
            </a:extLst>
          </p:cNvPr>
          <p:cNvGrpSpPr/>
          <p:nvPr/>
        </p:nvGrpSpPr>
        <p:grpSpPr>
          <a:xfrm>
            <a:off x="10515600" y="8434388"/>
            <a:ext cx="7251595" cy="214312"/>
            <a:chOff x="0" y="0"/>
            <a:chExt cx="9668794" cy="285750"/>
          </a:xfrm>
        </p:grpSpPr>
        <p:sp>
          <p:nvSpPr>
            <p:cNvPr id="26" name="Freeform 9">
              <a:extLst>
                <a:ext uri="{FF2B5EF4-FFF2-40B4-BE49-F238E27FC236}">
                  <a16:creationId xmlns="" xmlns:a16="http://schemas.microsoft.com/office/drawing/2014/main" id="{5FB97EE1-AD42-41A4-8E5F-B3BBDF1B930E}"/>
                </a:ext>
              </a:extLst>
            </p:cNvPr>
            <p:cNvSpPr/>
            <p:nvPr/>
          </p:nvSpPr>
          <p:spPr>
            <a:xfrm>
              <a:off x="49100" y="49530"/>
              <a:ext cx="9570594" cy="187960"/>
            </a:xfrm>
            <a:custGeom>
              <a:avLst/>
              <a:gdLst/>
              <a:ahLst/>
              <a:cxnLst/>
              <a:rect l="l" t="t" r="r" b="b"/>
              <a:pathLst>
                <a:path w="9570594" h="187960">
                  <a:moveTo>
                    <a:pt x="20673" y="127000"/>
                  </a:moveTo>
                  <a:cubicBezTo>
                    <a:pt x="272633" y="158750"/>
                    <a:pt x="330778" y="157480"/>
                    <a:pt x="474201" y="157480"/>
                  </a:cubicBezTo>
                  <a:cubicBezTo>
                    <a:pt x="916100" y="156210"/>
                    <a:pt x="2219830" y="105410"/>
                    <a:pt x="3179861" y="93980"/>
                  </a:cubicBezTo>
                  <a:cubicBezTo>
                    <a:pt x="4270394" y="80010"/>
                    <a:pt x="5915239" y="102870"/>
                    <a:pt x="6674994" y="88900"/>
                  </a:cubicBezTo>
                  <a:cubicBezTo>
                    <a:pt x="7041952" y="82550"/>
                    <a:pt x="7168577" y="67310"/>
                    <a:pt x="7492895" y="60960"/>
                  </a:cubicBezTo>
                  <a:cubicBezTo>
                    <a:pt x="7967096" y="52070"/>
                    <a:pt x="8981395" y="71120"/>
                    <a:pt x="9242400" y="58420"/>
                  </a:cubicBezTo>
                  <a:cubicBezTo>
                    <a:pt x="9318634" y="54610"/>
                    <a:pt x="9340600" y="50800"/>
                    <a:pt x="9388407" y="44450"/>
                  </a:cubicBezTo>
                  <a:cubicBezTo>
                    <a:pt x="9434923" y="38100"/>
                    <a:pt x="9500820" y="29210"/>
                    <a:pt x="9525371" y="17780"/>
                  </a:cubicBezTo>
                  <a:cubicBezTo>
                    <a:pt x="9535707" y="12700"/>
                    <a:pt x="9539583" y="1270"/>
                    <a:pt x="9546044" y="1270"/>
                  </a:cubicBezTo>
                  <a:cubicBezTo>
                    <a:pt x="9553797" y="1270"/>
                    <a:pt x="9565425" y="10160"/>
                    <a:pt x="9568009" y="16510"/>
                  </a:cubicBezTo>
                  <a:cubicBezTo>
                    <a:pt x="9570594" y="21590"/>
                    <a:pt x="9568009" y="31750"/>
                    <a:pt x="9564133" y="36830"/>
                  </a:cubicBezTo>
                  <a:cubicBezTo>
                    <a:pt x="9558965" y="41910"/>
                    <a:pt x="9543459" y="46990"/>
                    <a:pt x="9538292" y="43180"/>
                  </a:cubicBezTo>
                  <a:cubicBezTo>
                    <a:pt x="9531831" y="39370"/>
                    <a:pt x="9526662" y="13970"/>
                    <a:pt x="9530539" y="7620"/>
                  </a:cubicBezTo>
                  <a:cubicBezTo>
                    <a:pt x="9534415" y="2540"/>
                    <a:pt x="9551212" y="0"/>
                    <a:pt x="9557673" y="3810"/>
                  </a:cubicBezTo>
                  <a:cubicBezTo>
                    <a:pt x="9564133" y="7620"/>
                    <a:pt x="9570594" y="20320"/>
                    <a:pt x="9568009" y="27940"/>
                  </a:cubicBezTo>
                  <a:cubicBezTo>
                    <a:pt x="9564133" y="39370"/>
                    <a:pt x="9542167" y="53340"/>
                    <a:pt x="9517617" y="62230"/>
                  </a:cubicBezTo>
                  <a:cubicBezTo>
                    <a:pt x="9468518" y="80010"/>
                    <a:pt x="9394868" y="80010"/>
                    <a:pt x="9281163" y="85090"/>
                  </a:cubicBezTo>
                  <a:cubicBezTo>
                    <a:pt x="8989148" y="99060"/>
                    <a:pt x="8180292" y="77470"/>
                    <a:pt x="7711260" y="83820"/>
                  </a:cubicBezTo>
                  <a:cubicBezTo>
                    <a:pt x="7330090" y="88900"/>
                    <a:pt x="7115601" y="107950"/>
                    <a:pt x="6674994" y="114300"/>
                  </a:cubicBezTo>
                  <a:cubicBezTo>
                    <a:pt x="5902319" y="125730"/>
                    <a:pt x="4531399" y="104140"/>
                    <a:pt x="3483505" y="116840"/>
                  </a:cubicBezTo>
                  <a:cubicBezTo>
                    <a:pt x="2465329" y="128270"/>
                    <a:pt x="998794" y="187960"/>
                    <a:pt x="474201" y="185420"/>
                  </a:cubicBezTo>
                  <a:cubicBezTo>
                    <a:pt x="288138" y="184150"/>
                    <a:pt x="179602" y="184150"/>
                    <a:pt x="96907" y="173990"/>
                  </a:cubicBezTo>
                  <a:cubicBezTo>
                    <a:pt x="55560" y="168910"/>
                    <a:pt x="18089" y="166370"/>
                    <a:pt x="6460" y="154940"/>
                  </a:cubicBezTo>
                  <a:cubicBezTo>
                    <a:pt x="1292" y="148590"/>
                    <a:pt x="0" y="138430"/>
                    <a:pt x="2584" y="133350"/>
                  </a:cubicBezTo>
                  <a:cubicBezTo>
                    <a:pt x="5168" y="129540"/>
                    <a:pt x="20673" y="127000"/>
                    <a:pt x="20673" y="127000"/>
                  </a:cubicBezTo>
                </a:path>
              </a:pathLst>
            </a:custGeom>
            <a:solidFill>
              <a:srgbClr val="5D4141"/>
            </a:solidFill>
            <a:ln cap="sq">
              <a:noFill/>
              <a:prstDash val="solid"/>
              <a:miter/>
            </a:ln>
          </p:spPr>
        </p:sp>
      </p:grpSp>
      <p:sp>
        <p:nvSpPr>
          <p:cNvPr id="27" name="TextBox 22">
            <a:extLst>
              <a:ext uri="{FF2B5EF4-FFF2-40B4-BE49-F238E27FC236}">
                <a16:creationId xmlns="" xmlns:a16="http://schemas.microsoft.com/office/drawing/2014/main" id="{466D3109-C8E0-45E9-A868-D4C77A763177}"/>
              </a:ext>
            </a:extLst>
          </p:cNvPr>
          <p:cNvSpPr txBox="1"/>
          <p:nvPr/>
        </p:nvSpPr>
        <p:spPr>
          <a:xfrm>
            <a:off x="9235465" y="8737060"/>
            <a:ext cx="1014927" cy="7694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000"/>
              </a:lnSpc>
            </a:pPr>
            <a:r>
              <a:rPr lang="en-US" altLang="zh-TW" sz="5000" dirty="0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3</a:t>
            </a:r>
            <a:r>
              <a:rPr lang="en-US" sz="5000" dirty="0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-</a:t>
            </a:r>
            <a:r>
              <a:rPr lang="en-US" altLang="zh-TW" sz="5000" dirty="0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5</a:t>
            </a:r>
            <a:endParaRPr lang="en-US" sz="5000" dirty="0">
              <a:solidFill>
                <a:srgbClr val="264250"/>
              </a:solidFill>
              <a:latin typeface="可画榜书"/>
              <a:ea typeface="可画榜书"/>
              <a:cs typeface="可画榜书"/>
              <a:sym typeface="可画榜书"/>
            </a:endParaRPr>
          </a:p>
        </p:txBody>
      </p:sp>
      <p:sp>
        <p:nvSpPr>
          <p:cNvPr id="28" name="TextBox 18">
            <a:extLst>
              <a:ext uri="{FF2B5EF4-FFF2-40B4-BE49-F238E27FC236}">
                <a16:creationId xmlns="" xmlns:a16="http://schemas.microsoft.com/office/drawing/2014/main" id="{7051C345-FB76-409E-9138-A86B5C280128}"/>
              </a:ext>
            </a:extLst>
          </p:cNvPr>
          <p:cNvSpPr txBox="1"/>
          <p:nvPr/>
        </p:nvSpPr>
        <p:spPr>
          <a:xfrm>
            <a:off x="10538651" y="8855988"/>
            <a:ext cx="7646231" cy="7694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6000"/>
              </a:lnSpc>
            </a:pPr>
            <a:r>
              <a:rPr lang="zh-TW" altLang="en-US" sz="5000" dirty="0">
                <a:solidFill>
                  <a:srgbClr val="264250"/>
                </a:solidFill>
                <a:latin typeface="可画榜书"/>
                <a:ea typeface="可画榜书"/>
              </a:rPr>
              <a:t>我的地名，我的文化</a:t>
            </a:r>
            <a:endParaRPr lang="en-US" sz="5000" dirty="0">
              <a:solidFill>
                <a:srgbClr val="264250"/>
              </a:solidFill>
              <a:latin typeface="可画榜书"/>
              <a:ea typeface="可画榜书"/>
              <a:sym typeface="可画榜书"/>
            </a:endParaRPr>
          </a:p>
        </p:txBody>
      </p:sp>
    </p:spTree>
    <p:extLst>
      <p:ext uri="{BB962C8B-B14F-4D97-AF65-F5344CB8AC3E}">
        <p14:creationId xmlns:p14="http://schemas.microsoft.com/office/powerpoint/2010/main" val="87094396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5400000">
            <a:off x="4369162" y="-3991623"/>
            <a:ext cx="10287000" cy="18288000"/>
          </a:xfrm>
          <a:custGeom>
            <a:avLst/>
            <a:gdLst/>
            <a:ahLst/>
            <a:cxnLst/>
            <a:rect l="l" t="t" r="r" b="b"/>
            <a:pathLst>
              <a:path w="10287000" h="18288000">
                <a:moveTo>
                  <a:pt x="0" y="18288000"/>
                </a:moveTo>
                <a:lnTo>
                  <a:pt x="0" y="0"/>
                </a:lnTo>
                <a:lnTo>
                  <a:pt x="10287000" y="0"/>
                </a:lnTo>
                <a:lnTo>
                  <a:pt x="10287000" y="18288000"/>
                </a:lnTo>
                <a:lnTo>
                  <a:pt x="0" y="18288000"/>
                </a:lnTo>
                <a:close/>
              </a:path>
            </a:pathLst>
          </a:custGeom>
          <a:blipFill>
            <a:blip r:embed="rId2"/>
            <a:stretch>
              <a:fillRect l="-24942" t="-984" r="-20267" b="-1276"/>
            </a:stretch>
          </a:blipFill>
        </p:spPr>
      </p:sp>
      <p:sp>
        <p:nvSpPr>
          <p:cNvPr id="3" name="Freeform 3"/>
          <p:cNvSpPr/>
          <p:nvPr/>
        </p:nvSpPr>
        <p:spPr>
          <a:xfrm rot="-6024690">
            <a:off x="-5653159" y="3186408"/>
            <a:ext cx="12043643" cy="3914184"/>
          </a:xfrm>
          <a:custGeom>
            <a:avLst/>
            <a:gdLst/>
            <a:ahLst/>
            <a:cxnLst/>
            <a:rect l="l" t="t" r="r" b="b"/>
            <a:pathLst>
              <a:path w="12043643" h="3914184">
                <a:moveTo>
                  <a:pt x="0" y="0"/>
                </a:moveTo>
                <a:lnTo>
                  <a:pt x="12043643" y="0"/>
                </a:lnTo>
                <a:lnTo>
                  <a:pt x="12043643" y="3914184"/>
                </a:lnTo>
                <a:lnTo>
                  <a:pt x="0" y="391418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 rot="4779868">
            <a:off x="11985377" y="3185293"/>
            <a:ext cx="12043643" cy="3914184"/>
          </a:xfrm>
          <a:custGeom>
            <a:avLst/>
            <a:gdLst/>
            <a:ahLst/>
            <a:cxnLst/>
            <a:rect l="l" t="t" r="r" b="b"/>
            <a:pathLst>
              <a:path w="12043643" h="3914184">
                <a:moveTo>
                  <a:pt x="0" y="0"/>
                </a:moveTo>
                <a:lnTo>
                  <a:pt x="12043643" y="0"/>
                </a:lnTo>
                <a:lnTo>
                  <a:pt x="12043643" y="3914184"/>
                </a:lnTo>
                <a:lnTo>
                  <a:pt x="0" y="391418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 rot="20316084">
            <a:off x="330406" y="3931645"/>
            <a:ext cx="3955969" cy="2787584"/>
          </a:xfrm>
          <a:custGeom>
            <a:avLst/>
            <a:gdLst/>
            <a:ahLst/>
            <a:cxnLst/>
            <a:rect l="l" t="t" r="r" b="b"/>
            <a:pathLst>
              <a:path w="5190698" h="4258388">
                <a:moveTo>
                  <a:pt x="0" y="0"/>
                </a:moveTo>
                <a:lnTo>
                  <a:pt x="5190698" y="0"/>
                </a:lnTo>
                <a:lnTo>
                  <a:pt x="5190698" y="4258388"/>
                </a:lnTo>
                <a:lnTo>
                  <a:pt x="0" y="4258388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 rot="19676017">
            <a:off x="729616" y="3898221"/>
            <a:ext cx="2000511" cy="838019"/>
          </a:xfrm>
          <a:custGeom>
            <a:avLst/>
            <a:gdLst/>
            <a:ahLst/>
            <a:cxnLst/>
            <a:rect l="l" t="t" r="r" b="b"/>
            <a:pathLst>
              <a:path w="2624906" h="1280180">
                <a:moveTo>
                  <a:pt x="0" y="0"/>
                </a:moveTo>
                <a:lnTo>
                  <a:pt x="2624906" y="0"/>
                </a:lnTo>
                <a:lnTo>
                  <a:pt x="2624906" y="1280180"/>
                </a:lnTo>
                <a:lnTo>
                  <a:pt x="0" y="1280180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</p:sp>
      <p:sp>
        <p:nvSpPr>
          <p:cNvPr id="9" name="TextBox 9"/>
          <p:cNvSpPr txBox="1"/>
          <p:nvPr/>
        </p:nvSpPr>
        <p:spPr>
          <a:xfrm>
            <a:off x="2799974" y="1045374"/>
            <a:ext cx="14115883" cy="353943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>
              <a:lnSpc>
                <a:spcPts val="9000"/>
              </a:lnSpc>
              <a:spcBef>
                <a:spcPct val="0"/>
              </a:spcBef>
            </a:pPr>
            <a:r>
              <a:rPr lang="zh-TW" altLang="en-US" sz="9000" dirty="0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你聽過這些地名嗎</a:t>
            </a:r>
            <a:r>
              <a:rPr lang="en-US" altLang="zh-TW" sz="9000" dirty="0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?</a:t>
            </a:r>
          </a:p>
          <a:p>
            <a:pPr lvl="0"/>
            <a:r>
              <a:rPr lang="zh-TW" altLang="zh-TW" sz="4000" dirty="0">
                <a:solidFill>
                  <a:schemeClr val="accent6">
                    <a:lumMod val="50000"/>
                  </a:schemeClr>
                </a:solidFill>
                <a:latin typeface="可画榜书"/>
                <a:ea typeface="可画榜书"/>
              </a:rPr>
              <a:t>你覺得這些地名「好聽」嗎？</a:t>
            </a:r>
          </a:p>
          <a:p>
            <a:pPr lvl="0"/>
            <a:r>
              <a:rPr lang="zh-TW" altLang="zh-TW" sz="4000" dirty="0">
                <a:solidFill>
                  <a:schemeClr val="accent6">
                    <a:lumMod val="50000"/>
                  </a:schemeClr>
                </a:solidFill>
                <a:latin typeface="可画榜书"/>
                <a:ea typeface="可画榜书"/>
              </a:rPr>
              <a:t>如果你是住在這些地名的居民，會想要改地名嗎？為什麼？</a:t>
            </a:r>
          </a:p>
          <a:p>
            <a:pPr marL="0" lvl="0" indent="0" algn="ctr">
              <a:lnSpc>
                <a:spcPts val="9000"/>
              </a:lnSpc>
              <a:spcBef>
                <a:spcPct val="0"/>
              </a:spcBef>
            </a:pPr>
            <a:endParaRPr lang="en-US" sz="9000" dirty="0">
              <a:solidFill>
                <a:srgbClr val="264250"/>
              </a:solidFill>
              <a:latin typeface="可画榜书"/>
              <a:ea typeface="可画榜书"/>
              <a:cs typeface="可画榜书"/>
              <a:sym typeface="可画榜书"/>
            </a:endParaRPr>
          </a:p>
        </p:txBody>
      </p:sp>
      <p:sp>
        <p:nvSpPr>
          <p:cNvPr id="10" name="Freeform 10"/>
          <p:cNvSpPr/>
          <p:nvPr/>
        </p:nvSpPr>
        <p:spPr>
          <a:xfrm>
            <a:off x="4161501" y="3985680"/>
            <a:ext cx="4219562" cy="2722599"/>
          </a:xfrm>
          <a:custGeom>
            <a:avLst/>
            <a:gdLst/>
            <a:ahLst/>
            <a:cxnLst/>
            <a:rect l="l" t="t" r="r" b="b"/>
            <a:pathLst>
              <a:path w="5190698" h="4258388">
                <a:moveTo>
                  <a:pt x="0" y="0"/>
                </a:moveTo>
                <a:lnTo>
                  <a:pt x="5190698" y="0"/>
                </a:lnTo>
                <a:lnTo>
                  <a:pt x="5190698" y="4258388"/>
                </a:lnTo>
                <a:lnTo>
                  <a:pt x="0" y="4258388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11" name="Freeform 11"/>
          <p:cNvSpPr/>
          <p:nvPr/>
        </p:nvSpPr>
        <p:spPr>
          <a:xfrm rot="-640067">
            <a:off x="5226932" y="3716417"/>
            <a:ext cx="1843712" cy="818483"/>
          </a:xfrm>
          <a:custGeom>
            <a:avLst/>
            <a:gdLst/>
            <a:ahLst/>
            <a:cxnLst/>
            <a:rect l="l" t="t" r="r" b="b"/>
            <a:pathLst>
              <a:path w="2624906" h="1280180">
                <a:moveTo>
                  <a:pt x="0" y="0"/>
                </a:moveTo>
                <a:lnTo>
                  <a:pt x="2624906" y="0"/>
                </a:lnTo>
                <a:lnTo>
                  <a:pt x="2624906" y="1280180"/>
                </a:lnTo>
                <a:lnTo>
                  <a:pt x="0" y="1280180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</p:sp>
      <p:sp>
        <p:nvSpPr>
          <p:cNvPr id="12" name="Freeform 12"/>
          <p:cNvSpPr/>
          <p:nvPr/>
        </p:nvSpPr>
        <p:spPr>
          <a:xfrm>
            <a:off x="8529004" y="3947040"/>
            <a:ext cx="3419424" cy="2348974"/>
          </a:xfrm>
          <a:custGeom>
            <a:avLst/>
            <a:gdLst/>
            <a:ahLst/>
            <a:cxnLst/>
            <a:rect l="l" t="t" r="r" b="b"/>
            <a:pathLst>
              <a:path w="5190698" h="4258388">
                <a:moveTo>
                  <a:pt x="0" y="0"/>
                </a:moveTo>
                <a:lnTo>
                  <a:pt x="5190698" y="0"/>
                </a:lnTo>
                <a:lnTo>
                  <a:pt x="5190698" y="4258389"/>
                </a:lnTo>
                <a:lnTo>
                  <a:pt x="0" y="4258389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13" name="Freeform 13"/>
          <p:cNvSpPr/>
          <p:nvPr/>
        </p:nvSpPr>
        <p:spPr>
          <a:xfrm rot="-640067">
            <a:off x="9194548" y="3727361"/>
            <a:ext cx="1729183" cy="706161"/>
          </a:xfrm>
          <a:custGeom>
            <a:avLst/>
            <a:gdLst/>
            <a:ahLst/>
            <a:cxnLst/>
            <a:rect l="l" t="t" r="r" b="b"/>
            <a:pathLst>
              <a:path w="2624906" h="1280180">
                <a:moveTo>
                  <a:pt x="0" y="0"/>
                </a:moveTo>
                <a:lnTo>
                  <a:pt x="2624906" y="0"/>
                </a:lnTo>
                <a:lnTo>
                  <a:pt x="2624906" y="1280180"/>
                </a:lnTo>
                <a:lnTo>
                  <a:pt x="0" y="1280180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</p:sp>
      <p:sp>
        <p:nvSpPr>
          <p:cNvPr id="14" name="TextBox 16">
            <a:extLst>
              <a:ext uri="{FF2B5EF4-FFF2-40B4-BE49-F238E27FC236}">
                <a16:creationId xmlns="" xmlns:a16="http://schemas.microsoft.com/office/drawing/2014/main" id="{91B2F1BD-FFCD-4D55-9518-1DED7363FEEA}"/>
              </a:ext>
            </a:extLst>
          </p:cNvPr>
          <p:cNvSpPr txBox="1"/>
          <p:nvPr/>
        </p:nvSpPr>
        <p:spPr>
          <a:xfrm>
            <a:off x="1817954" y="-46717"/>
            <a:ext cx="7712906" cy="7694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000"/>
              </a:lnSpc>
            </a:pPr>
            <a:r>
              <a:rPr lang="zh-TW" altLang="en-US" sz="5000" dirty="0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消失的地名</a:t>
            </a:r>
            <a:endParaRPr lang="en-US" sz="5000" dirty="0">
              <a:solidFill>
                <a:srgbClr val="264250"/>
              </a:solidFill>
              <a:latin typeface="可画榜书"/>
              <a:ea typeface="可画榜书"/>
              <a:cs typeface="可画榜书"/>
              <a:sym typeface="可画榜书"/>
            </a:endParaRPr>
          </a:p>
        </p:txBody>
      </p:sp>
      <p:sp>
        <p:nvSpPr>
          <p:cNvPr id="15" name="TextBox 19">
            <a:extLst>
              <a:ext uri="{FF2B5EF4-FFF2-40B4-BE49-F238E27FC236}">
                <a16:creationId xmlns="" xmlns:a16="http://schemas.microsoft.com/office/drawing/2014/main" id="{0377FA7D-5645-4A2B-9245-FD28A429468F}"/>
              </a:ext>
            </a:extLst>
          </p:cNvPr>
          <p:cNvSpPr txBox="1"/>
          <p:nvPr/>
        </p:nvSpPr>
        <p:spPr>
          <a:xfrm>
            <a:off x="461026" y="-46717"/>
            <a:ext cx="1014927" cy="7694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000"/>
              </a:lnSpc>
            </a:pPr>
            <a:r>
              <a:rPr lang="en-US" altLang="zh-TW" sz="5000" dirty="0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3</a:t>
            </a:r>
            <a:r>
              <a:rPr lang="en-US" sz="5000" dirty="0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-1</a:t>
            </a:r>
          </a:p>
        </p:txBody>
      </p:sp>
      <p:sp>
        <p:nvSpPr>
          <p:cNvPr id="16" name="Freeform 12">
            <a:extLst>
              <a:ext uri="{FF2B5EF4-FFF2-40B4-BE49-F238E27FC236}">
                <a16:creationId xmlns="" xmlns:a16="http://schemas.microsoft.com/office/drawing/2014/main" id="{AB6BC49C-AEC3-44A7-80DA-FDA6DADBC468}"/>
              </a:ext>
            </a:extLst>
          </p:cNvPr>
          <p:cNvSpPr/>
          <p:nvPr/>
        </p:nvSpPr>
        <p:spPr>
          <a:xfrm rot="1028753">
            <a:off x="12849379" y="4276319"/>
            <a:ext cx="3419424" cy="2348974"/>
          </a:xfrm>
          <a:custGeom>
            <a:avLst/>
            <a:gdLst/>
            <a:ahLst/>
            <a:cxnLst/>
            <a:rect l="l" t="t" r="r" b="b"/>
            <a:pathLst>
              <a:path w="5190698" h="4258388">
                <a:moveTo>
                  <a:pt x="0" y="0"/>
                </a:moveTo>
                <a:lnTo>
                  <a:pt x="5190698" y="0"/>
                </a:lnTo>
                <a:lnTo>
                  <a:pt x="5190698" y="4258389"/>
                </a:lnTo>
                <a:lnTo>
                  <a:pt x="0" y="4258389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17" name="Freeform 13">
            <a:extLst>
              <a:ext uri="{FF2B5EF4-FFF2-40B4-BE49-F238E27FC236}">
                <a16:creationId xmlns="" xmlns:a16="http://schemas.microsoft.com/office/drawing/2014/main" id="{A7C8AC85-6A70-4A4E-9CD4-A7D498DB0FB6}"/>
              </a:ext>
            </a:extLst>
          </p:cNvPr>
          <p:cNvSpPr/>
          <p:nvPr/>
        </p:nvSpPr>
        <p:spPr>
          <a:xfrm rot="388686">
            <a:off x="13514923" y="4056640"/>
            <a:ext cx="1729183" cy="706161"/>
          </a:xfrm>
          <a:custGeom>
            <a:avLst/>
            <a:gdLst/>
            <a:ahLst/>
            <a:cxnLst/>
            <a:rect l="l" t="t" r="r" b="b"/>
            <a:pathLst>
              <a:path w="2624906" h="1280180">
                <a:moveTo>
                  <a:pt x="0" y="0"/>
                </a:moveTo>
                <a:lnTo>
                  <a:pt x="2624906" y="0"/>
                </a:lnTo>
                <a:lnTo>
                  <a:pt x="2624906" y="1280180"/>
                </a:lnTo>
                <a:lnTo>
                  <a:pt x="0" y="1280180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</p:sp>
      <p:sp>
        <p:nvSpPr>
          <p:cNvPr id="18" name="Freeform 12">
            <a:extLst>
              <a:ext uri="{FF2B5EF4-FFF2-40B4-BE49-F238E27FC236}">
                <a16:creationId xmlns="" xmlns:a16="http://schemas.microsoft.com/office/drawing/2014/main" id="{374B3FA7-C5E6-4DCF-BD1B-A3D63A34F599}"/>
              </a:ext>
            </a:extLst>
          </p:cNvPr>
          <p:cNvSpPr/>
          <p:nvPr/>
        </p:nvSpPr>
        <p:spPr>
          <a:xfrm>
            <a:off x="2587075" y="7314519"/>
            <a:ext cx="3645903" cy="2592959"/>
          </a:xfrm>
          <a:custGeom>
            <a:avLst/>
            <a:gdLst/>
            <a:ahLst/>
            <a:cxnLst/>
            <a:rect l="l" t="t" r="r" b="b"/>
            <a:pathLst>
              <a:path w="5190698" h="4258388">
                <a:moveTo>
                  <a:pt x="0" y="0"/>
                </a:moveTo>
                <a:lnTo>
                  <a:pt x="5190698" y="0"/>
                </a:lnTo>
                <a:lnTo>
                  <a:pt x="5190698" y="4258389"/>
                </a:lnTo>
                <a:lnTo>
                  <a:pt x="0" y="4258389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19" name="Freeform 13">
            <a:extLst>
              <a:ext uri="{FF2B5EF4-FFF2-40B4-BE49-F238E27FC236}">
                <a16:creationId xmlns="" xmlns:a16="http://schemas.microsoft.com/office/drawing/2014/main" id="{4448CF63-B7CC-4F91-AEB5-0E6A0E246728}"/>
              </a:ext>
            </a:extLst>
          </p:cNvPr>
          <p:cNvSpPr/>
          <p:nvPr/>
        </p:nvSpPr>
        <p:spPr>
          <a:xfrm rot="-640067">
            <a:off x="3244842" y="7255511"/>
            <a:ext cx="1843712" cy="779509"/>
          </a:xfrm>
          <a:custGeom>
            <a:avLst/>
            <a:gdLst/>
            <a:ahLst/>
            <a:cxnLst/>
            <a:rect l="l" t="t" r="r" b="b"/>
            <a:pathLst>
              <a:path w="2624906" h="1280180">
                <a:moveTo>
                  <a:pt x="0" y="0"/>
                </a:moveTo>
                <a:lnTo>
                  <a:pt x="2624906" y="0"/>
                </a:lnTo>
                <a:lnTo>
                  <a:pt x="2624906" y="1280180"/>
                </a:lnTo>
                <a:lnTo>
                  <a:pt x="0" y="1280180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</p:sp>
      <p:sp>
        <p:nvSpPr>
          <p:cNvPr id="20" name="Freeform 12">
            <a:extLst>
              <a:ext uri="{FF2B5EF4-FFF2-40B4-BE49-F238E27FC236}">
                <a16:creationId xmlns="" xmlns:a16="http://schemas.microsoft.com/office/drawing/2014/main" id="{B5D0E662-0294-4F42-BF1F-E3109F92B839}"/>
              </a:ext>
            </a:extLst>
          </p:cNvPr>
          <p:cNvSpPr/>
          <p:nvPr/>
        </p:nvSpPr>
        <p:spPr>
          <a:xfrm rot="621334">
            <a:off x="7309593" y="7344824"/>
            <a:ext cx="3419424" cy="2348974"/>
          </a:xfrm>
          <a:custGeom>
            <a:avLst/>
            <a:gdLst/>
            <a:ahLst/>
            <a:cxnLst/>
            <a:rect l="l" t="t" r="r" b="b"/>
            <a:pathLst>
              <a:path w="5190698" h="4258388">
                <a:moveTo>
                  <a:pt x="0" y="0"/>
                </a:moveTo>
                <a:lnTo>
                  <a:pt x="5190698" y="0"/>
                </a:lnTo>
                <a:lnTo>
                  <a:pt x="5190698" y="4258389"/>
                </a:lnTo>
                <a:lnTo>
                  <a:pt x="0" y="4258389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21" name="Freeform 13">
            <a:extLst>
              <a:ext uri="{FF2B5EF4-FFF2-40B4-BE49-F238E27FC236}">
                <a16:creationId xmlns="" xmlns:a16="http://schemas.microsoft.com/office/drawing/2014/main" id="{D431A698-2479-4990-93AE-2C726ADAA361}"/>
              </a:ext>
            </a:extLst>
          </p:cNvPr>
          <p:cNvSpPr/>
          <p:nvPr/>
        </p:nvSpPr>
        <p:spPr>
          <a:xfrm rot="21581267">
            <a:off x="7975137" y="7125145"/>
            <a:ext cx="1729183" cy="706161"/>
          </a:xfrm>
          <a:custGeom>
            <a:avLst/>
            <a:gdLst/>
            <a:ahLst/>
            <a:cxnLst/>
            <a:rect l="l" t="t" r="r" b="b"/>
            <a:pathLst>
              <a:path w="2624906" h="1280180">
                <a:moveTo>
                  <a:pt x="0" y="0"/>
                </a:moveTo>
                <a:lnTo>
                  <a:pt x="2624906" y="0"/>
                </a:lnTo>
                <a:lnTo>
                  <a:pt x="2624906" y="1280180"/>
                </a:lnTo>
                <a:lnTo>
                  <a:pt x="0" y="1280180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</p:sp>
      <p:sp>
        <p:nvSpPr>
          <p:cNvPr id="22" name="Freeform 12">
            <a:extLst>
              <a:ext uri="{FF2B5EF4-FFF2-40B4-BE49-F238E27FC236}">
                <a16:creationId xmlns="" xmlns:a16="http://schemas.microsoft.com/office/drawing/2014/main" id="{146F9AE2-0F23-4C3B-87DE-F30C9FC13C70}"/>
              </a:ext>
            </a:extLst>
          </p:cNvPr>
          <p:cNvSpPr/>
          <p:nvPr/>
        </p:nvSpPr>
        <p:spPr>
          <a:xfrm rot="21076532">
            <a:off x="11460707" y="7349308"/>
            <a:ext cx="3419424" cy="2348974"/>
          </a:xfrm>
          <a:custGeom>
            <a:avLst/>
            <a:gdLst/>
            <a:ahLst/>
            <a:cxnLst/>
            <a:rect l="l" t="t" r="r" b="b"/>
            <a:pathLst>
              <a:path w="5190698" h="4258388">
                <a:moveTo>
                  <a:pt x="0" y="0"/>
                </a:moveTo>
                <a:lnTo>
                  <a:pt x="5190698" y="0"/>
                </a:lnTo>
                <a:lnTo>
                  <a:pt x="5190698" y="4258389"/>
                </a:lnTo>
                <a:lnTo>
                  <a:pt x="0" y="4258389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23" name="Freeform 13">
            <a:extLst>
              <a:ext uri="{FF2B5EF4-FFF2-40B4-BE49-F238E27FC236}">
                <a16:creationId xmlns="" xmlns:a16="http://schemas.microsoft.com/office/drawing/2014/main" id="{82EFFD0F-6C36-43DD-81B5-799AC23CB494}"/>
              </a:ext>
            </a:extLst>
          </p:cNvPr>
          <p:cNvSpPr/>
          <p:nvPr/>
        </p:nvSpPr>
        <p:spPr>
          <a:xfrm rot="20436465">
            <a:off x="12126251" y="7129629"/>
            <a:ext cx="1729183" cy="706161"/>
          </a:xfrm>
          <a:custGeom>
            <a:avLst/>
            <a:gdLst/>
            <a:ahLst/>
            <a:cxnLst/>
            <a:rect l="l" t="t" r="r" b="b"/>
            <a:pathLst>
              <a:path w="2624906" h="1280180">
                <a:moveTo>
                  <a:pt x="0" y="0"/>
                </a:moveTo>
                <a:lnTo>
                  <a:pt x="2624906" y="0"/>
                </a:lnTo>
                <a:lnTo>
                  <a:pt x="2624906" y="1280180"/>
                </a:lnTo>
                <a:lnTo>
                  <a:pt x="0" y="1280180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</p:sp>
      <p:sp>
        <p:nvSpPr>
          <p:cNvPr id="24" name="TextBox 15">
            <a:extLst>
              <a:ext uri="{FF2B5EF4-FFF2-40B4-BE49-F238E27FC236}">
                <a16:creationId xmlns="" xmlns:a16="http://schemas.microsoft.com/office/drawing/2014/main" id="{D816007B-5AE5-4203-958A-5F0AD11B0B86}"/>
              </a:ext>
            </a:extLst>
          </p:cNvPr>
          <p:cNvSpPr txBox="1"/>
          <p:nvPr/>
        </p:nvSpPr>
        <p:spPr>
          <a:xfrm rot="20548288">
            <a:off x="1004966" y="4913311"/>
            <a:ext cx="2932589" cy="102592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8000"/>
              </a:lnSpc>
            </a:pPr>
            <a:r>
              <a:rPr lang="zh-TW" altLang="en-US" sz="8000" dirty="0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火燒埔</a:t>
            </a:r>
            <a:endParaRPr lang="en-US" sz="8000" dirty="0">
              <a:solidFill>
                <a:srgbClr val="264250"/>
              </a:solidFill>
              <a:latin typeface="可画榜书"/>
              <a:ea typeface="可画榜书"/>
              <a:cs typeface="可画榜书"/>
              <a:sym typeface="可画榜书"/>
            </a:endParaRPr>
          </a:p>
        </p:txBody>
      </p:sp>
      <p:sp>
        <p:nvSpPr>
          <p:cNvPr id="25" name="TextBox 15">
            <a:extLst>
              <a:ext uri="{FF2B5EF4-FFF2-40B4-BE49-F238E27FC236}">
                <a16:creationId xmlns="" xmlns:a16="http://schemas.microsoft.com/office/drawing/2014/main" id="{6EE23297-9804-4431-B86C-62A82598A34D}"/>
              </a:ext>
            </a:extLst>
          </p:cNvPr>
          <p:cNvSpPr txBox="1"/>
          <p:nvPr/>
        </p:nvSpPr>
        <p:spPr>
          <a:xfrm>
            <a:off x="2961545" y="8348447"/>
            <a:ext cx="2932589" cy="102592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8000"/>
              </a:lnSpc>
            </a:pPr>
            <a:r>
              <a:rPr lang="zh-TW" altLang="en-US" sz="8000" dirty="0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林北路</a:t>
            </a:r>
            <a:endParaRPr lang="en-US" sz="8000" dirty="0">
              <a:solidFill>
                <a:srgbClr val="264250"/>
              </a:solidFill>
              <a:latin typeface="可画榜书"/>
              <a:ea typeface="可画榜书"/>
              <a:cs typeface="可画榜书"/>
              <a:sym typeface="可画榜书"/>
            </a:endParaRPr>
          </a:p>
        </p:txBody>
      </p:sp>
      <p:sp>
        <p:nvSpPr>
          <p:cNvPr id="26" name="TextBox 15">
            <a:extLst>
              <a:ext uri="{FF2B5EF4-FFF2-40B4-BE49-F238E27FC236}">
                <a16:creationId xmlns="" xmlns:a16="http://schemas.microsoft.com/office/drawing/2014/main" id="{3C3CA9A5-B6E6-4E5D-841A-5162111496C2}"/>
              </a:ext>
            </a:extLst>
          </p:cNvPr>
          <p:cNvSpPr txBox="1"/>
          <p:nvPr/>
        </p:nvSpPr>
        <p:spPr>
          <a:xfrm rot="21026328">
            <a:off x="11913407" y="8060834"/>
            <a:ext cx="2932589" cy="102592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8000"/>
              </a:lnSpc>
            </a:pPr>
            <a:r>
              <a:rPr lang="zh-TW" altLang="en-US" sz="8000" dirty="0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雙乳山</a:t>
            </a:r>
            <a:endParaRPr lang="en-US" sz="8000" dirty="0">
              <a:solidFill>
                <a:srgbClr val="264250"/>
              </a:solidFill>
              <a:latin typeface="可画榜书"/>
              <a:ea typeface="可画榜书"/>
              <a:cs typeface="可画榜书"/>
              <a:sym typeface="可画榜书"/>
            </a:endParaRPr>
          </a:p>
        </p:txBody>
      </p:sp>
      <p:sp>
        <p:nvSpPr>
          <p:cNvPr id="27" name="TextBox 15">
            <a:extLst>
              <a:ext uri="{FF2B5EF4-FFF2-40B4-BE49-F238E27FC236}">
                <a16:creationId xmlns="" xmlns:a16="http://schemas.microsoft.com/office/drawing/2014/main" id="{CEDD8735-78E8-41F6-8C56-316638263B92}"/>
              </a:ext>
            </a:extLst>
          </p:cNvPr>
          <p:cNvSpPr txBox="1"/>
          <p:nvPr/>
        </p:nvSpPr>
        <p:spPr>
          <a:xfrm rot="855342">
            <a:off x="13187558" y="4994958"/>
            <a:ext cx="2932589" cy="102592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8000"/>
              </a:lnSpc>
            </a:pPr>
            <a:r>
              <a:rPr lang="zh-TW" altLang="en-US" sz="8000" dirty="0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番婆村</a:t>
            </a:r>
            <a:endParaRPr lang="en-US" sz="8000" dirty="0">
              <a:solidFill>
                <a:srgbClr val="264250"/>
              </a:solidFill>
              <a:latin typeface="可画榜书"/>
              <a:ea typeface="可画榜书"/>
              <a:cs typeface="可画榜书"/>
              <a:sym typeface="可画榜书"/>
            </a:endParaRPr>
          </a:p>
        </p:txBody>
      </p:sp>
      <p:sp>
        <p:nvSpPr>
          <p:cNvPr id="28" name="TextBox 15">
            <a:extLst>
              <a:ext uri="{FF2B5EF4-FFF2-40B4-BE49-F238E27FC236}">
                <a16:creationId xmlns="" xmlns:a16="http://schemas.microsoft.com/office/drawing/2014/main" id="{9066B672-817D-47E0-B999-576C04663B9D}"/>
              </a:ext>
            </a:extLst>
          </p:cNvPr>
          <p:cNvSpPr txBox="1"/>
          <p:nvPr/>
        </p:nvSpPr>
        <p:spPr>
          <a:xfrm>
            <a:off x="8698451" y="4661733"/>
            <a:ext cx="2932589" cy="102592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8000"/>
              </a:lnSpc>
            </a:pPr>
            <a:r>
              <a:rPr lang="zh-TW" altLang="en-US" sz="8000" dirty="0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芝芭里</a:t>
            </a:r>
            <a:endParaRPr lang="en-US" sz="8000" dirty="0">
              <a:solidFill>
                <a:srgbClr val="264250"/>
              </a:solidFill>
              <a:latin typeface="可画榜书"/>
              <a:ea typeface="可画榜书"/>
              <a:cs typeface="可画榜书"/>
              <a:sym typeface="可画榜书"/>
            </a:endParaRPr>
          </a:p>
        </p:txBody>
      </p:sp>
      <p:sp>
        <p:nvSpPr>
          <p:cNvPr id="29" name="TextBox 15">
            <a:extLst>
              <a:ext uri="{FF2B5EF4-FFF2-40B4-BE49-F238E27FC236}">
                <a16:creationId xmlns="" xmlns:a16="http://schemas.microsoft.com/office/drawing/2014/main" id="{C1963D0C-93BB-41AD-95DF-06F5F40E68DA}"/>
              </a:ext>
            </a:extLst>
          </p:cNvPr>
          <p:cNvSpPr txBox="1"/>
          <p:nvPr/>
        </p:nvSpPr>
        <p:spPr>
          <a:xfrm>
            <a:off x="4421303" y="4877299"/>
            <a:ext cx="3762321" cy="102592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8000"/>
              </a:lnSpc>
            </a:pPr>
            <a:r>
              <a:rPr lang="zh-TW" altLang="en-US" sz="8000" dirty="0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跌死馬橋</a:t>
            </a:r>
            <a:endParaRPr lang="en-US" sz="8000" dirty="0">
              <a:solidFill>
                <a:srgbClr val="264250"/>
              </a:solidFill>
              <a:latin typeface="可画榜书"/>
              <a:ea typeface="可画榜书"/>
              <a:cs typeface="可画榜书"/>
              <a:sym typeface="可画榜书"/>
            </a:endParaRPr>
          </a:p>
        </p:txBody>
      </p:sp>
      <p:sp>
        <p:nvSpPr>
          <p:cNvPr id="30" name="TextBox 15">
            <a:extLst>
              <a:ext uri="{FF2B5EF4-FFF2-40B4-BE49-F238E27FC236}">
                <a16:creationId xmlns="" xmlns:a16="http://schemas.microsoft.com/office/drawing/2014/main" id="{49A32EE9-BB13-48D9-9E72-48F6A786EF54}"/>
              </a:ext>
            </a:extLst>
          </p:cNvPr>
          <p:cNvSpPr txBox="1"/>
          <p:nvPr/>
        </p:nvSpPr>
        <p:spPr>
          <a:xfrm rot="621775">
            <a:off x="7560265" y="8247539"/>
            <a:ext cx="2932589" cy="102592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8000"/>
              </a:lnSpc>
            </a:pPr>
            <a:r>
              <a:rPr lang="zh-TW" altLang="en-US" sz="8000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飯店里</a:t>
            </a:r>
            <a:endParaRPr lang="en-US" sz="8000" dirty="0">
              <a:solidFill>
                <a:srgbClr val="264250"/>
              </a:solidFill>
              <a:latin typeface="可画榜书"/>
              <a:ea typeface="可画榜书"/>
              <a:cs typeface="可画榜书"/>
              <a:sym typeface="可画榜书"/>
            </a:endParaRPr>
          </a:p>
        </p:txBody>
      </p:sp>
    </p:spTree>
    <p:extLst>
      <p:ext uri="{BB962C8B-B14F-4D97-AF65-F5344CB8AC3E}">
        <p14:creationId xmlns:p14="http://schemas.microsoft.com/office/powerpoint/2010/main" val="426516858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 descr="跟改易地名鄙視在地文化有關的相片，共2張">
            <a:extLst>
              <a:ext uri="{FF2B5EF4-FFF2-40B4-BE49-F238E27FC236}">
                <a16:creationId xmlns="" xmlns:a16="http://schemas.microsoft.com/office/drawing/2014/main" id="{1EE54B56-F25D-41A7-B0CC-9A4B01C1B8DD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15400" y="1605280"/>
            <a:ext cx="7467600" cy="7493635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Box 17">
            <a:extLst>
              <a:ext uri="{FF2B5EF4-FFF2-40B4-BE49-F238E27FC236}">
                <a16:creationId xmlns="" xmlns:a16="http://schemas.microsoft.com/office/drawing/2014/main" id="{A4F7ED04-07F2-4988-B9E4-189906280B1F}"/>
              </a:ext>
            </a:extLst>
          </p:cNvPr>
          <p:cNvSpPr txBox="1"/>
          <p:nvPr/>
        </p:nvSpPr>
        <p:spPr>
          <a:xfrm>
            <a:off x="1981200" y="190500"/>
            <a:ext cx="12115800" cy="76944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6000"/>
              </a:lnSpc>
            </a:pPr>
            <a:r>
              <a:rPr lang="zh-TW" altLang="zh-TW" sz="5000" b="1" dirty="0">
                <a:solidFill>
                  <a:srgbClr val="264250"/>
                </a:solidFill>
                <a:latin typeface="可画榜书"/>
                <a:ea typeface="可画榜书"/>
              </a:rPr>
              <a:t>認識地名雅化：以澎湖馬公市光明里為例</a:t>
            </a:r>
            <a:endParaRPr lang="en-US" sz="5000" b="1" dirty="0">
              <a:solidFill>
                <a:srgbClr val="264250"/>
              </a:solidFill>
              <a:latin typeface="可画榜书"/>
              <a:ea typeface="可画榜书"/>
              <a:sym typeface="可画榜书"/>
            </a:endParaRPr>
          </a:p>
        </p:txBody>
      </p:sp>
      <p:sp>
        <p:nvSpPr>
          <p:cNvPr id="4" name="TextBox 20">
            <a:extLst>
              <a:ext uri="{FF2B5EF4-FFF2-40B4-BE49-F238E27FC236}">
                <a16:creationId xmlns="" xmlns:a16="http://schemas.microsoft.com/office/drawing/2014/main" id="{0A766442-1E4B-4274-B106-FA73C20D165E}"/>
              </a:ext>
            </a:extLst>
          </p:cNvPr>
          <p:cNvSpPr txBox="1"/>
          <p:nvPr/>
        </p:nvSpPr>
        <p:spPr>
          <a:xfrm>
            <a:off x="614468" y="166793"/>
            <a:ext cx="1014927" cy="7694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000"/>
              </a:lnSpc>
            </a:pPr>
            <a:r>
              <a:rPr lang="en-US" altLang="zh-TW" sz="5000" dirty="0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3</a:t>
            </a:r>
            <a:r>
              <a:rPr lang="en-US" sz="5000" dirty="0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-2</a:t>
            </a:r>
          </a:p>
        </p:txBody>
      </p:sp>
      <p:sp>
        <p:nvSpPr>
          <p:cNvPr id="6" name="矩形: 剪去單一角落 5">
            <a:extLst>
              <a:ext uri="{FF2B5EF4-FFF2-40B4-BE49-F238E27FC236}">
                <a16:creationId xmlns="" xmlns:a16="http://schemas.microsoft.com/office/drawing/2014/main" id="{1475847A-909F-40D1-BB34-687B90BEF1A8}"/>
              </a:ext>
            </a:extLst>
          </p:cNvPr>
          <p:cNvSpPr/>
          <p:nvPr/>
        </p:nvSpPr>
        <p:spPr>
          <a:xfrm>
            <a:off x="1066800" y="1638300"/>
            <a:ext cx="7086601" cy="7493635"/>
          </a:xfrm>
          <a:prstGeom prst="snip1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eaVert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zh-TW" sz="4000" kern="100" dirty="0">
                <a:solidFill>
                  <a:srgbClr val="000000"/>
                </a:solidFill>
                <a:effectLst/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馬公鎮豬母水正名「珠江」</a:t>
            </a:r>
            <a:endParaRPr lang="zh-TW" sz="4000" kern="100" dirty="0">
              <a:effectLst/>
              <a:latin typeface="標楷體" panose="03000509000000000000" pitchFamily="65" charset="-12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zh-TW" sz="4000" kern="100" dirty="0">
                <a:solidFill>
                  <a:srgbClr val="000000"/>
                </a:solidFill>
                <a:effectLst/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不雅地名將更改　</a:t>
            </a:r>
            <a:endParaRPr lang="zh-TW" sz="4000" kern="100" dirty="0">
              <a:effectLst/>
              <a:latin typeface="標楷體" panose="03000509000000000000" pitchFamily="65" charset="-12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zh-TW" sz="4000" kern="100" dirty="0">
                <a:solidFill>
                  <a:srgbClr val="000000"/>
                </a:solidFill>
                <a:effectLst/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〔本報訊〕為糾正不雅地名，縣府頃奉准批示，本縣馬公鎮豬母水，改名為「珠江」…（中略）…會中曾討論其他各村里名稱之雅俗問題，一時經人提出應行更名者，有「火燒坪」、「宅腳嶼」等（略）</a:t>
            </a:r>
            <a:endParaRPr lang="zh-TW" sz="4000" kern="100" dirty="0">
              <a:effectLst/>
              <a:latin typeface="標楷體" panose="03000509000000000000" pitchFamily="65" charset="-12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4000" kern="100" dirty="0">
                <a:solidFill>
                  <a:srgbClr val="000000"/>
                </a:solidFill>
                <a:effectLst/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 </a:t>
            </a:r>
            <a:endParaRPr lang="zh-TW" sz="4000" kern="100" dirty="0">
              <a:effectLst/>
              <a:latin typeface="標楷體" panose="03000509000000000000" pitchFamily="65" charset="-12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862079B8-F238-4135-9018-95C7AD288348}"/>
              </a:ext>
            </a:extLst>
          </p:cNvPr>
          <p:cNvSpPr/>
          <p:nvPr/>
        </p:nvSpPr>
        <p:spPr>
          <a:xfrm>
            <a:off x="1121930" y="9410717"/>
            <a:ext cx="14575269" cy="3909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zh-TW" altLang="zh-TW" kern="100" dirty="0">
                <a:latin typeface="Aptos"/>
                <a:ea typeface="標楷體" panose="03000509000000000000" pitchFamily="65" charset="-120"/>
                <a:cs typeface="Times New Roman" panose="02020603050405020304" pitchFamily="18" charset="0"/>
              </a:rPr>
              <a:t>資料來源：國家文化記憶庫</a:t>
            </a:r>
            <a:r>
              <a:rPr lang="en-US" altLang="zh-TW" kern="100" dirty="0">
                <a:latin typeface="Aptos"/>
                <a:ea typeface="標楷體" panose="03000509000000000000" pitchFamily="65" charset="-120"/>
                <a:cs typeface="Times New Roman" panose="02020603050405020304" pitchFamily="18" charset="0"/>
              </a:rPr>
              <a:t>2.0</a:t>
            </a:r>
            <a:r>
              <a:rPr lang="zh-TW" altLang="zh-TW" kern="100" dirty="0">
                <a:latin typeface="Aptos"/>
                <a:ea typeface="標楷體" panose="03000509000000000000" pitchFamily="65" charset="-120"/>
                <a:cs typeface="Times New Roman" panose="02020603050405020304" pitchFamily="18" charset="0"/>
              </a:rPr>
              <a:t>，〈改易地名鄙視在地文化〉，</a:t>
            </a:r>
            <a:r>
              <a:rPr lang="en-US" altLang="zh-TW" u="sng" kern="100" dirty="0">
                <a:solidFill>
                  <a:srgbClr val="467886"/>
                </a:solidFill>
                <a:latin typeface="標楷體" panose="03000509000000000000" pitchFamily="65" charset="-120"/>
                <a:cs typeface="Times New Roman" panose="02020603050405020304" pitchFamily="18" charset="0"/>
                <a:hlinkClick r:id="rId3"/>
              </a:rPr>
              <a:t>https://</a:t>
            </a:r>
            <a:r>
              <a:rPr lang="en-US" altLang="zh-TW" u="sng" kern="100" dirty="0" err="1">
                <a:solidFill>
                  <a:srgbClr val="467886"/>
                </a:solidFill>
                <a:latin typeface="標楷體" panose="03000509000000000000" pitchFamily="65" charset="-120"/>
                <a:cs typeface="Times New Roman" panose="02020603050405020304" pitchFamily="18" charset="0"/>
                <a:hlinkClick r:id="rId3"/>
              </a:rPr>
              <a:t>tcmb.culture.tw</a:t>
            </a:r>
            <a:r>
              <a:rPr lang="en-US" altLang="zh-TW" u="sng" kern="100" dirty="0">
                <a:solidFill>
                  <a:srgbClr val="467886"/>
                </a:solidFill>
                <a:latin typeface="標楷體" panose="03000509000000000000" pitchFamily="65" charset="-120"/>
                <a:cs typeface="Times New Roman" panose="02020603050405020304" pitchFamily="18" charset="0"/>
                <a:hlinkClick r:id="rId3"/>
              </a:rPr>
              <a:t>/</a:t>
            </a:r>
            <a:r>
              <a:rPr lang="en-US" altLang="zh-TW" u="sng" kern="100" dirty="0" err="1">
                <a:solidFill>
                  <a:srgbClr val="467886"/>
                </a:solidFill>
                <a:latin typeface="標楷體" panose="03000509000000000000" pitchFamily="65" charset="-120"/>
                <a:cs typeface="Times New Roman" panose="02020603050405020304" pitchFamily="18" charset="0"/>
                <a:hlinkClick r:id="rId3"/>
              </a:rPr>
              <a:t>zh-tw</a:t>
            </a:r>
            <a:r>
              <a:rPr lang="en-US" altLang="zh-TW" kern="100" dirty="0">
                <a:latin typeface="標楷體" panose="03000509000000000000" pitchFamily="65" charset="-120"/>
                <a:cs typeface="Times New Roman" panose="02020603050405020304" pitchFamily="18" charset="0"/>
              </a:rPr>
              <a:t>)</a:t>
            </a:r>
            <a:r>
              <a:rPr lang="zh-TW" altLang="en-US" kern="100" dirty="0">
                <a:latin typeface="標楷體" panose="03000509000000000000" pitchFamily="65" charset="-120"/>
                <a:cs typeface="Times New Roman" panose="02020603050405020304" pitchFamily="18" charset="0"/>
              </a:rPr>
              <a:t>，</a:t>
            </a:r>
            <a:r>
              <a:rPr lang="en-US" altLang="zh-TW" kern="100" dirty="0">
                <a:latin typeface="標楷體" panose="03000509000000000000" pitchFamily="65" charset="-120"/>
                <a:cs typeface="Times New Roman" panose="02020603050405020304" pitchFamily="18" charset="0"/>
              </a:rPr>
              <a:t>(2025.08.22)</a:t>
            </a:r>
            <a:endParaRPr lang="zh-TW" altLang="zh-TW" sz="2800" kern="100" dirty="0">
              <a:latin typeface="Aptos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785311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4">
            <a:extLst>
              <a:ext uri="{FF2B5EF4-FFF2-40B4-BE49-F238E27FC236}">
                <a16:creationId xmlns="" xmlns:a16="http://schemas.microsoft.com/office/drawing/2014/main" id="{6D10D87C-2D65-49C8-9C65-164B6E21E31E}"/>
              </a:ext>
            </a:extLst>
          </p:cNvPr>
          <p:cNvSpPr/>
          <p:nvPr/>
        </p:nvSpPr>
        <p:spPr>
          <a:xfrm>
            <a:off x="1028700" y="740950"/>
            <a:ext cx="14897100" cy="4097750"/>
          </a:xfrm>
          <a:custGeom>
            <a:avLst/>
            <a:gdLst/>
            <a:ahLst/>
            <a:cxnLst/>
            <a:rect l="l" t="t" r="r" b="b"/>
            <a:pathLst>
              <a:path w="16230600" h="4402550">
                <a:moveTo>
                  <a:pt x="0" y="0"/>
                </a:moveTo>
                <a:lnTo>
                  <a:pt x="16230600" y="0"/>
                </a:lnTo>
                <a:lnTo>
                  <a:pt x="16230600" y="4402550"/>
                </a:lnTo>
                <a:lnTo>
                  <a:pt x="0" y="440255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E4B9584E-68E2-4179-B663-8DE18287738A}"/>
              </a:ext>
            </a:extLst>
          </p:cNvPr>
          <p:cNvSpPr/>
          <p:nvPr/>
        </p:nvSpPr>
        <p:spPr>
          <a:xfrm>
            <a:off x="1828800" y="1409700"/>
            <a:ext cx="11582400" cy="21716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fontAlgn="base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zh-TW" altLang="zh-TW" sz="4000" kern="100" dirty="0">
                <a:latin typeface="Aptos"/>
                <a:ea typeface="標楷體" panose="03000509000000000000" pitchFamily="65" charset="-120"/>
                <a:cs typeface="Times New Roman" panose="02020603050405020304" pitchFamily="18" charset="0"/>
              </a:rPr>
              <a:t>下列何者關於馬公市的地名雅化，配對正確</a:t>
            </a:r>
            <a:r>
              <a:rPr lang="zh-TW" altLang="zh-TW" sz="4000" kern="100" dirty="0">
                <a:solidFill>
                  <a:srgbClr val="000000"/>
                </a:solidFill>
                <a:latin typeface="Aptos"/>
                <a:ea typeface="標楷體" panose="03000509000000000000" pitchFamily="65" charset="-120"/>
                <a:cs typeface="Times New Roman" panose="02020603050405020304" pitchFamily="18" charset="0"/>
              </a:rPr>
              <a:t>？ </a:t>
            </a:r>
            <a:endParaRPr lang="zh-TW" altLang="zh-TW" sz="4000" kern="100" dirty="0">
              <a:latin typeface="Aptos"/>
              <a:cs typeface="Times New Roman" panose="02020603050405020304" pitchFamily="18" charset="0"/>
            </a:endParaRPr>
          </a:p>
          <a:p>
            <a:pPr marL="228600" fontAlgn="base">
              <a:lnSpc>
                <a:spcPct val="115000"/>
              </a:lnSpc>
              <a:spcAft>
                <a:spcPts val="0"/>
              </a:spcAft>
            </a:pPr>
            <a:r>
              <a:rPr lang="en-US" altLang="zh-TW" sz="4000" kern="100" dirty="0">
                <a:solidFill>
                  <a:srgbClr val="000000"/>
                </a:solidFill>
                <a:latin typeface="標楷體" panose="03000509000000000000" pitchFamily="65" charset="-120"/>
                <a:cs typeface="Times New Roman" panose="02020603050405020304" pitchFamily="18" charset="0"/>
              </a:rPr>
              <a:t>(A)</a:t>
            </a:r>
            <a:r>
              <a:rPr lang="zh-TW" altLang="zh-TW" sz="4000" kern="100" dirty="0">
                <a:solidFill>
                  <a:srgbClr val="000000"/>
                </a:solidFill>
                <a:latin typeface="Aptos"/>
                <a:ea typeface="標楷體" panose="03000509000000000000" pitchFamily="65" charset="-120"/>
                <a:cs typeface="Times New Roman" panose="02020603050405020304" pitchFamily="18" charset="0"/>
              </a:rPr>
              <a:t>豬母水→長江</a:t>
            </a:r>
            <a:r>
              <a:rPr lang="en-US" altLang="zh-TW" sz="4000" kern="100" dirty="0">
                <a:solidFill>
                  <a:srgbClr val="000000"/>
                </a:solidFill>
                <a:latin typeface="Aptos"/>
                <a:ea typeface="標楷體" panose="03000509000000000000" pitchFamily="65" charset="-120"/>
                <a:cs typeface="Times New Roman" panose="02020603050405020304" pitchFamily="18" charset="0"/>
              </a:rPr>
              <a:t>  (B)</a:t>
            </a:r>
            <a:r>
              <a:rPr lang="zh-TW" altLang="zh-TW" sz="4000" kern="100" dirty="0">
                <a:solidFill>
                  <a:srgbClr val="000000"/>
                </a:solidFill>
                <a:latin typeface="Aptos"/>
                <a:ea typeface="標楷體" panose="03000509000000000000" pitchFamily="65" charset="-120"/>
                <a:cs typeface="Times New Roman" panose="02020603050405020304" pitchFamily="18" charset="0"/>
              </a:rPr>
              <a:t>宅腳嶼→豬母水</a:t>
            </a:r>
            <a:r>
              <a:rPr lang="en-US" altLang="zh-TW" sz="4000" kern="100" dirty="0">
                <a:solidFill>
                  <a:srgbClr val="000000"/>
                </a:solidFill>
                <a:latin typeface="Aptos"/>
                <a:ea typeface="標楷體" panose="03000509000000000000" pitchFamily="65" charset="-120"/>
                <a:cs typeface="Times New Roman" panose="02020603050405020304" pitchFamily="18" charset="0"/>
              </a:rPr>
              <a:t>  (C)</a:t>
            </a:r>
            <a:r>
              <a:rPr lang="zh-TW" altLang="zh-TW" sz="4000" kern="100" dirty="0">
                <a:solidFill>
                  <a:srgbClr val="000000"/>
                </a:solidFill>
                <a:latin typeface="Aptos"/>
                <a:ea typeface="標楷體" panose="03000509000000000000" pitchFamily="65" charset="-120"/>
                <a:cs typeface="Times New Roman" panose="02020603050405020304" pitchFamily="18" charset="0"/>
              </a:rPr>
              <a:t>火燒坪→光明里</a:t>
            </a:r>
            <a:r>
              <a:rPr lang="en-US" altLang="zh-TW" sz="4000" kern="100" dirty="0">
                <a:solidFill>
                  <a:srgbClr val="000000"/>
                </a:solidFill>
                <a:latin typeface="Aptos"/>
                <a:ea typeface="標楷體" panose="03000509000000000000" pitchFamily="65" charset="-120"/>
                <a:cs typeface="Times New Roman" panose="02020603050405020304" pitchFamily="18" charset="0"/>
              </a:rPr>
              <a:t>  (D)</a:t>
            </a:r>
            <a:r>
              <a:rPr lang="zh-TW" altLang="zh-TW" sz="4000" kern="100" dirty="0">
                <a:solidFill>
                  <a:srgbClr val="000000"/>
                </a:solidFill>
                <a:latin typeface="Aptos"/>
                <a:ea typeface="標楷體" panose="03000509000000000000" pitchFamily="65" charset="-120"/>
                <a:cs typeface="Times New Roman" panose="02020603050405020304" pitchFamily="18" charset="0"/>
              </a:rPr>
              <a:t>光明里→宅腳嶼</a:t>
            </a:r>
            <a:endParaRPr lang="zh-TW" altLang="zh-TW" sz="4000" kern="100" dirty="0">
              <a:latin typeface="Aptos"/>
              <a:cs typeface="Times New Roman" panose="02020603050405020304" pitchFamily="18" charset="0"/>
            </a:endParaRPr>
          </a:p>
        </p:txBody>
      </p:sp>
      <p:sp>
        <p:nvSpPr>
          <p:cNvPr id="4" name="Freeform 4">
            <a:extLst>
              <a:ext uri="{FF2B5EF4-FFF2-40B4-BE49-F238E27FC236}">
                <a16:creationId xmlns="" xmlns:a16="http://schemas.microsoft.com/office/drawing/2014/main" id="{A2F6BF58-09A2-4A72-995C-8618EBDABFC7}"/>
              </a:ext>
            </a:extLst>
          </p:cNvPr>
          <p:cNvSpPr/>
          <p:nvPr/>
        </p:nvSpPr>
        <p:spPr>
          <a:xfrm>
            <a:off x="2133600" y="4838700"/>
            <a:ext cx="16306800" cy="5774150"/>
          </a:xfrm>
          <a:custGeom>
            <a:avLst/>
            <a:gdLst/>
            <a:ahLst/>
            <a:cxnLst/>
            <a:rect l="l" t="t" r="r" b="b"/>
            <a:pathLst>
              <a:path w="16230600" h="4402550">
                <a:moveTo>
                  <a:pt x="0" y="0"/>
                </a:moveTo>
                <a:lnTo>
                  <a:pt x="16230600" y="0"/>
                </a:lnTo>
                <a:lnTo>
                  <a:pt x="16230600" y="4402550"/>
                </a:lnTo>
                <a:lnTo>
                  <a:pt x="0" y="440255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51647A37-B392-44EF-BAB8-256A80C5D2D1}"/>
              </a:ext>
            </a:extLst>
          </p:cNvPr>
          <p:cNvSpPr/>
          <p:nvPr/>
        </p:nvSpPr>
        <p:spPr>
          <a:xfrm>
            <a:off x="2705100" y="5268487"/>
            <a:ext cx="14897100" cy="42953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lnSpc>
                <a:spcPct val="115000"/>
              </a:lnSpc>
              <a:spcAft>
                <a:spcPts val="0"/>
              </a:spcAft>
            </a:pPr>
            <a:r>
              <a:rPr lang="en-US" altLang="zh-TW" sz="4000" kern="100" dirty="0">
                <a:solidFill>
                  <a:srgbClr val="000000"/>
                </a:solidFill>
                <a:latin typeface="Aptos"/>
                <a:ea typeface="標楷體" panose="03000509000000000000" pitchFamily="65" charset="-120"/>
                <a:cs typeface="Times New Roman" panose="02020603050405020304" pitchFamily="18" charset="0"/>
              </a:rPr>
              <a:t>2.</a:t>
            </a:r>
            <a:r>
              <a:rPr lang="zh-TW" altLang="zh-TW" sz="4000" kern="100" dirty="0">
                <a:solidFill>
                  <a:srgbClr val="000000"/>
                </a:solidFill>
                <a:latin typeface="Aptos"/>
                <a:ea typeface="標楷體" panose="03000509000000000000" pitchFamily="65" charset="-120"/>
                <a:cs typeface="Times New Roman" panose="02020603050405020304" pitchFamily="18" charset="0"/>
              </a:rPr>
              <a:t>根據《臺灣地名辭書（卷六）澎湖縣》，「宅腳嶼」之地名由來有二，一是澎湖種菜的菜宅之矮牆腳俗稱；二是安宅海邊昔日盛產許多的海蜇，在水中飄盪如張開的傘，俗稱「蚱腳嶼」。其後，宅腳嶼雅化為安宅里。根據「宅腳嶼」之地名由來，其地名被「雅化」的主因可能是？</a:t>
            </a:r>
            <a:endParaRPr lang="zh-TW" altLang="zh-TW" sz="4000" kern="100" dirty="0">
              <a:latin typeface="Aptos"/>
              <a:cs typeface="Times New Roman" panose="02020603050405020304" pitchFamily="18" charset="0"/>
            </a:endParaRPr>
          </a:p>
          <a:p>
            <a:pPr marL="228600" fontAlgn="base">
              <a:lnSpc>
                <a:spcPct val="115000"/>
              </a:lnSpc>
              <a:spcAft>
                <a:spcPts val="0"/>
              </a:spcAft>
            </a:pPr>
            <a:r>
              <a:rPr lang="en-US" altLang="zh-TW" sz="4000" kern="100" dirty="0">
                <a:solidFill>
                  <a:srgbClr val="000000"/>
                </a:solidFill>
                <a:latin typeface="標楷體" panose="03000509000000000000" pitchFamily="65" charset="-120"/>
                <a:cs typeface="Times New Roman" panose="02020603050405020304" pitchFamily="18" charset="0"/>
              </a:rPr>
              <a:t>(A)</a:t>
            </a:r>
            <a:r>
              <a:rPr lang="zh-TW" altLang="zh-TW" sz="4000" kern="100" dirty="0">
                <a:solidFill>
                  <a:srgbClr val="000000"/>
                </a:solidFill>
                <a:latin typeface="Aptos"/>
                <a:ea typeface="標楷體" panose="03000509000000000000" pitchFamily="65" charset="-120"/>
                <a:cs typeface="Times New Roman" panose="02020603050405020304" pitchFamily="18" charset="0"/>
              </a:rPr>
              <a:t>諧音不雅</a:t>
            </a:r>
            <a:r>
              <a:rPr lang="en-US" altLang="zh-TW" sz="4000" kern="100" dirty="0">
                <a:solidFill>
                  <a:srgbClr val="000000"/>
                </a:solidFill>
                <a:latin typeface="Aptos"/>
                <a:ea typeface="標楷體" panose="03000509000000000000" pitchFamily="65" charset="-120"/>
                <a:cs typeface="Times New Roman" panose="02020603050405020304" pitchFamily="18" charset="0"/>
              </a:rPr>
              <a:t>  (B)</a:t>
            </a:r>
            <a:r>
              <a:rPr lang="zh-TW" altLang="zh-TW" sz="4000" kern="100" dirty="0">
                <a:solidFill>
                  <a:srgbClr val="000000"/>
                </a:solidFill>
                <a:latin typeface="Aptos"/>
                <a:ea typeface="標楷體" panose="03000509000000000000" pitchFamily="65" charset="-120"/>
                <a:cs typeface="Times New Roman" panose="02020603050405020304" pitchFamily="18" charset="0"/>
              </a:rPr>
              <a:t>字意粗鄙</a:t>
            </a:r>
            <a:r>
              <a:rPr lang="en-US" altLang="zh-TW" sz="4000" kern="100" dirty="0">
                <a:solidFill>
                  <a:srgbClr val="000000"/>
                </a:solidFill>
                <a:latin typeface="Aptos"/>
                <a:ea typeface="標楷體" panose="03000509000000000000" pitchFamily="65" charset="-120"/>
                <a:cs typeface="Times New Roman" panose="02020603050405020304" pitchFamily="18" charset="0"/>
              </a:rPr>
              <a:t>  (C)</a:t>
            </a:r>
            <a:r>
              <a:rPr lang="zh-TW" altLang="zh-TW" sz="4000" kern="100" dirty="0">
                <a:solidFill>
                  <a:srgbClr val="000000"/>
                </a:solidFill>
                <a:latin typeface="Aptos"/>
                <a:ea typeface="標楷體" panose="03000509000000000000" pitchFamily="65" charset="-120"/>
                <a:cs typeface="Times New Roman" panose="02020603050405020304" pitchFamily="18" charset="0"/>
              </a:rPr>
              <a:t>貌似不吉 </a:t>
            </a:r>
            <a:r>
              <a:rPr lang="en-US" altLang="zh-TW" sz="4000" kern="100" dirty="0">
                <a:solidFill>
                  <a:srgbClr val="000000"/>
                </a:solidFill>
                <a:latin typeface="Aptos"/>
                <a:ea typeface="標楷體" panose="03000509000000000000" pitchFamily="65" charset="-120"/>
                <a:cs typeface="Times New Roman" panose="02020603050405020304" pitchFamily="18" charset="0"/>
              </a:rPr>
              <a:t> (D)</a:t>
            </a:r>
            <a:r>
              <a:rPr lang="zh-TW" altLang="zh-TW" sz="4000" kern="100" dirty="0">
                <a:solidFill>
                  <a:srgbClr val="000000"/>
                </a:solidFill>
                <a:latin typeface="Aptos"/>
                <a:ea typeface="標楷體" panose="03000509000000000000" pitchFamily="65" charset="-120"/>
                <a:cs typeface="Times New Roman" panose="02020603050405020304" pitchFamily="18" charset="0"/>
              </a:rPr>
              <a:t>過於生活化、口語化</a:t>
            </a:r>
            <a:endParaRPr lang="zh-TW" altLang="zh-TW" sz="4000" kern="100" dirty="0">
              <a:latin typeface="Aptos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618636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4">
            <a:extLst>
              <a:ext uri="{FF2B5EF4-FFF2-40B4-BE49-F238E27FC236}">
                <a16:creationId xmlns="" xmlns:a16="http://schemas.microsoft.com/office/drawing/2014/main" id="{782E21DF-13DA-4257-9BFB-625AD0F904D8}"/>
              </a:ext>
            </a:extLst>
          </p:cNvPr>
          <p:cNvSpPr/>
          <p:nvPr/>
        </p:nvSpPr>
        <p:spPr>
          <a:xfrm>
            <a:off x="1028700" y="495300"/>
            <a:ext cx="14897100" cy="3276600"/>
          </a:xfrm>
          <a:custGeom>
            <a:avLst/>
            <a:gdLst/>
            <a:ahLst/>
            <a:cxnLst/>
            <a:rect l="l" t="t" r="r" b="b"/>
            <a:pathLst>
              <a:path w="16230600" h="4402550">
                <a:moveTo>
                  <a:pt x="0" y="0"/>
                </a:moveTo>
                <a:lnTo>
                  <a:pt x="16230600" y="0"/>
                </a:lnTo>
                <a:lnTo>
                  <a:pt x="16230600" y="4402550"/>
                </a:lnTo>
                <a:lnTo>
                  <a:pt x="0" y="440255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0A784E90-E4C3-494F-9399-56F4BBC00912}"/>
              </a:ext>
            </a:extLst>
          </p:cNvPr>
          <p:cNvSpPr/>
          <p:nvPr/>
        </p:nvSpPr>
        <p:spPr>
          <a:xfrm>
            <a:off x="1981200" y="1401700"/>
            <a:ext cx="12725400" cy="14637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lnSpc>
                <a:spcPct val="115000"/>
              </a:lnSpc>
              <a:spcAft>
                <a:spcPts val="0"/>
              </a:spcAft>
            </a:pPr>
            <a:r>
              <a:rPr lang="en-US" altLang="zh-TW" sz="4000" kern="100" dirty="0">
                <a:solidFill>
                  <a:srgbClr val="000000"/>
                </a:solidFill>
                <a:latin typeface="Aptos"/>
                <a:ea typeface="標楷體" panose="03000509000000000000" pitchFamily="65" charset="-120"/>
                <a:cs typeface="Times New Roman" panose="02020603050405020304" pitchFamily="18" charset="0"/>
              </a:rPr>
              <a:t>3.</a:t>
            </a:r>
            <a:r>
              <a:rPr lang="zh-TW" altLang="zh-TW" sz="4000" kern="100" dirty="0">
                <a:solidFill>
                  <a:srgbClr val="000000"/>
                </a:solidFill>
                <a:latin typeface="Aptos"/>
                <a:ea typeface="標楷體" panose="03000509000000000000" pitchFamily="65" charset="-120"/>
                <a:cs typeface="Times New Roman" panose="02020603050405020304" pitchFamily="18" charset="0"/>
              </a:rPr>
              <a:t>根據上述三組地名雅化，你比較喜歡雅化前還是雅化後的地名？為什麼？</a:t>
            </a:r>
            <a:endParaRPr lang="zh-TW" altLang="zh-TW" sz="4000" kern="100" dirty="0">
              <a:latin typeface="Aptos"/>
              <a:cs typeface="Times New Roman" panose="02020603050405020304" pitchFamily="18" charset="0"/>
            </a:endParaRPr>
          </a:p>
        </p:txBody>
      </p:sp>
      <p:sp>
        <p:nvSpPr>
          <p:cNvPr id="4" name="Freeform 4">
            <a:extLst>
              <a:ext uri="{FF2B5EF4-FFF2-40B4-BE49-F238E27FC236}">
                <a16:creationId xmlns="" xmlns:a16="http://schemas.microsoft.com/office/drawing/2014/main" id="{89228441-4F19-4AA8-97B3-6F73E6CF0919}"/>
              </a:ext>
            </a:extLst>
          </p:cNvPr>
          <p:cNvSpPr/>
          <p:nvPr/>
        </p:nvSpPr>
        <p:spPr>
          <a:xfrm>
            <a:off x="2263140" y="3724020"/>
            <a:ext cx="16024860" cy="5143500"/>
          </a:xfrm>
          <a:custGeom>
            <a:avLst/>
            <a:gdLst/>
            <a:ahLst/>
            <a:cxnLst/>
            <a:rect l="l" t="t" r="r" b="b"/>
            <a:pathLst>
              <a:path w="16230600" h="4402550">
                <a:moveTo>
                  <a:pt x="0" y="0"/>
                </a:moveTo>
                <a:lnTo>
                  <a:pt x="16230600" y="0"/>
                </a:lnTo>
                <a:lnTo>
                  <a:pt x="16230600" y="4402550"/>
                </a:lnTo>
                <a:lnTo>
                  <a:pt x="0" y="440255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B3C28D76-C1C8-4190-ADBC-D80CB8DE85FB}"/>
              </a:ext>
            </a:extLst>
          </p:cNvPr>
          <p:cNvSpPr/>
          <p:nvPr/>
        </p:nvSpPr>
        <p:spPr>
          <a:xfrm>
            <a:off x="3329940" y="4126070"/>
            <a:ext cx="1447800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Aft>
                <a:spcPts val="0"/>
              </a:spcAft>
            </a:pPr>
            <a:r>
              <a:rPr lang="en-US" altLang="zh-TW" sz="4000" kern="100" dirty="0">
                <a:latin typeface="Aptos"/>
                <a:ea typeface="標楷體" panose="03000509000000000000" pitchFamily="65" charset="-120"/>
                <a:cs typeface="Times New Roman" panose="02020603050405020304" pitchFamily="18" charset="0"/>
              </a:rPr>
              <a:t>4.</a:t>
            </a:r>
            <a:r>
              <a:rPr lang="zh-TW" altLang="zh-TW" sz="4000" kern="100" dirty="0">
                <a:latin typeface="Aptos"/>
                <a:ea typeface="標楷體" panose="03000509000000000000" pitchFamily="65" charset="-120"/>
                <a:cs typeface="Times New Roman" panose="02020603050405020304" pitchFamily="18" charset="0"/>
              </a:rPr>
              <a:t>改編自《臺灣地名辭書（卷六）澎湖縣》：火燒坪之「坪」，指先民經常在居門前的廣場搭建曬魚乾的棚架子，曬魚坪曬久易生臭味，早期在本地捕魚曬魚之先民在冬季要回福建過冬，為了維持環境乾淨，就將曬魚蓬架全部燒燬，久之本地就叫「火燒坪」，。</a:t>
            </a:r>
            <a:endParaRPr lang="zh-TW" altLang="zh-TW" sz="4000" kern="100" dirty="0">
              <a:latin typeface="Aptos"/>
              <a:cs typeface="Times New Roman" panose="02020603050405020304" pitchFamily="18" charset="0"/>
            </a:endParaRPr>
          </a:p>
          <a:p>
            <a:pPr marL="226695">
              <a:spcAft>
                <a:spcPts val="0"/>
              </a:spcAft>
            </a:pPr>
            <a:r>
              <a:rPr lang="zh-TW" altLang="zh-TW" sz="4000" kern="100" dirty="0">
                <a:latin typeface="Aptos"/>
                <a:ea typeface="標楷體" panose="03000509000000000000" pitchFamily="65" charset="-120"/>
                <a:cs typeface="Times New Roman" panose="02020603050405020304" pitchFamily="18" charset="0"/>
              </a:rPr>
              <a:t>看完火燒坪的地名由來後，有改變你對火燒坪的印象嗎？</a:t>
            </a:r>
            <a:endParaRPr lang="zh-TW" altLang="zh-TW" sz="4000" kern="100" dirty="0">
              <a:latin typeface="Aptos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86B183A5-AEA0-4FCA-AF08-26189D25CDE6}"/>
              </a:ext>
            </a:extLst>
          </p:cNvPr>
          <p:cNvSpPr/>
          <p:nvPr/>
        </p:nvSpPr>
        <p:spPr>
          <a:xfrm>
            <a:off x="1634708" y="9135811"/>
            <a:ext cx="14291092" cy="41203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ts val="1600"/>
              </a:lnSpc>
              <a:spcAft>
                <a:spcPts val="0"/>
              </a:spcAft>
            </a:pPr>
            <a:r>
              <a:rPr lang="zh-TW" altLang="zh-TW" sz="5000" kern="100" dirty="0">
                <a:solidFill>
                  <a:srgbClr val="000000"/>
                </a:solidFill>
                <a:latin typeface="Aptos"/>
                <a:ea typeface="標楷體" panose="03000509000000000000" pitchFamily="65" charset="-120"/>
                <a:cs typeface="Times New Roman" panose="02020603050405020304" pitchFamily="18" charset="0"/>
              </a:rPr>
              <a:t>想想看，地名的「雅」與「不雅」是如何決定的？</a:t>
            </a:r>
            <a:endParaRPr lang="zh-TW" altLang="zh-TW" sz="5000" kern="100" dirty="0">
              <a:latin typeface="Aptos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34588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4">
            <a:extLst>
              <a:ext uri="{FF2B5EF4-FFF2-40B4-BE49-F238E27FC236}">
                <a16:creationId xmlns="" xmlns:a16="http://schemas.microsoft.com/office/drawing/2014/main" id="{B026ABEB-A292-4D62-A151-F912EB9E45F9}"/>
              </a:ext>
            </a:extLst>
          </p:cNvPr>
          <p:cNvSpPr txBox="1"/>
          <p:nvPr/>
        </p:nvSpPr>
        <p:spPr>
          <a:xfrm>
            <a:off x="1752600" y="190499"/>
            <a:ext cx="12872304" cy="76944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6000"/>
              </a:lnSpc>
            </a:pPr>
            <a:r>
              <a:rPr lang="zh-TW" altLang="zh-TW" sz="5000" dirty="0">
                <a:solidFill>
                  <a:srgbClr val="264250"/>
                </a:solidFill>
                <a:latin typeface="可画榜书"/>
                <a:ea typeface="可画榜书"/>
              </a:rPr>
              <a:t>認識地名雅化（二）：以津沙聚落為例</a:t>
            </a:r>
            <a:endParaRPr lang="en-US" sz="5000" dirty="0">
              <a:solidFill>
                <a:srgbClr val="264250"/>
              </a:solidFill>
              <a:latin typeface="可画榜书"/>
              <a:ea typeface="可画榜书"/>
              <a:sym typeface="可画榜书"/>
            </a:endParaRPr>
          </a:p>
        </p:txBody>
      </p:sp>
      <p:sp>
        <p:nvSpPr>
          <p:cNvPr id="3" name="TextBox 21">
            <a:extLst>
              <a:ext uri="{FF2B5EF4-FFF2-40B4-BE49-F238E27FC236}">
                <a16:creationId xmlns="" xmlns:a16="http://schemas.microsoft.com/office/drawing/2014/main" id="{DCD034B3-A2FD-4B4C-BAEF-96C3ACD37173}"/>
              </a:ext>
            </a:extLst>
          </p:cNvPr>
          <p:cNvSpPr txBox="1"/>
          <p:nvPr/>
        </p:nvSpPr>
        <p:spPr>
          <a:xfrm>
            <a:off x="457200" y="190500"/>
            <a:ext cx="1014927" cy="7694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000"/>
              </a:lnSpc>
            </a:pPr>
            <a:r>
              <a:rPr lang="en-US" altLang="zh-TW" sz="5000" dirty="0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3-</a:t>
            </a:r>
            <a:r>
              <a:rPr lang="en-US" sz="5000" dirty="0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3</a:t>
            </a:r>
          </a:p>
        </p:txBody>
      </p:sp>
      <p:sp>
        <p:nvSpPr>
          <p:cNvPr id="4" name="Freeform 2">
            <a:extLst>
              <a:ext uri="{FF2B5EF4-FFF2-40B4-BE49-F238E27FC236}">
                <a16:creationId xmlns="" xmlns:a16="http://schemas.microsoft.com/office/drawing/2014/main" id="{2C5D611D-220A-46BE-B9F7-A1FDB1101CBB}"/>
              </a:ext>
            </a:extLst>
          </p:cNvPr>
          <p:cNvSpPr/>
          <p:nvPr/>
        </p:nvSpPr>
        <p:spPr>
          <a:xfrm>
            <a:off x="7600148" y="1391004"/>
            <a:ext cx="9818778" cy="7867296"/>
          </a:xfrm>
          <a:custGeom>
            <a:avLst/>
            <a:gdLst/>
            <a:ahLst/>
            <a:cxnLst/>
            <a:rect l="l" t="t" r="r" b="b"/>
            <a:pathLst>
              <a:path w="9818778" h="7867296">
                <a:moveTo>
                  <a:pt x="0" y="0"/>
                </a:moveTo>
                <a:lnTo>
                  <a:pt x="9818778" y="0"/>
                </a:lnTo>
                <a:lnTo>
                  <a:pt x="9818778" y="7867296"/>
                </a:lnTo>
                <a:lnTo>
                  <a:pt x="0" y="786729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EEDC87C8-F300-4894-B9F2-028FE3BA11D7}"/>
              </a:ext>
            </a:extLst>
          </p:cNvPr>
          <p:cNvSpPr/>
          <p:nvPr/>
        </p:nvSpPr>
        <p:spPr>
          <a:xfrm>
            <a:off x="9203816" y="9404017"/>
            <a:ext cx="8250670" cy="3909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zh-TW" altLang="en-US" kern="100" dirty="0">
                <a:latin typeface="Aptos"/>
                <a:ea typeface="標楷體" panose="03000509000000000000" pitchFamily="65" charset="-120"/>
                <a:cs typeface="Times New Roman" panose="02020603050405020304" pitchFamily="18" charset="0"/>
              </a:rPr>
              <a:t>資料</a:t>
            </a:r>
            <a:r>
              <a:rPr lang="zh-TW" altLang="zh-TW" kern="100" dirty="0">
                <a:latin typeface="Aptos"/>
                <a:ea typeface="標楷體" panose="03000509000000000000" pitchFamily="65" charset="-120"/>
                <a:cs typeface="Times New Roman" panose="02020603050405020304" pitchFamily="18" charset="0"/>
              </a:rPr>
              <a:t>來源：</a:t>
            </a:r>
            <a:r>
              <a:rPr lang="zh-TW" altLang="en-US" kern="100" dirty="0">
                <a:latin typeface="Aptos"/>
                <a:ea typeface="標楷體" panose="03000509000000000000" pitchFamily="65" charset="-120"/>
                <a:cs typeface="Times New Roman" panose="02020603050405020304" pitchFamily="18" charset="0"/>
              </a:rPr>
              <a:t>擷取自</a:t>
            </a:r>
            <a:r>
              <a:rPr lang="en-US" altLang="zh-TW" kern="100" dirty="0">
                <a:latin typeface="Aptos"/>
                <a:ea typeface="標楷體" panose="03000509000000000000" pitchFamily="65" charset="-120"/>
                <a:cs typeface="Times New Roman" panose="02020603050405020304" pitchFamily="18" charset="0"/>
              </a:rPr>
              <a:t>GOOGLE MAP</a:t>
            </a:r>
            <a:r>
              <a:rPr lang="zh-TW" altLang="zh-TW" kern="100" dirty="0">
                <a:latin typeface="Aptos"/>
                <a:ea typeface="標楷體" panose="03000509000000000000" pitchFamily="65" charset="-120"/>
                <a:cs typeface="Times New Roman" panose="02020603050405020304" pitchFamily="18" charset="0"/>
              </a:rPr>
              <a:t>，</a:t>
            </a:r>
            <a:r>
              <a:rPr lang="en-US" altLang="zh-TW" kern="100" dirty="0">
                <a:latin typeface="Aptos"/>
                <a:ea typeface="標楷體" panose="03000509000000000000" pitchFamily="65" charset="-120"/>
                <a:cs typeface="Times New Roman" panose="02020603050405020304" pitchFamily="18" charset="0"/>
                <a:hlinkClick r:id="rId3"/>
              </a:rPr>
              <a:t>https://</a:t>
            </a:r>
            <a:r>
              <a:rPr lang="en-US" altLang="zh-TW" kern="100" dirty="0" err="1">
                <a:latin typeface="Aptos"/>
                <a:ea typeface="標楷體" panose="03000509000000000000" pitchFamily="65" charset="-120"/>
                <a:cs typeface="Times New Roman" panose="02020603050405020304" pitchFamily="18" charset="0"/>
                <a:hlinkClick r:id="rId3"/>
              </a:rPr>
              <a:t>www.google.com</a:t>
            </a:r>
            <a:r>
              <a:rPr lang="en-US" altLang="zh-TW" kern="100" dirty="0">
                <a:latin typeface="Aptos"/>
                <a:ea typeface="標楷體" panose="03000509000000000000" pitchFamily="65" charset="-120"/>
                <a:cs typeface="Times New Roman" panose="02020603050405020304" pitchFamily="18" charset="0"/>
                <a:hlinkClick r:id="rId3"/>
              </a:rPr>
              <a:t>/maps</a:t>
            </a:r>
            <a:r>
              <a:rPr lang="zh-TW" altLang="en-US" kern="100" dirty="0">
                <a:latin typeface="標楷體" panose="03000509000000000000" pitchFamily="65" charset="-120"/>
                <a:cs typeface="Times New Roman" panose="02020603050405020304" pitchFamily="18" charset="0"/>
              </a:rPr>
              <a:t>，</a:t>
            </a:r>
            <a:r>
              <a:rPr lang="en-US" altLang="zh-TW" kern="100" dirty="0">
                <a:latin typeface="標楷體" panose="03000509000000000000" pitchFamily="65" charset="-120"/>
                <a:cs typeface="Times New Roman" panose="02020603050405020304" pitchFamily="18" charset="0"/>
              </a:rPr>
              <a:t>(2025.07.22)</a:t>
            </a:r>
            <a:endParaRPr lang="zh-TW" altLang="zh-TW" sz="2800" kern="100" dirty="0">
              <a:latin typeface="Aptos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6051299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4">
            <a:extLst>
              <a:ext uri="{FF2B5EF4-FFF2-40B4-BE49-F238E27FC236}">
                <a16:creationId xmlns="" xmlns:a16="http://schemas.microsoft.com/office/drawing/2014/main" id="{CE84A381-80C0-4B79-BEA5-0CA2489E86C6}"/>
              </a:ext>
            </a:extLst>
          </p:cNvPr>
          <p:cNvSpPr txBox="1"/>
          <p:nvPr/>
        </p:nvSpPr>
        <p:spPr>
          <a:xfrm>
            <a:off x="1752600" y="190500"/>
            <a:ext cx="12872304" cy="76944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6000"/>
              </a:lnSpc>
            </a:pPr>
            <a:r>
              <a:rPr lang="zh-TW" altLang="zh-TW" sz="5000" dirty="0">
                <a:solidFill>
                  <a:srgbClr val="264250"/>
                </a:solidFill>
                <a:latin typeface="可画榜书"/>
                <a:ea typeface="可画榜书"/>
              </a:rPr>
              <a:t>認識地名雅化（二）：以津沙聚落為例</a:t>
            </a:r>
            <a:endParaRPr lang="en-US" sz="5000" dirty="0">
              <a:solidFill>
                <a:srgbClr val="264250"/>
              </a:solidFill>
              <a:latin typeface="可画榜书"/>
              <a:ea typeface="可画榜书"/>
              <a:sym typeface="可画榜书"/>
            </a:endParaRPr>
          </a:p>
        </p:txBody>
      </p:sp>
      <p:sp>
        <p:nvSpPr>
          <p:cNvPr id="3" name="TextBox 21">
            <a:extLst>
              <a:ext uri="{FF2B5EF4-FFF2-40B4-BE49-F238E27FC236}">
                <a16:creationId xmlns="" xmlns:a16="http://schemas.microsoft.com/office/drawing/2014/main" id="{0F22CD74-E5CF-4357-8C54-83BBBC95EBC0}"/>
              </a:ext>
            </a:extLst>
          </p:cNvPr>
          <p:cNvSpPr txBox="1"/>
          <p:nvPr/>
        </p:nvSpPr>
        <p:spPr>
          <a:xfrm>
            <a:off x="457200" y="190500"/>
            <a:ext cx="1014927" cy="7694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000"/>
              </a:lnSpc>
            </a:pPr>
            <a:r>
              <a:rPr lang="en-US" altLang="zh-TW" sz="5000" dirty="0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3-</a:t>
            </a:r>
            <a:r>
              <a:rPr lang="en-US" sz="5000" dirty="0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3</a:t>
            </a:r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4617FB4D-4C12-40DE-8FE2-8546FA1BC3C9}"/>
              </a:ext>
            </a:extLst>
          </p:cNvPr>
          <p:cNvSpPr/>
          <p:nvPr/>
        </p:nvSpPr>
        <p:spPr>
          <a:xfrm>
            <a:off x="457200" y="1333500"/>
            <a:ext cx="17830800" cy="3810000"/>
          </a:xfrm>
          <a:prstGeom prst="rect">
            <a:avLst/>
          </a:prstGeom>
          <a:ln w="3175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0"/>
              </a:spcAft>
            </a:pPr>
            <a:r>
              <a:rPr lang="zh-TW" sz="4000" kern="100" dirty="0">
                <a:effectLst/>
                <a:ea typeface="標楷體" panose="03000509000000000000" pitchFamily="65" charset="-120"/>
                <a:cs typeface="Times New Roman" panose="02020603050405020304" pitchFamily="18" charset="0"/>
              </a:rPr>
              <a:t>資料一</a:t>
            </a:r>
            <a:endParaRPr lang="zh-TW" sz="4000" kern="100" dirty="0">
              <a:effectLst/>
              <a:ea typeface="新細明體" panose="02020500000000000000" pitchFamily="18" charset="-12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zh-TW" sz="4000" kern="100" dirty="0">
                <a:effectLst/>
                <a:ea typeface="標楷體" panose="03000509000000000000" pitchFamily="65" charset="-120"/>
                <a:cs typeface="Times New Roman" panose="02020603050405020304" pitchFamily="18" charset="0"/>
              </a:rPr>
              <a:t>根據鄭智仁於</a:t>
            </a:r>
            <a:r>
              <a:rPr lang="en-US" sz="4000" kern="100" dirty="0">
                <a:effectLst/>
                <a:ea typeface="標楷體" panose="03000509000000000000" pitchFamily="65" charset="-120"/>
                <a:cs typeface="Times New Roman" panose="02020603050405020304" pitchFamily="18" charset="0"/>
              </a:rPr>
              <a:t>2003</a:t>
            </a:r>
            <a:r>
              <a:rPr lang="zh-TW" sz="4000" kern="100" dirty="0">
                <a:effectLst/>
                <a:ea typeface="標楷體" panose="03000509000000000000" pitchFamily="65" charset="-120"/>
                <a:cs typeface="Times New Roman" panose="02020603050405020304" pitchFamily="18" charset="0"/>
              </a:rPr>
              <a:t>年編著的《連江縣鄉土建築研究報告：馬祖民居》，位於南竿鄉的津沙聚落，地名由來有一說是因澳口海灘的細沙閃耀如金，故稱「金沙」或「津沙」。</a:t>
            </a:r>
            <a:endParaRPr lang="zh-TW" sz="4000" kern="100" dirty="0">
              <a:effectLst/>
              <a:ea typeface="新細明體" panose="02020500000000000000" pitchFamily="18" charset="-12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sz="2000" kern="100" dirty="0">
                <a:effectLst/>
                <a:latin typeface="標楷體" panose="03000509000000000000" pitchFamily="65" charset="-120"/>
                <a:ea typeface="新細明體" panose="02020500000000000000" pitchFamily="18" charset="-120"/>
                <a:cs typeface="Times New Roman" panose="02020603050405020304" pitchFamily="18" charset="0"/>
              </a:rPr>
              <a:t>(</a:t>
            </a:r>
            <a:r>
              <a:rPr lang="zh-TW" sz="2000" kern="100" dirty="0">
                <a:effectLst/>
                <a:ea typeface="標楷體" panose="03000509000000000000" pitchFamily="65" charset="-120"/>
                <a:cs typeface="Times New Roman" panose="02020603050405020304" pitchFamily="18" charset="0"/>
              </a:rPr>
              <a:t>資料來源</a:t>
            </a:r>
            <a:r>
              <a:rPr lang="en-US" sz="2000" kern="100" dirty="0">
                <a:effectLst/>
                <a:ea typeface="標楷體" panose="03000509000000000000" pitchFamily="65" charset="-120"/>
                <a:cs typeface="Times New Roman" panose="02020603050405020304" pitchFamily="18" charset="0"/>
              </a:rPr>
              <a:t>:</a:t>
            </a:r>
            <a:r>
              <a:rPr lang="zh-TW" sz="2000" kern="100" dirty="0">
                <a:effectLst/>
                <a:ea typeface="標楷體" panose="03000509000000000000" pitchFamily="65" charset="-120"/>
                <a:cs typeface="Times New Roman" panose="02020603050405020304" pitchFamily="18" charset="0"/>
              </a:rPr>
              <a:t>引自國家文化記憶庫</a:t>
            </a:r>
            <a:r>
              <a:rPr lang="en-US" sz="2000" kern="100" dirty="0">
                <a:effectLst/>
                <a:ea typeface="標楷體" panose="03000509000000000000" pitchFamily="65" charset="-120"/>
                <a:cs typeface="Times New Roman" panose="02020603050405020304" pitchFamily="18" charset="0"/>
              </a:rPr>
              <a:t>2.0</a:t>
            </a:r>
            <a:r>
              <a:rPr lang="zh-TW" sz="2000" kern="100" dirty="0">
                <a:effectLst/>
                <a:ea typeface="標楷體" panose="03000509000000000000" pitchFamily="65" charset="-120"/>
                <a:cs typeface="Times New Roman" panose="02020603050405020304" pitchFamily="18" charset="0"/>
              </a:rPr>
              <a:t>，〈津沙聚落民居類型〉，</a:t>
            </a:r>
            <a:endParaRPr lang="zh-TW" sz="2000" kern="100" dirty="0">
              <a:effectLst/>
              <a:ea typeface="新細明體" panose="02020500000000000000" pitchFamily="18" charset="-12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sz="2000" kern="100" dirty="0">
                <a:effectLst/>
                <a:latin typeface="標楷體" panose="03000509000000000000" pitchFamily="65" charset="-120"/>
                <a:ea typeface="新細明體" panose="02020500000000000000" pitchFamily="18" charset="-120"/>
                <a:cs typeface="Times New Roman" panose="02020603050405020304" pitchFamily="18" charset="0"/>
                <a:hlinkClick r:id="rId2"/>
              </a:rPr>
              <a:t>https://</a:t>
            </a:r>
            <a:r>
              <a:rPr lang="en-US" sz="2000" kern="100" dirty="0" err="1">
                <a:effectLst/>
                <a:latin typeface="標楷體" panose="03000509000000000000" pitchFamily="65" charset="-120"/>
                <a:ea typeface="新細明體" panose="02020500000000000000" pitchFamily="18" charset="-120"/>
                <a:cs typeface="Times New Roman" panose="02020603050405020304" pitchFamily="18" charset="0"/>
                <a:hlinkClick r:id="rId2"/>
              </a:rPr>
              <a:t>tcmb.culture.tw</a:t>
            </a:r>
            <a:r>
              <a:rPr lang="en-US" sz="2000" kern="100" dirty="0">
                <a:effectLst/>
                <a:latin typeface="標楷體" panose="03000509000000000000" pitchFamily="65" charset="-120"/>
                <a:ea typeface="新細明體" panose="02020500000000000000" pitchFamily="18" charset="-120"/>
                <a:cs typeface="Times New Roman" panose="02020603050405020304" pitchFamily="18" charset="0"/>
                <a:hlinkClick r:id="rId2"/>
              </a:rPr>
              <a:t>/</a:t>
            </a:r>
            <a:r>
              <a:rPr lang="en-US" sz="2000" kern="100" dirty="0" err="1">
                <a:effectLst/>
                <a:latin typeface="標楷體" panose="03000509000000000000" pitchFamily="65" charset="-120"/>
                <a:ea typeface="新細明體" panose="02020500000000000000" pitchFamily="18" charset="-120"/>
                <a:cs typeface="Times New Roman" panose="02020603050405020304" pitchFamily="18" charset="0"/>
                <a:hlinkClick r:id="rId2"/>
              </a:rPr>
              <a:t>zh-tw</a:t>
            </a:r>
            <a:r>
              <a:rPr lang="en-US" sz="2000" kern="100" dirty="0">
                <a:effectLst/>
                <a:latin typeface="標楷體" panose="03000509000000000000" pitchFamily="65" charset="-120"/>
                <a:ea typeface="新細明體" panose="02020500000000000000" pitchFamily="18" charset="-120"/>
                <a:cs typeface="Times New Roman" panose="02020603050405020304" pitchFamily="18" charset="0"/>
                <a:hlinkClick r:id="rId2"/>
              </a:rPr>
              <a:t>/</a:t>
            </a:r>
            <a:r>
              <a:rPr lang="en-US" sz="2000" kern="100" dirty="0" err="1">
                <a:effectLst/>
                <a:latin typeface="標楷體" panose="03000509000000000000" pitchFamily="65" charset="-120"/>
                <a:ea typeface="新細明體" panose="02020500000000000000" pitchFamily="18" charset="-120"/>
                <a:cs typeface="Times New Roman" panose="02020603050405020304" pitchFamily="18" charset="0"/>
                <a:hlinkClick r:id="rId2"/>
              </a:rPr>
              <a:t>detail?indexCode</a:t>
            </a:r>
            <a:r>
              <a:rPr lang="en-US" sz="2000" kern="100" dirty="0">
                <a:effectLst/>
                <a:latin typeface="標楷體" panose="03000509000000000000" pitchFamily="65" charset="-120"/>
                <a:ea typeface="新細明體" panose="02020500000000000000" pitchFamily="18" charset="-120"/>
                <a:cs typeface="Times New Roman" panose="02020603050405020304" pitchFamily="18" charset="0"/>
                <a:hlinkClick r:id="rId2"/>
              </a:rPr>
              <a:t>=</a:t>
            </a:r>
            <a:r>
              <a:rPr lang="en-US" sz="2000" kern="100" dirty="0" err="1">
                <a:effectLst/>
                <a:latin typeface="標楷體" panose="03000509000000000000" pitchFamily="65" charset="-120"/>
                <a:ea typeface="新細明體" panose="02020500000000000000" pitchFamily="18" charset="-120"/>
                <a:cs typeface="Times New Roman" panose="02020603050405020304" pitchFamily="18" charset="0"/>
                <a:hlinkClick r:id="rId2"/>
              </a:rPr>
              <a:t>Culture_Invisible&amp;id</a:t>
            </a:r>
            <a:r>
              <a:rPr lang="en-US" sz="2000" kern="100" dirty="0">
                <a:effectLst/>
                <a:latin typeface="標楷體" panose="03000509000000000000" pitchFamily="65" charset="-120"/>
                <a:ea typeface="新細明體" panose="02020500000000000000" pitchFamily="18" charset="-120"/>
                <a:cs typeface="Times New Roman" panose="02020603050405020304" pitchFamily="18" charset="0"/>
                <a:hlinkClick r:id="rId2"/>
              </a:rPr>
              <a:t>=271385)</a:t>
            </a:r>
            <a:r>
              <a:rPr lang="zh-TW" altLang="en-US" sz="2000" kern="100" dirty="0">
                <a:effectLst/>
                <a:latin typeface="標楷體" panose="03000509000000000000" pitchFamily="65" charset="-120"/>
                <a:ea typeface="新細明體" panose="02020500000000000000" pitchFamily="18" charset="-120"/>
                <a:cs typeface="Times New Roman" panose="02020603050405020304" pitchFamily="18" charset="0"/>
              </a:rPr>
              <a:t>，</a:t>
            </a:r>
            <a:r>
              <a:rPr lang="en-US" altLang="zh-TW" sz="2000" kern="100" dirty="0">
                <a:effectLst/>
                <a:latin typeface="標楷體" panose="03000509000000000000" pitchFamily="65" charset="-120"/>
                <a:ea typeface="新細明體" panose="02020500000000000000" pitchFamily="18" charset="-120"/>
                <a:cs typeface="Times New Roman" panose="02020603050405020304" pitchFamily="18" charset="0"/>
              </a:rPr>
              <a:t>(20</a:t>
            </a:r>
            <a:r>
              <a:rPr lang="en-US" altLang="zh-TW" sz="2000" kern="100" dirty="0">
                <a:latin typeface="標楷體" panose="03000509000000000000" pitchFamily="65" charset="-120"/>
                <a:ea typeface="新細明體" panose="02020500000000000000" pitchFamily="18" charset="-120"/>
                <a:cs typeface="Times New Roman" panose="02020603050405020304" pitchFamily="18" charset="0"/>
              </a:rPr>
              <a:t>25.08.03</a:t>
            </a:r>
            <a:r>
              <a:rPr lang="en-US" altLang="zh-TW" sz="2000" kern="100" dirty="0">
                <a:effectLst/>
                <a:latin typeface="標楷體" panose="03000509000000000000" pitchFamily="65" charset="-120"/>
                <a:ea typeface="新細明體" panose="02020500000000000000" pitchFamily="18" charset="-120"/>
                <a:cs typeface="Times New Roman" panose="02020603050405020304" pitchFamily="18" charset="0"/>
              </a:rPr>
              <a:t>)</a:t>
            </a:r>
            <a:endParaRPr lang="zh-TW" sz="2000" kern="100" dirty="0">
              <a:effectLst/>
              <a:ea typeface="新細明體" panose="02020500000000000000" pitchFamily="18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001570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84F930E3-6DFB-4B1F-AB4B-7B62A82F9BF7}"/>
              </a:ext>
            </a:extLst>
          </p:cNvPr>
          <p:cNvSpPr/>
          <p:nvPr/>
        </p:nvSpPr>
        <p:spPr>
          <a:xfrm>
            <a:off x="295384" y="3240406"/>
            <a:ext cx="17678399" cy="6549390"/>
          </a:xfrm>
          <a:prstGeom prst="rect">
            <a:avLst/>
          </a:prstGeom>
          <a:ln w="3175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0"/>
              </a:spcAft>
            </a:pPr>
            <a:r>
              <a:rPr lang="zh-TW" sz="4000" kern="100" dirty="0">
                <a:effectLst/>
                <a:ea typeface="標楷體" panose="03000509000000000000" pitchFamily="65" charset="-120"/>
                <a:cs typeface="Times New Roman" panose="02020603050405020304" pitchFamily="18" charset="0"/>
              </a:rPr>
              <a:t>資料二</a:t>
            </a:r>
            <a:endParaRPr lang="zh-TW" sz="4000" kern="100" dirty="0">
              <a:effectLst/>
              <a:ea typeface="新細明體" panose="02020500000000000000" pitchFamily="18" charset="-12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zh-TW" sz="4000" kern="100" dirty="0">
                <a:effectLst/>
                <a:ea typeface="標楷體" panose="03000509000000000000" pitchFamily="65" charset="-120"/>
                <a:cs typeface="Times New Roman" panose="02020603050405020304" pitchFamily="18" charset="0"/>
              </a:rPr>
              <a:t>九月底，我陪朋友到馬祖旅遊</a:t>
            </a:r>
            <a:r>
              <a:rPr lang="en-US" sz="4000" kern="100" dirty="0">
                <a:effectLst/>
                <a:ea typeface="標楷體" panose="03000509000000000000" pitchFamily="65" charset="-120"/>
                <a:cs typeface="Times New Roman" panose="02020603050405020304" pitchFamily="18" charset="0"/>
              </a:rPr>
              <a:t>…(</a:t>
            </a:r>
            <a:r>
              <a:rPr lang="zh-TW" sz="4000" kern="100" dirty="0">
                <a:effectLst/>
                <a:ea typeface="標楷體" panose="03000509000000000000" pitchFamily="65" charset="-120"/>
                <a:cs typeface="Times New Roman" panose="02020603050405020304" pitchFamily="18" charset="0"/>
              </a:rPr>
              <a:t>略</a:t>
            </a:r>
            <a:r>
              <a:rPr lang="en-US" sz="4000" kern="100" dirty="0">
                <a:effectLst/>
                <a:ea typeface="標楷體" panose="03000509000000000000" pitchFamily="65" charset="-120"/>
                <a:cs typeface="Times New Roman" panose="02020603050405020304" pitchFamily="18" charset="0"/>
              </a:rPr>
              <a:t>)…</a:t>
            </a:r>
            <a:r>
              <a:rPr lang="zh-TW" sz="4000" kern="100" dirty="0">
                <a:effectLst/>
                <a:ea typeface="標楷體" panose="03000509000000000000" pitchFamily="65" charset="-120"/>
                <a:cs typeface="Times New Roman" panose="02020603050405020304" pitchFamily="18" charset="0"/>
              </a:rPr>
              <a:t>來到津沙社區的澳口，眼看</a:t>
            </a:r>
            <a:endParaRPr lang="zh-TW" sz="4000" kern="100" dirty="0">
              <a:effectLst/>
              <a:ea typeface="新細明體" panose="02020500000000000000" pitchFamily="18" charset="-12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zh-TW" sz="4000" kern="100" dirty="0">
                <a:effectLst/>
                <a:ea typeface="標楷體" panose="03000509000000000000" pitchFamily="65" charset="-120"/>
                <a:cs typeface="Times New Roman" panose="02020603050405020304" pitchFamily="18" charset="0"/>
              </a:rPr>
              <a:t>海天蔚藍，腳踩黃沙滾滾，有同行者回頭後望，「金沙」村名牌坊</a:t>
            </a:r>
            <a:endParaRPr lang="zh-TW" sz="4000" kern="100" dirty="0">
              <a:effectLst/>
              <a:ea typeface="新細明體" panose="02020500000000000000" pitchFamily="18" charset="-12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zh-TW" sz="4000" kern="100" dirty="0">
                <a:effectLst/>
                <a:ea typeface="標楷體" panose="03000509000000000000" pitchFamily="65" charset="-120"/>
                <a:cs typeface="Times New Roman" panose="02020603050405020304" pitchFamily="18" charset="0"/>
              </a:rPr>
              <a:t>映入眼簾，當下情不自禁的贊嘆：「村如其名。」我只好在一旁微</a:t>
            </a:r>
            <a:endParaRPr lang="zh-TW" sz="4000" kern="100" dirty="0">
              <a:effectLst/>
              <a:ea typeface="新細明體" panose="02020500000000000000" pitchFamily="18" charset="-12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zh-TW" sz="4000" kern="100" dirty="0">
                <a:effectLst/>
                <a:ea typeface="標楷體" panose="03000509000000000000" pitchFamily="65" charset="-120"/>
                <a:cs typeface="Times New Roman" panose="02020603050405020304" pitchFamily="18" charset="0"/>
              </a:rPr>
              <a:t>笑點頭。</a:t>
            </a:r>
            <a:endParaRPr lang="zh-TW" sz="4000" kern="100" dirty="0">
              <a:effectLst/>
              <a:ea typeface="新細明體" panose="02020500000000000000" pitchFamily="18" charset="-12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zh-TW" sz="4000" kern="100" dirty="0">
                <a:effectLst/>
                <a:ea typeface="標楷體" panose="03000509000000000000" pitchFamily="65" charset="-120"/>
                <a:cs typeface="Times New Roman" panose="02020603050405020304" pitchFamily="18" charset="0"/>
              </a:rPr>
              <a:t>（中略）</a:t>
            </a:r>
            <a:endParaRPr lang="zh-TW" sz="4000" kern="100" dirty="0">
              <a:effectLst/>
              <a:ea typeface="新細明體" panose="02020500000000000000" pitchFamily="18" charset="-12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zh-TW" sz="4000" kern="100" dirty="0">
                <a:effectLst/>
                <a:ea typeface="標楷體" panose="03000509000000000000" pitchFamily="65" charset="-120"/>
                <a:cs typeface="Times New Roman" panose="02020603050405020304" pitchFamily="18" charset="0"/>
              </a:rPr>
              <a:t>民國</a:t>
            </a:r>
            <a:r>
              <a:rPr lang="en-US" sz="4000" kern="100" dirty="0">
                <a:effectLst/>
                <a:ea typeface="標楷體" panose="03000509000000000000" pitchFamily="65" charset="-120"/>
                <a:cs typeface="Times New Roman" panose="02020603050405020304" pitchFamily="18" charset="0"/>
              </a:rPr>
              <a:t>38(1949)</a:t>
            </a:r>
            <a:r>
              <a:rPr lang="zh-TW" sz="4000" kern="100" dirty="0">
                <a:effectLst/>
                <a:ea typeface="標楷體" panose="03000509000000000000" pitchFamily="65" charset="-120"/>
                <a:cs typeface="Times New Roman" panose="02020603050405020304" pitchFamily="18" charset="0"/>
              </a:rPr>
              <a:t>年，國軍轉進馬祖，配合整軍經武之政策，以枕戈待旦、提升士氣為最高準則。對既「俗氣」又「土直」的地名進行變革。主事者常以音同、音近的國語替換方言名詞，但是被替換的馬祖地名，用自己的方言去念就會出現隔閡了</a:t>
            </a:r>
            <a:endParaRPr lang="zh-TW" sz="4000" kern="100" dirty="0">
              <a:effectLst/>
              <a:ea typeface="新細明體" panose="02020500000000000000" pitchFamily="18" charset="-12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sz="2000" kern="100" dirty="0">
                <a:effectLst/>
                <a:latin typeface="標楷體" panose="03000509000000000000" pitchFamily="65" charset="-120"/>
                <a:ea typeface="新細明體" panose="02020500000000000000" pitchFamily="18" charset="-120"/>
                <a:cs typeface="Times New Roman" panose="02020603050405020304" pitchFamily="18" charset="0"/>
              </a:rPr>
              <a:t>(</a:t>
            </a:r>
            <a:r>
              <a:rPr lang="zh-TW" sz="2000" kern="100" dirty="0">
                <a:effectLst/>
                <a:ea typeface="標楷體" panose="03000509000000000000" pitchFamily="65" charset="-120"/>
                <a:cs typeface="Times New Roman" panose="02020603050405020304" pitchFamily="18" charset="0"/>
              </a:rPr>
              <a:t>資料來源：引自網站攀講馬祖，作者陳高志，〈從南竿的「津沙」說到「討沰」〉，</a:t>
            </a:r>
            <a:r>
              <a:rPr lang="en-US" sz="2000" kern="100" dirty="0">
                <a:effectLst/>
                <a:ea typeface="標楷體" panose="03000509000000000000" pitchFamily="65" charset="-120"/>
                <a:cs typeface="Times New Roman" panose="02020603050405020304" pitchFamily="18" charset="0"/>
              </a:rPr>
              <a:t>2018</a:t>
            </a:r>
            <a:r>
              <a:rPr lang="zh-TW" sz="2000" kern="100" dirty="0">
                <a:effectLst/>
                <a:ea typeface="標楷體" panose="03000509000000000000" pitchFamily="65" charset="-120"/>
                <a:cs typeface="Times New Roman" panose="02020603050405020304" pitchFamily="18" charset="0"/>
              </a:rPr>
              <a:t>年</a:t>
            </a:r>
            <a:r>
              <a:rPr lang="en-US" sz="2000" kern="100" dirty="0">
                <a:effectLst/>
                <a:ea typeface="標楷體" panose="03000509000000000000" pitchFamily="65" charset="-120"/>
                <a:cs typeface="Times New Roman" panose="02020603050405020304" pitchFamily="18" charset="0"/>
              </a:rPr>
              <a:t>12</a:t>
            </a:r>
            <a:r>
              <a:rPr lang="zh-TW" sz="2000" kern="100" dirty="0">
                <a:effectLst/>
                <a:ea typeface="標楷體" panose="03000509000000000000" pitchFamily="65" charset="-120"/>
                <a:cs typeface="Times New Roman" panose="02020603050405020304" pitchFamily="18" charset="0"/>
              </a:rPr>
              <a:t>月</a:t>
            </a:r>
            <a:r>
              <a:rPr lang="en-US" sz="2000" kern="100" dirty="0">
                <a:effectLst/>
                <a:ea typeface="標楷體" panose="03000509000000000000" pitchFamily="65" charset="-120"/>
                <a:cs typeface="Times New Roman" panose="02020603050405020304" pitchFamily="18" charset="0"/>
              </a:rPr>
              <a:t>03</a:t>
            </a:r>
            <a:r>
              <a:rPr lang="zh-TW" sz="2000" kern="100" dirty="0">
                <a:effectLst/>
                <a:ea typeface="標楷體" panose="03000509000000000000" pitchFamily="65" charset="-120"/>
                <a:cs typeface="Times New Roman" panose="02020603050405020304" pitchFamily="18" charset="0"/>
              </a:rPr>
              <a:t>日</a:t>
            </a:r>
            <a:r>
              <a:rPr lang="en-US" sz="2000" u="sng" kern="100" dirty="0">
                <a:solidFill>
                  <a:srgbClr val="467886"/>
                </a:solidFill>
                <a:effectLst/>
                <a:latin typeface="標楷體" panose="03000509000000000000" pitchFamily="65" charset="-120"/>
                <a:ea typeface="新細明體" panose="02020500000000000000" pitchFamily="18" charset="-120"/>
                <a:cs typeface="Times New Roman" panose="02020603050405020304" pitchFamily="18" charset="0"/>
                <a:hlinkClick r:id="rId2"/>
              </a:rPr>
              <a:t>https://</a:t>
            </a:r>
            <a:r>
              <a:rPr lang="en-US" sz="2000" u="sng" kern="100" dirty="0" err="1">
                <a:solidFill>
                  <a:srgbClr val="467886"/>
                </a:solidFill>
                <a:effectLst/>
                <a:latin typeface="標楷體" panose="03000509000000000000" pitchFamily="65" charset="-120"/>
                <a:ea typeface="新細明體" panose="02020500000000000000" pitchFamily="18" charset="-120"/>
                <a:cs typeface="Times New Roman" panose="02020603050405020304" pitchFamily="18" charset="0"/>
                <a:hlinkClick r:id="rId2"/>
              </a:rPr>
              <a:t>voiceofmatsu.com</a:t>
            </a:r>
            <a:r>
              <a:rPr lang="en-US" sz="2000" kern="100" dirty="0">
                <a:effectLst/>
                <a:latin typeface="標楷體" panose="03000509000000000000" pitchFamily="65" charset="-120"/>
                <a:ea typeface="新細明體" panose="02020500000000000000" pitchFamily="18" charset="-120"/>
                <a:cs typeface="Times New Roman" panose="02020603050405020304" pitchFamily="18" charset="0"/>
              </a:rPr>
              <a:t>)</a:t>
            </a:r>
            <a:endParaRPr lang="zh-TW" sz="2000" kern="100" dirty="0">
              <a:effectLst/>
              <a:ea typeface="新細明體" panose="02020500000000000000" pitchFamily="18" charset="-120"/>
              <a:cs typeface="Times New Roman" panose="02020603050405020304" pitchFamily="18" charset="0"/>
            </a:endParaRPr>
          </a:p>
        </p:txBody>
      </p:sp>
      <p:sp>
        <p:nvSpPr>
          <p:cNvPr id="3" name="TextBox 14">
            <a:extLst>
              <a:ext uri="{FF2B5EF4-FFF2-40B4-BE49-F238E27FC236}">
                <a16:creationId xmlns="" xmlns:a16="http://schemas.microsoft.com/office/drawing/2014/main" id="{3CE6F4A5-8453-4A88-9E81-173E2CB75F9F}"/>
              </a:ext>
            </a:extLst>
          </p:cNvPr>
          <p:cNvSpPr txBox="1"/>
          <p:nvPr/>
        </p:nvSpPr>
        <p:spPr>
          <a:xfrm>
            <a:off x="1752600" y="190500"/>
            <a:ext cx="12872304" cy="76944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6000"/>
              </a:lnSpc>
            </a:pPr>
            <a:r>
              <a:rPr lang="zh-TW" altLang="zh-TW" sz="5000" dirty="0">
                <a:solidFill>
                  <a:srgbClr val="264250"/>
                </a:solidFill>
                <a:latin typeface="可画榜书"/>
                <a:ea typeface="可画榜书"/>
              </a:rPr>
              <a:t>認識地名雅化（二）：以津沙聚落為例</a:t>
            </a:r>
            <a:endParaRPr lang="en-US" sz="5000" dirty="0">
              <a:solidFill>
                <a:srgbClr val="264250"/>
              </a:solidFill>
              <a:latin typeface="可画榜书"/>
              <a:ea typeface="可画榜书"/>
              <a:sym typeface="可画榜书"/>
            </a:endParaRPr>
          </a:p>
        </p:txBody>
      </p:sp>
      <p:sp>
        <p:nvSpPr>
          <p:cNvPr id="4" name="TextBox 21">
            <a:extLst>
              <a:ext uri="{FF2B5EF4-FFF2-40B4-BE49-F238E27FC236}">
                <a16:creationId xmlns="" xmlns:a16="http://schemas.microsoft.com/office/drawing/2014/main" id="{5FB61244-167B-480F-8A9A-DDC8D7D368E9}"/>
              </a:ext>
            </a:extLst>
          </p:cNvPr>
          <p:cNvSpPr txBox="1"/>
          <p:nvPr/>
        </p:nvSpPr>
        <p:spPr>
          <a:xfrm>
            <a:off x="457200" y="190500"/>
            <a:ext cx="1014927" cy="7694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000"/>
              </a:lnSpc>
            </a:pPr>
            <a:r>
              <a:rPr lang="en-US" altLang="zh-TW" sz="5000" dirty="0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3-</a:t>
            </a:r>
            <a:r>
              <a:rPr lang="en-US" sz="5000" dirty="0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3</a:t>
            </a:r>
          </a:p>
        </p:txBody>
      </p:sp>
      <p:pic>
        <p:nvPicPr>
          <p:cNvPr id="5" name="圖片 4">
            <a:extLst>
              <a:ext uri="{FF2B5EF4-FFF2-40B4-BE49-F238E27FC236}">
                <a16:creationId xmlns="" xmlns:a16="http://schemas.microsoft.com/office/drawing/2014/main" id="{38AF7497-28ED-4DA4-A2A1-BC61FA8F8963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16574" y="190500"/>
            <a:ext cx="3857209" cy="358140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語音泡泡: 橢圓形 5">
            <a:extLst>
              <a:ext uri="{FF2B5EF4-FFF2-40B4-BE49-F238E27FC236}">
                <a16:creationId xmlns="" xmlns:a16="http://schemas.microsoft.com/office/drawing/2014/main" id="{F7B4319E-D63E-4E48-82C2-62BE7F3B4A9F}"/>
              </a:ext>
            </a:extLst>
          </p:cNvPr>
          <p:cNvSpPr/>
          <p:nvPr/>
        </p:nvSpPr>
        <p:spPr>
          <a:xfrm>
            <a:off x="4800600" y="1334274"/>
            <a:ext cx="8102600" cy="1531799"/>
          </a:xfrm>
          <a:prstGeom prst="wedgeEllipseCallout">
            <a:avLst>
              <a:gd name="adj1" fmla="val 61102"/>
              <a:gd name="adj2" fmla="val -32143"/>
            </a:avLst>
          </a:prstGeom>
          <a:solidFill>
            <a:schemeClr val="accent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200" b="1" dirty="0">
                <a:solidFill>
                  <a:srgbClr val="FFFF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掃</a:t>
            </a:r>
            <a:r>
              <a:rPr lang="en-US" altLang="zh-TW" sz="3200" b="1" dirty="0" err="1">
                <a:solidFill>
                  <a:srgbClr val="FFFF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Qrcode</a:t>
            </a:r>
            <a:r>
              <a:rPr lang="zh-TW" altLang="en-US" sz="3200" b="1" dirty="0">
                <a:solidFill>
                  <a:srgbClr val="FFFFFF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可看完整文章</a:t>
            </a:r>
          </a:p>
        </p:txBody>
      </p:sp>
    </p:spTree>
    <p:extLst>
      <p:ext uri="{BB962C8B-B14F-4D97-AF65-F5344CB8AC3E}">
        <p14:creationId xmlns:p14="http://schemas.microsoft.com/office/powerpoint/2010/main" val="580005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>
            <a:extLst>
              <a:ext uri="{FF2B5EF4-FFF2-40B4-BE49-F238E27FC236}">
                <a16:creationId xmlns="" xmlns:a16="http://schemas.microsoft.com/office/drawing/2014/main" id="{EB98476A-6434-44C7-80CA-EAC6735324D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9209842"/>
              </p:ext>
            </p:extLst>
          </p:nvPr>
        </p:nvGraphicFramePr>
        <p:xfrm>
          <a:off x="1345088" y="1943100"/>
          <a:ext cx="15597823" cy="7302587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4558817">
                  <a:extLst>
                    <a:ext uri="{9D8B030D-6E8A-4147-A177-3AD203B41FA5}">
                      <a16:colId xmlns="" xmlns:a16="http://schemas.microsoft.com/office/drawing/2014/main" val="835786801"/>
                    </a:ext>
                  </a:extLst>
                </a:gridCol>
                <a:gridCol w="5419310">
                  <a:extLst>
                    <a:ext uri="{9D8B030D-6E8A-4147-A177-3AD203B41FA5}">
                      <a16:colId xmlns="" xmlns:a16="http://schemas.microsoft.com/office/drawing/2014/main" val="3694795223"/>
                    </a:ext>
                  </a:extLst>
                </a:gridCol>
                <a:gridCol w="5619696">
                  <a:extLst>
                    <a:ext uri="{9D8B030D-6E8A-4147-A177-3AD203B41FA5}">
                      <a16:colId xmlns="" xmlns:a16="http://schemas.microsoft.com/office/drawing/2014/main" val="2332921608"/>
                    </a:ext>
                  </a:extLst>
                </a:gridCol>
              </a:tblGrid>
              <a:tr h="1981486">
                <a:tc>
                  <a:txBody>
                    <a:bodyPr/>
                    <a:lstStyle/>
                    <a:p>
                      <a:pPr marL="45720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TW" altLang="en-US" sz="5000" kern="1200" dirty="0">
                          <a:solidFill>
                            <a:srgbClr val="264250"/>
                          </a:solidFill>
                          <a:latin typeface="可画榜书"/>
                          <a:ea typeface="可画榜书"/>
                          <a:cs typeface="+mn-cs"/>
                        </a:rPr>
                        <a:t>項目</a:t>
                      </a:r>
                    </a:p>
                  </a:txBody>
                  <a:tcPr marL="68580" marR="68580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TW" altLang="en-US" sz="5000" kern="1200" dirty="0">
                          <a:solidFill>
                            <a:srgbClr val="264250"/>
                          </a:solidFill>
                          <a:latin typeface="可画榜书"/>
                          <a:ea typeface="可画榜书"/>
                          <a:cs typeface="+mn-cs"/>
                        </a:rPr>
                        <a:t>在地讀音：繒礁</a:t>
                      </a:r>
                    </a:p>
                  </a:txBody>
                  <a:tcPr marL="68580" marR="68580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TW" altLang="en-US" sz="5000" kern="1200" dirty="0">
                          <a:solidFill>
                            <a:srgbClr val="264250"/>
                          </a:solidFill>
                          <a:latin typeface="可画榜书"/>
                          <a:ea typeface="可画榜书"/>
                          <a:cs typeface="+mn-cs"/>
                        </a:rPr>
                        <a:t>金沙／津沙</a:t>
                      </a:r>
                    </a:p>
                  </a:txBody>
                  <a:tcPr marL="68580" marR="68580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9355832"/>
                  </a:ext>
                </a:extLst>
              </a:tr>
              <a:tr h="2235024">
                <a:tc>
                  <a:txBody>
                    <a:bodyPr/>
                    <a:lstStyle/>
                    <a:p>
                      <a:pPr marL="45720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TW" altLang="en-US" sz="5000" kern="1200" dirty="0">
                          <a:solidFill>
                            <a:srgbClr val="264250"/>
                          </a:solidFill>
                          <a:latin typeface="可画榜书"/>
                          <a:ea typeface="可画榜书"/>
                          <a:cs typeface="+mn-cs"/>
                        </a:rPr>
                        <a:t>讀音</a:t>
                      </a:r>
                      <a:r>
                        <a:rPr lang="en-US" sz="5000" kern="1200" dirty="0">
                          <a:solidFill>
                            <a:srgbClr val="264250"/>
                          </a:solidFill>
                          <a:latin typeface="可画榜书"/>
                          <a:ea typeface="可画榜书"/>
                          <a:cs typeface="+mn-cs"/>
                        </a:rPr>
                        <a:t>(</a:t>
                      </a:r>
                      <a:r>
                        <a:rPr lang="zh-TW" altLang="en-US" sz="5000" kern="1200" dirty="0">
                          <a:solidFill>
                            <a:srgbClr val="264250"/>
                          </a:solidFill>
                          <a:latin typeface="可画榜书"/>
                          <a:ea typeface="可画榜书"/>
                          <a:cs typeface="+mn-cs"/>
                        </a:rPr>
                        <a:t>可用注音標示</a:t>
                      </a:r>
                      <a:r>
                        <a:rPr lang="en-US" sz="5000" kern="1200" dirty="0">
                          <a:solidFill>
                            <a:srgbClr val="264250"/>
                          </a:solidFill>
                          <a:latin typeface="可画榜书"/>
                          <a:ea typeface="可画榜书"/>
                          <a:cs typeface="+mn-cs"/>
                        </a:rPr>
                        <a:t>)</a:t>
                      </a:r>
                      <a:endParaRPr lang="zh-TW" altLang="en-US" sz="5000" kern="1200" dirty="0">
                        <a:solidFill>
                          <a:srgbClr val="264250"/>
                        </a:solidFill>
                        <a:latin typeface="可画榜书"/>
                        <a:ea typeface="可画榜书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5000" kern="1200" dirty="0">
                          <a:solidFill>
                            <a:srgbClr val="264250"/>
                          </a:solidFill>
                          <a:latin typeface="可画榜书"/>
                          <a:ea typeface="可画榜书"/>
                          <a:cs typeface="+mn-cs"/>
                        </a:rPr>
                        <a:t> </a:t>
                      </a:r>
                      <a:endParaRPr lang="zh-TW" altLang="en-US" sz="5000" kern="1200" dirty="0">
                        <a:solidFill>
                          <a:srgbClr val="264250"/>
                        </a:solidFill>
                        <a:latin typeface="可画榜书"/>
                        <a:ea typeface="可画榜书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5000" kern="1200" dirty="0">
                          <a:solidFill>
                            <a:srgbClr val="264250"/>
                          </a:solidFill>
                          <a:latin typeface="可画榜书"/>
                          <a:ea typeface="可画榜书"/>
                          <a:cs typeface="+mn-cs"/>
                        </a:rPr>
                        <a:t> </a:t>
                      </a:r>
                      <a:endParaRPr lang="zh-TW" altLang="en-US" sz="5000" kern="1200" dirty="0">
                        <a:solidFill>
                          <a:srgbClr val="264250"/>
                        </a:solidFill>
                        <a:latin typeface="可画榜书"/>
                        <a:ea typeface="可画榜书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281701799"/>
                  </a:ext>
                </a:extLst>
              </a:tr>
              <a:tr h="3086077">
                <a:tc>
                  <a:txBody>
                    <a:bodyPr/>
                    <a:lstStyle/>
                    <a:p>
                      <a:pPr marL="45720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TW" altLang="en-US" sz="5000" kern="1200" dirty="0">
                          <a:solidFill>
                            <a:srgbClr val="264250"/>
                          </a:solidFill>
                          <a:latin typeface="可画榜书"/>
                          <a:ea typeface="可画榜书"/>
                          <a:cs typeface="+mn-cs"/>
                        </a:rPr>
                        <a:t>地名解釋</a:t>
                      </a:r>
                    </a:p>
                  </a:txBody>
                  <a:tcPr marL="68580" marR="68580" marT="0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5000" kern="1200">
                          <a:solidFill>
                            <a:srgbClr val="264250"/>
                          </a:solidFill>
                          <a:latin typeface="可画榜书"/>
                          <a:ea typeface="可画榜书"/>
                          <a:cs typeface="+mn-cs"/>
                        </a:rPr>
                        <a:t> </a:t>
                      </a:r>
                      <a:endParaRPr lang="zh-TW" altLang="en-US" sz="5000" kern="1200">
                        <a:solidFill>
                          <a:srgbClr val="264250"/>
                        </a:solidFill>
                        <a:latin typeface="可画榜书"/>
                        <a:ea typeface="可画榜书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5000" kern="1200" dirty="0">
                          <a:solidFill>
                            <a:srgbClr val="264250"/>
                          </a:solidFill>
                          <a:latin typeface="可画榜书"/>
                          <a:ea typeface="可画榜书"/>
                          <a:cs typeface="+mn-cs"/>
                        </a:rPr>
                        <a:t> </a:t>
                      </a:r>
                      <a:endParaRPr lang="zh-TW" altLang="en-US" sz="5000" kern="1200" dirty="0">
                        <a:solidFill>
                          <a:srgbClr val="264250"/>
                        </a:solidFill>
                        <a:latin typeface="可画榜书"/>
                        <a:ea typeface="可画榜书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316020978"/>
                  </a:ext>
                </a:extLst>
              </a:tr>
            </a:tbl>
          </a:graphicData>
        </a:graphic>
      </p:graphicFrame>
      <p:sp>
        <p:nvSpPr>
          <p:cNvPr id="5" name="TextBox 14">
            <a:extLst>
              <a:ext uri="{FF2B5EF4-FFF2-40B4-BE49-F238E27FC236}">
                <a16:creationId xmlns="" xmlns:a16="http://schemas.microsoft.com/office/drawing/2014/main" id="{92276899-D118-415B-AD75-3AC913D5E408}"/>
              </a:ext>
            </a:extLst>
          </p:cNvPr>
          <p:cNvSpPr txBox="1"/>
          <p:nvPr/>
        </p:nvSpPr>
        <p:spPr>
          <a:xfrm>
            <a:off x="1758096" y="159011"/>
            <a:ext cx="12872304" cy="76944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6000"/>
              </a:lnSpc>
            </a:pPr>
            <a:r>
              <a:rPr lang="zh-TW" altLang="zh-TW" sz="5000" dirty="0">
                <a:solidFill>
                  <a:srgbClr val="264250"/>
                </a:solidFill>
                <a:latin typeface="可画榜书"/>
                <a:ea typeface="可画榜书"/>
              </a:rPr>
              <a:t>認識地名雅化（二）：以津沙聚落為例</a:t>
            </a:r>
            <a:endParaRPr lang="en-US" sz="5000" dirty="0">
              <a:solidFill>
                <a:srgbClr val="264250"/>
              </a:solidFill>
              <a:latin typeface="可画榜书"/>
              <a:ea typeface="可画榜书"/>
              <a:sym typeface="可画榜书"/>
            </a:endParaRPr>
          </a:p>
        </p:txBody>
      </p:sp>
      <p:sp>
        <p:nvSpPr>
          <p:cNvPr id="6" name="TextBox 21">
            <a:extLst>
              <a:ext uri="{FF2B5EF4-FFF2-40B4-BE49-F238E27FC236}">
                <a16:creationId xmlns="" xmlns:a16="http://schemas.microsoft.com/office/drawing/2014/main" id="{9323F299-28ED-4F48-8CEA-28707E3ED3CB}"/>
              </a:ext>
            </a:extLst>
          </p:cNvPr>
          <p:cNvSpPr txBox="1"/>
          <p:nvPr/>
        </p:nvSpPr>
        <p:spPr>
          <a:xfrm>
            <a:off x="457200" y="190500"/>
            <a:ext cx="1014927" cy="7694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000"/>
              </a:lnSpc>
            </a:pPr>
            <a:r>
              <a:rPr lang="en-US" altLang="zh-TW" sz="5000" dirty="0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3-</a:t>
            </a:r>
            <a:r>
              <a:rPr lang="en-US" sz="5000" dirty="0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3</a:t>
            </a:r>
          </a:p>
        </p:txBody>
      </p: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29E0D12D-62F3-4D6B-A1F1-1C155D05AEEC}"/>
              </a:ext>
            </a:extLst>
          </p:cNvPr>
          <p:cNvSpPr/>
          <p:nvPr/>
        </p:nvSpPr>
        <p:spPr>
          <a:xfrm>
            <a:off x="6303043" y="4229100"/>
            <a:ext cx="4833745" cy="166036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sz="3600" b="1" dirty="0">
                <a:solidFill>
                  <a:schemeClr val="tx1"/>
                </a:solidFill>
              </a:rPr>
              <a:t>ㄐㄧㄥ ㄋㄚ</a:t>
            </a:r>
            <a:r>
              <a:rPr lang="en-US" altLang="zh-TW" sz="3600" b="1" dirty="0">
                <a:solidFill>
                  <a:schemeClr val="tx1"/>
                </a:solidFill>
              </a:rPr>
              <a:t>(</a:t>
            </a:r>
            <a:r>
              <a:rPr lang="en-US" altLang="zh-TW" sz="3600" b="1" dirty="0" err="1">
                <a:solidFill>
                  <a:schemeClr val="tx1"/>
                </a:solidFill>
              </a:rPr>
              <a:t>tsing</a:t>
            </a:r>
            <a:r>
              <a:rPr lang="en-US" altLang="zh-TW" sz="3600" b="1" dirty="0">
                <a:solidFill>
                  <a:schemeClr val="tx1"/>
                </a:solidFill>
              </a:rPr>
              <a:t> </a:t>
            </a:r>
            <a:r>
              <a:rPr lang="en-US" altLang="zh-TW" sz="3600" b="1" dirty="0" err="1">
                <a:solidFill>
                  <a:schemeClr val="tx1"/>
                </a:solidFill>
              </a:rPr>
              <a:t>na</a:t>
            </a:r>
            <a:r>
              <a:rPr lang="en-US" altLang="zh-TW" sz="3600" b="1" dirty="0">
                <a:solidFill>
                  <a:schemeClr val="tx1"/>
                </a:solidFill>
              </a:rPr>
              <a:t>)</a:t>
            </a:r>
            <a:endParaRPr lang="zh-TW" altLang="en-US" sz="3600" b="1" dirty="0">
              <a:solidFill>
                <a:schemeClr val="tx1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78593B76-46B5-4F62-9D77-837A47A78749}"/>
              </a:ext>
            </a:extLst>
          </p:cNvPr>
          <p:cNvSpPr/>
          <p:nvPr/>
        </p:nvSpPr>
        <p:spPr>
          <a:xfrm>
            <a:off x="13144500" y="4229100"/>
            <a:ext cx="2971800" cy="166036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sz="3600" b="1" dirty="0">
                <a:solidFill>
                  <a:schemeClr val="tx1"/>
                </a:solidFill>
              </a:rPr>
              <a:t>ㄐㄧㄣ ㄕㄚ</a:t>
            </a:r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60CAAEC5-38B6-4A12-A48C-78E4609867CB}"/>
              </a:ext>
            </a:extLst>
          </p:cNvPr>
          <p:cNvSpPr/>
          <p:nvPr/>
        </p:nvSpPr>
        <p:spPr>
          <a:xfrm>
            <a:off x="6172200" y="6904116"/>
            <a:ext cx="4833745" cy="166036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en-US" sz="3600" b="1" dirty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曬漁網的大石頭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6602CBDA-6ACF-42DC-B542-4333B12E6366}"/>
              </a:ext>
            </a:extLst>
          </p:cNvPr>
          <p:cNvSpPr/>
          <p:nvPr/>
        </p:nvSpPr>
        <p:spPr>
          <a:xfrm>
            <a:off x="11658600" y="6896100"/>
            <a:ext cx="4833745" cy="166036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TW" altLang="zh-TW" sz="3600" b="1" dirty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澳口海灘的細沙閃耀如金</a:t>
            </a:r>
            <a:endParaRPr lang="zh-TW" altLang="en-US" sz="3600" b="1" dirty="0">
              <a:solidFill>
                <a:schemeClr val="tx1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20633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4">
            <a:extLst>
              <a:ext uri="{FF2B5EF4-FFF2-40B4-BE49-F238E27FC236}">
                <a16:creationId xmlns="" xmlns:a16="http://schemas.microsoft.com/office/drawing/2014/main" id="{2EB4FF62-3331-4ED4-8D0B-2A03AD617B05}"/>
              </a:ext>
            </a:extLst>
          </p:cNvPr>
          <p:cNvSpPr/>
          <p:nvPr/>
        </p:nvSpPr>
        <p:spPr>
          <a:xfrm>
            <a:off x="1295400" y="6972300"/>
            <a:ext cx="16725900" cy="3124200"/>
          </a:xfrm>
          <a:custGeom>
            <a:avLst/>
            <a:gdLst/>
            <a:ahLst/>
            <a:cxnLst/>
            <a:rect l="l" t="t" r="r" b="b"/>
            <a:pathLst>
              <a:path w="16230600" h="4402550">
                <a:moveTo>
                  <a:pt x="0" y="0"/>
                </a:moveTo>
                <a:lnTo>
                  <a:pt x="16230600" y="0"/>
                </a:lnTo>
                <a:lnTo>
                  <a:pt x="16230600" y="4402550"/>
                </a:lnTo>
                <a:lnTo>
                  <a:pt x="0" y="440255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6" name="Freeform 4">
            <a:extLst>
              <a:ext uri="{FF2B5EF4-FFF2-40B4-BE49-F238E27FC236}">
                <a16:creationId xmlns="" xmlns:a16="http://schemas.microsoft.com/office/drawing/2014/main" id="{F20F38A5-1E8A-409E-97B6-49109751B8CB}"/>
              </a:ext>
            </a:extLst>
          </p:cNvPr>
          <p:cNvSpPr/>
          <p:nvPr/>
        </p:nvSpPr>
        <p:spPr>
          <a:xfrm>
            <a:off x="0" y="4080699"/>
            <a:ext cx="16230600" cy="2805340"/>
          </a:xfrm>
          <a:custGeom>
            <a:avLst/>
            <a:gdLst/>
            <a:ahLst/>
            <a:cxnLst/>
            <a:rect l="l" t="t" r="r" b="b"/>
            <a:pathLst>
              <a:path w="16230600" h="4402550">
                <a:moveTo>
                  <a:pt x="0" y="0"/>
                </a:moveTo>
                <a:lnTo>
                  <a:pt x="16230600" y="0"/>
                </a:lnTo>
                <a:lnTo>
                  <a:pt x="16230600" y="4402550"/>
                </a:lnTo>
                <a:lnTo>
                  <a:pt x="0" y="440255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5" name="Freeform 4">
            <a:extLst>
              <a:ext uri="{FF2B5EF4-FFF2-40B4-BE49-F238E27FC236}">
                <a16:creationId xmlns="" xmlns:a16="http://schemas.microsoft.com/office/drawing/2014/main" id="{3AC2175C-AE95-4BD5-8CC3-718B82B34189}"/>
              </a:ext>
            </a:extLst>
          </p:cNvPr>
          <p:cNvSpPr/>
          <p:nvPr/>
        </p:nvSpPr>
        <p:spPr>
          <a:xfrm>
            <a:off x="762000" y="1147311"/>
            <a:ext cx="16230600" cy="3124200"/>
          </a:xfrm>
          <a:custGeom>
            <a:avLst/>
            <a:gdLst/>
            <a:ahLst/>
            <a:cxnLst/>
            <a:rect l="l" t="t" r="r" b="b"/>
            <a:pathLst>
              <a:path w="16230600" h="4402550">
                <a:moveTo>
                  <a:pt x="0" y="0"/>
                </a:moveTo>
                <a:lnTo>
                  <a:pt x="16230600" y="0"/>
                </a:lnTo>
                <a:lnTo>
                  <a:pt x="16230600" y="4402550"/>
                </a:lnTo>
                <a:lnTo>
                  <a:pt x="0" y="440255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2" name="矩形 1">
            <a:extLst>
              <a:ext uri="{FF2B5EF4-FFF2-40B4-BE49-F238E27FC236}">
                <a16:creationId xmlns="" xmlns:a16="http://schemas.microsoft.com/office/drawing/2014/main" id="{9830A236-41D5-4070-BF0A-AC5FA1364474}"/>
              </a:ext>
            </a:extLst>
          </p:cNvPr>
          <p:cNvSpPr/>
          <p:nvPr/>
        </p:nvSpPr>
        <p:spPr>
          <a:xfrm>
            <a:off x="1752600" y="1840141"/>
            <a:ext cx="147828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fontAlgn="base">
              <a:spcAft>
                <a:spcPts val="0"/>
              </a:spcAft>
              <a:buFont typeface="+mj-lt"/>
              <a:buAutoNum type="arabicPeriod"/>
            </a:pPr>
            <a:r>
              <a:rPr lang="zh-TW" altLang="zh-TW" sz="4000" kern="100" dirty="0">
                <a:solidFill>
                  <a:srgbClr val="000000"/>
                </a:solidFill>
                <a:latin typeface="Aptos"/>
                <a:ea typeface="標楷體" panose="03000509000000000000" pitchFamily="65" charset="-120"/>
                <a:cs typeface="Times New Roman" panose="02020603050405020304" pitchFamily="18" charset="0"/>
              </a:rPr>
              <a:t>根據上表，津沙聚落的地名雅化採用何種方式？</a:t>
            </a:r>
            <a:endParaRPr lang="zh-TW" altLang="zh-TW" sz="4000" kern="100" dirty="0">
              <a:latin typeface="Aptos"/>
              <a:cs typeface="Times New Roman" panose="02020603050405020304" pitchFamily="18" charset="0"/>
            </a:endParaRPr>
          </a:p>
          <a:p>
            <a:pPr marL="342900" lvl="0" indent="-342900">
              <a:spcAft>
                <a:spcPts val="0"/>
              </a:spcAft>
              <a:buClr>
                <a:srgbClr val="000000"/>
              </a:buClr>
              <a:buFont typeface="+mj-lt"/>
              <a:buAutoNum type="alphaUcParenBoth"/>
            </a:pPr>
            <a:r>
              <a:rPr lang="zh-TW" altLang="zh-TW" sz="4000" kern="100" dirty="0">
                <a:solidFill>
                  <a:srgbClr val="000000"/>
                </a:solidFill>
                <a:latin typeface="Aptos"/>
                <a:ea typeface="標楷體" panose="03000509000000000000" pitchFamily="65" charset="-120"/>
                <a:cs typeface="Calibri" panose="020F0502020204030204" pitchFamily="34" charset="0"/>
              </a:rPr>
              <a:t>音近</a:t>
            </a:r>
            <a:r>
              <a:rPr lang="en-US" altLang="zh-TW" sz="4000" kern="100" dirty="0">
                <a:solidFill>
                  <a:srgbClr val="000000"/>
                </a:solidFill>
                <a:latin typeface="Aptos"/>
                <a:ea typeface="標楷體" panose="03000509000000000000" pitchFamily="65" charset="-120"/>
                <a:cs typeface="Calibri" panose="020F0502020204030204" pitchFamily="34" charset="0"/>
              </a:rPr>
              <a:t>  (B)</a:t>
            </a:r>
            <a:r>
              <a:rPr lang="zh-TW" altLang="zh-TW" sz="4000" kern="100" dirty="0">
                <a:solidFill>
                  <a:srgbClr val="000000"/>
                </a:solidFill>
                <a:latin typeface="Aptos"/>
                <a:ea typeface="標楷體" panose="03000509000000000000" pitchFamily="65" charset="-120"/>
                <a:cs typeface="Calibri" panose="020F0502020204030204" pitchFamily="34" charset="0"/>
              </a:rPr>
              <a:t>意近</a:t>
            </a:r>
            <a:r>
              <a:rPr lang="en-US" altLang="zh-TW" sz="4000" kern="100" dirty="0">
                <a:solidFill>
                  <a:srgbClr val="000000"/>
                </a:solidFill>
                <a:latin typeface="Aptos"/>
                <a:ea typeface="標楷體" panose="03000509000000000000" pitchFamily="65" charset="-120"/>
                <a:cs typeface="Calibri" panose="020F0502020204030204" pitchFamily="34" charset="0"/>
              </a:rPr>
              <a:t>  (C)</a:t>
            </a:r>
            <a:r>
              <a:rPr lang="zh-TW" altLang="zh-TW" sz="4000" kern="100" dirty="0">
                <a:solidFill>
                  <a:srgbClr val="000000"/>
                </a:solidFill>
                <a:latin typeface="Aptos"/>
                <a:ea typeface="標楷體" panose="03000509000000000000" pitchFamily="65" charset="-120"/>
                <a:cs typeface="Calibri" panose="020F0502020204030204" pitchFamily="34" charset="0"/>
              </a:rPr>
              <a:t>賦予新地名</a:t>
            </a:r>
            <a:r>
              <a:rPr lang="en-US" altLang="zh-TW" sz="4000" kern="100" dirty="0">
                <a:solidFill>
                  <a:srgbClr val="000000"/>
                </a:solidFill>
                <a:latin typeface="Aptos"/>
                <a:ea typeface="標楷體" panose="03000509000000000000" pitchFamily="65" charset="-120"/>
                <a:cs typeface="Calibri" panose="020F0502020204030204" pitchFamily="34" charset="0"/>
              </a:rPr>
              <a:t>  (D)</a:t>
            </a:r>
            <a:r>
              <a:rPr lang="zh-TW" altLang="zh-TW" sz="4000" kern="100" dirty="0">
                <a:solidFill>
                  <a:srgbClr val="000000"/>
                </a:solidFill>
                <a:latin typeface="Aptos"/>
                <a:ea typeface="標楷體" panose="03000509000000000000" pitchFamily="65" charset="-120"/>
                <a:cs typeface="Calibri" panose="020F0502020204030204" pitchFamily="34" charset="0"/>
              </a:rPr>
              <a:t>無規則可循</a:t>
            </a:r>
            <a:endParaRPr lang="zh-TW" altLang="zh-TW" sz="4000" kern="100" dirty="0">
              <a:latin typeface="Aptos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6970B47F-7451-402F-B057-C1854AD574F0}"/>
              </a:ext>
            </a:extLst>
          </p:cNvPr>
          <p:cNvSpPr/>
          <p:nvPr/>
        </p:nvSpPr>
        <p:spPr>
          <a:xfrm>
            <a:off x="1505071" y="4662260"/>
            <a:ext cx="120396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US" altLang="zh-TW" sz="4000" kern="100" dirty="0">
                <a:solidFill>
                  <a:srgbClr val="000000"/>
                </a:solidFill>
                <a:latin typeface="Aptos"/>
                <a:ea typeface="標楷體" panose="03000509000000000000" pitchFamily="65" charset="-120"/>
                <a:cs typeface="Times New Roman" panose="02020603050405020304" pitchFamily="18" charset="0"/>
              </a:rPr>
              <a:t>2.</a:t>
            </a:r>
            <a:r>
              <a:rPr lang="zh-TW" altLang="zh-TW" sz="4000" kern="100" dirty="0">
                <a:solidFill>
                  <a:srgbClr val="000000"/>
                </a:solidFill>
                <a:latin typeface="Aptos"/>
                <a:ea typeface="標楷體" panose="03000509000000000000" pitchFamily="65" charset="-120"/>
                <a:cs typeface="Times New Roman" panose="02020603050405020304" pitchFamily="18" charset="0"/>
              </a:rPr>
              <a:t>資料二提及「對既「俗氣」又「土直」的地名進行變革，是以誰的角度來看？</a:t>
            </a:r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DA188E95-E5CF-4752-847C-0CC69C7C05A4}"/>
              </a:ext>
            </a:extLst>
          </p:cNvPr>
          <p:cNvSpPr/>
          <p:nvPr/>
        </p:nvSpPr>
        <p:spPr>
          <a:xfrm>
            <a:off x="2019300" y="7498670"/>
            <a:ext cx="149352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US" altLang="zh-TW" sz="4000" kern="100" dirty="0">
                <a:solidFill>
                  <a:srgbClr val="000000"/>
                </a:solidFill>
                <a:latin typeface="Aptos"/>
                <a:ea typeface="標楷體" panose="03000509000000000000" pitchFamily="65" charset="-120"/>
                <a:cs typeface="Times New Roman" panose="02020603050405020304" pitchFamily="18" charset="0"/>
              </a:rPr>
              <a:t>3.</a:t>
            </a:r>
            <a:r>
              <a:rPr lang="zh-TW" altLang="zh-TW" sz="4000" kern="100" dirty="0">
                <a:solidFill>
                  <a:srgbClr val="000000"/>
                </a:solidFill>
                <a:latin typeface="Aptos"/>
                <a:ea typeface="標楷體" panose="03000509000000000000" pitchFamily="65" charset="-120"/>
                <a:cs typeface="Times New Roman" panose="02020603050405020304" pitchFamily="18" charset="0"/>
              </a:rPr>
              <a:t>馬祖的方言為閩東話，相同詞彙與中文的發音卻大不相同。根據津沙的地名雅化模式，可能導致什麼結果？你能想到類似的例子嗎？</a:t>
            </a:r>
          </a:p>
        </p:txBody>
      </p:sp>
      <p:sp>
        <p:nvSpPr>
          <p:cNvPr id="8" name="TextBox 14">
            <a:extLst>
              <a:ext uri="{FF2B5EF4-FFF2-40B4-BE49-F238E27FC236}">
                <a16:creationId xmlns="" xmlns:a16="http://schemas.microsoft.com/office/drawing/2014/main" id="{25D2567E-CC65-47F6-B993-B14C4A58A2DB}"/>
              </a:ext>
            </a:extLst>
          </p:cNvPr>
          <p:cNvSpPr txBox="1"/>
          <p:nvPr/>
        </p:nvSpPr>
        <p:spPr>
          <a:xfrm>
            <a:off x="1758096" y="159011"/>
            <a:ext cx="12872304" cy="76944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6000"/>
              </a:lnSpc>
            </a:pPr>
            <a:r>
              <a:rPr lang="zh-TW" altLang="zh-TW" sz="5000" dirty="0">
                <a:solidFill>
                  <a:srgbClr val="264250"/>
                </a:solidFill>
                <a:latin typeface="可画榜书"/>
                <a:ea typeface="可画榜书"/>
              </a:rPr>
              <a:t>認識地名雅化（二）：以津沙聚落為例</a:t>
            </a:r>
            <a:endParaRPr lang="en-US" sz="5000" dirty="0">
              <a:solidFill>
                <a:srgbClr val="264250"/>
              </a:solidFill>
              <a:latin typeface="可画榜书"/>
              <a:ea typeface="可画榜书"/>
              <a:sym typeface="可画榜书"/>
            </a:endParaRPr>
          </a:p>
        </p:txBody>
      </p:sp>
      <p:sp>
        <p:nvSpPr>
          <p:cNvPr id="9" name="TextBox 21">
            <a:extLst>
              <a:ext uri="{FF2B5EF4-FFF2-40B4-BE49-F238E27FC236}">
                <a16:creationId xmlns="" xmlns:a16="http://schemas.microsoft.com/office/drawing/2014/main" id="{4795F48C-D965-4471-8470-767117F5EAD6}"/>
              </a:ext>
            </a:extLst>
          </p:cNvPr>
          <p:cNvSpPr txBox="1"/>
          <p:nvPr/>
        </p:nvSpPr>
        <p:spPr>
          <a:xfrm>
            <a:off x="457200" y="190500"/>
            <a:ext cx="1014927" cy="7694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000"/>
              </a:lnSpc>
            </a:pPr>
            <a:r>
              <a:rPr lang="en-US" altLang="zh-TW" sz="5000" dirty="0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3-</a:t>
            </a:r>
            <a:r>
              <a:rPr lang="en-US" sz="5000" dirty="0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9883174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5400000">
            <a:off x="4000500" y="-4000500"/>
            <a:ext cx="10287000" cy="18288000"/>
          </a:xfrm>
          <a:custGeom>
            <a:avLst/>
            <a:gdLst/>
            <a:ahLst/>
            <a:cxnLst/>
            <a:rect l="l" t="t" r="r" b="b"/>
            <a:pathLst>
              <a:path w="10287000" h="18288000">
                <a:moveTo>
                  <a:pt x="0" y="18288000"/>
                </a:moveTo>
                <a:lnTo>
                  <a:pt x="0" y="0"/>
                </a:lnTo>
                <a:lnTo>
                  <a:pt x="10287000" y="0"/>
                </a:lnTo>
                <a:lnTo>
                  <a:pt x="10287000" y="18288000"/>
                </a:lnTo>
                <a:lnTo>
                  <a:pt x="0" y="18288000"/>
                </a:lnTo>
                <a:close/>
              </a:path>
            </a:pathLst>
          </a:custGeom>
          <a:blipFill>
            <a:blip r:embed="rId2"/>
            <a:stretch>
              <a:fillRect l="-24942" t="-984" r="-20267" b="-1276"/>
            </a:stretch>
          </a:blipFill>
        </p:spPr>
      </p:sp>
      <p:sp>
        <p:nvSpPr>
          <p:cNvPr id="3" name="Freeform 3"/>
          <p:cNvSpPr/>
          <p:nvPr/>
        </p:nvSpPr>
        <p:spPr>
          <a:xfrm rot="5468092">
            <a:off x="-1312163" y="-1039145"/>
            <a:ext cx="12902170" cy="12353173"/>
          </a:xfrm>
          <a:custGeom>
            <a:avLst/>
            <a:gdLst/>
            <a:ahLst/>
            <a:cxnLst/>
            <a:rect l="l" t="t" r="r" b="b"/>
            <a:pathLst>
              <a:path w="12902170" h="12353173">
                <a:moveTo>
                  <a:pt x="0" y="0"/>
                </a:moveTo>
                <a:lnTo>
                  <a:pt x="12902170" y="0"/>
                </a:lnTo>
                <a:lnTo>
                  <a:pt x="12902170" y="12353173"/>
                </a:lnTo>
                <a:lnTo>
                  <a:pt x="0" y="12353173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20270" t="-4952" r="-20270"/>
            </a:stretch>
          </a:blipFill>
        </p:spPr>
      </p:sp>
      <p:sp>
        <p:nvSpPr>
          <p:cNvPr id="4" name="Freeform 4"/>
          <p:cNvSpPr/>
          <p:nvPr/>
        </p:nvSpPr>
        <p:spPr>
          <a:xfrm rot="-4436545">
            <a:off x="7220675" y="8765153"/>
            <a:ext cx="6761693" cy="1724232"/>
          </a:xfrm>
          <a:custGeom>
            <a:avLst/>
            <a:gdLst/>
            <a:ahLst/>
            <a:cxnLst/>
            <a:rect l="l" t="t" r="r" b="b"/>
            <a:pathLst>
              <a:path w="6761693" h="1724232">
                <a:moveTo>
                  <a:pt x="0" y="0"/>
                </a:moveTo>
                <a:lnTo>
                  <a:pt x="6761693" y="0"/>
                </a:lnTo>
                <a:lnTo>
                  <a:pt x="6761693" y="1724232"/>
                </a:lnTo>
                <a:lnTo>
                  <a:pt x="0" y="1724232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grpSp>
        <p:nvGrpSpPr>
          <p:cNvPr id="5" name="Group 5"/>
          <p:cNvGrpSpPr>
            <a:grpSpLocks noChangeAspect="1"/>
          </p:cNvGrpSpPr>
          <p:nvPr/>
        </p:nvGrpSpPr>
        <p:grpSpPr>
          <a:xfrm>
            <a:off x="10277475" y="0"/>
            <a:ext cx="9608714" cy="10287000"/>
            <a:chOff x="0" y="0"/>
            <a:chExt cx="5933440" cy="6352286"/>
          </a:xfrm>
        </p:grpSpPr>
        <p:sp>
          <p:nvSpPr>
            <p:cNvPr id="6" name="Freeform 6"/>
            <p:cNvSpPr/>
            <p:nvPr/>
          </p:nvSpPr>
          <p:spPr>
            <a:xfrm>
              <a:off x="-130429" y="-589915"/>
              <a:ext cx="6274054" cy="7025767"/>
            </a:xfrm>
            <a:custGeom>
              <a:avLst/>
              <a:gdLst/>
              <a:ahLst/>
              <a:cxnLst/>
              <a:rect l="l" t="t" r="r" b="b"/>
              <a:pathLst>
                <a:path w="6274054" h="7025767">
                  <a:moveTo>
                    <a:pt x="6045073" y="6923913"/>
                  </a:moveTo>
                  <a:cubicBezTo>
                    <a:pt x="4541393" y="6946011"/>
                    <a:pt x="2941320" y="6924929"/>
                    <a:pt x="1445641" y="6933946"/>
                  </a:cubicBezTo>
                  <a:cubicBezTo>
                    <a:pt x="1132586" y="6926707"/>
                    <a:pt x="794131" y="6947408"/>
                    <a:pt x="467741" y="6934708"/>
                  </a:cubicBezTo>
                  <a:cubicBezTo>
                    <a:pt x="394335" y="6926961"/>
                    <a:pt x="0" y="7025767"/>
                    <a:pt x="252984" y="6679565"/>
                  </a:cubicBezTo>
                  <a:cubicBezTo>
                    <a:pt x="343789" y="6624066"/>
                    <a:pt x="240284" y="6527927"/>
                    <a:pt x="271145" y="6440297"/>
                  </a:cubicBezTo>
                  <a:cubicBezTo>
                    <a:pt x="385064" y="6325997"/>
                    <a:pt x="253365" y="6154420"/>
                    <a:pt x="180086" y="5980684"/>
                  </a:cubicBezTo>
                  <a:cubicBezTo>
                    <a:pt x="173990" y="5836285"/>
                    <a:pt x="293243" y="5720080"/>
                    <a:pt x="219710" y="5566283"/>
                  </a:cubicBezTo>
                  <a:cubicBezTo>
                    <a:pt x="226441" y="5493258"/>
                    <a:pt x="222504" y="5364861"/>
                    <a:pt x="154813" y="5303520"/>
                  </a:cubicBezTo>
                  <a:cubicBezTo>
                    <a:pt x="60960" y="5252847"/>
                    <a:pt x="270002" y="5097907"/>
                    <a:pt x="241554" y="4958969"/>
                  </a:cubicBezTo>
                  <a:cubicBezTo>
                    <a:pt x="249936" y="4830953"/>
                    <a:pt x="239776" y="4682617"/>
                    <a:pt x="214249" y="4531233"/>
                  </a:cubicBezTo>
                  <a:cubicBezTo>
                    <a:pt x="220726" y="4479290"/>
                    <a:pt x="249301" y="4431538"/>
                    <a:pt x="237998" y="4381627"/>
                  </a:cubicBezTo>
                  <a:cubicBezTo>
                    <a:pt x="241808" y="4308856"/>
                    <a:pt x="334137" y="4236085"/>
                    <a:pt x="266065" y="4175125"/>
                  </a:cubicBezTo>
                  <a:cubicBezTo>
                    <a:pt x="254254" y="4164838"/>
                    <a:pt x="267970" y="4147439"/>
                    <a:pt x="282829" y="4128770"/>
                  </a:cubicBezTo>
                  <a:cubicBezTo>
                    <a:pt x="272288" y="4119118"/>
                    <a:pt x="185801" y="3975735"/>
                    <a:pt x="223901" y="3916807"/>
                  </a:cubicBezTo>
                  <a:cubicBezTo>
                    <a:pt x="221742" y="3853180"/>
                    <a:pt x="297942" y="3860546"/>
                    <a:pt x="224155" y="3721735"/>
                  </a:cubicBezTo>
                  <a:cubicBezTo>
                    <a:pt x="175133" y="3708019"/>
                    <a:pt x="331470" y="3537712"/>
                    <a:pt x="398399" y="3410585"/>
                  </a:cubicBezTo>
                  <a:cubicBezTo>
                    <a:pt x="378841" y="3338195"/>
                    <a:pt x="428498" y="3276092"/>
                    <a:pt x="449453" y="3202940"/>
                  </a:cubicBezTo>
                  <a:cubicBezTo>
                    <a:pt x="471805" y="3096514"/>
                    <a:pt x="449199" y="3031236"/>
                    <a:pt x="565150" y="2936113"/>
                  </a:cubicBezTo>
                  <a:cubicBezTo>
                    <a:pt x="599186" y="2862453"/>
                    <a:pt x="512953" y="2778633"/>
                    <a:pt x="556133" y="2666238"/>
                  </a:cubicBezTo>
                  <a:cubicBezTo>
                    <a:pt x="537337" y="2651125"/>
                    <a:pt x="590296" y="2634107"/>
                    <a:pt x="556260" y="2608453"/>
                  </a:cubicBezTo>
                  <a:cubicBezTo>
                    <a:pt x="541147" y="2588133"/>
                    <a:pt x="510794" y="2592324"/>
                    <a:pt x="540258" y="2549906"/>
                  </a:cubicBezTo>
                  <a:cubicBezTo>
                    <a:pt x="529717" y="2532888"/>
                    <a:pt x="574294" y="2410587"/>
                    <a:pt x="550672" y="2322068"/>
                  </a:cubicBezTo>
                  <a:cubicBezTo>
                    <a:pt x="546608" y="2311400"/>
                    <a:pt x="613410" y="2273427"/>
                    <a:pt x="586867" y="2247265"/>
                  </a:cubicBezTo>
                  <a:cubicBezTo>
                    <a:pt x="616839" y="2186432"/>
                    <a:pt x="518795" y="2149983"/>
                    <a:pt x="601853" y="2010791"/>
                  </a:cubicBezTo>
                  <a:cubicBezTo>
                    <a:pt x="553847" y="1976120"/>
                    <a:pt x="571500" y="1934718"/>
                    <a:pt x="567309" y="1894078"/>
                  </a:cubicBezTo>
                  <a:cubicBezTo>
                    <a:pt x="623316" y="1828038"/>
                    <a:pt x="645541" y="1689481"/>
                    <a:pt x="770382" y="1441196"/>
                  </a:cubicBezTo>
                  <a:cubicBezTo>
                    <a:pt x="836422" y="1354836"/>
                    <a:pt x="828294" y="1225042"/>
                    <a:pt x="912749" y="1005078"/>
                  </a:cubicBezTo>
                  <a:cubicBezTo>
                    <a:pt x="886714" y="977011"/>
                    <a:pt x="1022477" y="986790"/>
                    <a:pt x="1114298" y="806831"/>
                  </a:cubicBezTo>
                  <a:cubicBezTo>
                    <a:pt x="1098804" y="738886"/>
                    <a:pt x="1201293" y="676021"/>
                    <a:pt x="1157986" y="599567"/>
                  </a:cubicBezTo>
                  <a:cubicBezTo>
                    <a:pt x="1570228" y="609219"/>
                    <a:pt x="2071116" y="598805"/>
                    <a:pt x="2572766" y="601599"/>
                  </a:cubicBezTo>
                  <a:cubicBezTo>
                    <a:pt x="3586988" y="605282"/>
                    <a:pt x="4528185" y="602742"/>
                    <a:pt x="5528818" y="601853"/>
                  </a:cubicBezTo>
                  <a:cubicBezTo>
                    <a:pt x="6274054" y="693420"/>
                    <a:pt x="6000750" y="0"/>
                    <a:pt x="6063869" y="2884424"/>
                  </a:cubicBezTo>
                  <a:cubicBezTo>
                    <a:pt x="6029833" y="4200398"/>
                    <a:pt x="6083554" y="5679694"/>
                    <a:pt x="6045073" y="6923913"/>
                  </a:cubicBezTo>
                  <a:close/>
                </a:path>
              </a:pathLst>
            </a:custGeom>
            <a:blipFill>
              <a:blip r:embed="rId5"/>
              <a:stretch>
                <a:fillRect l="-62692" r="-62692"/>
              </a:stretch>
            </a:blipFill>
          </p:spPr>
        </p:sp>
      </p:grpSp>
      <p:sp>
        <p:nvSpPr>
          <p:cNvPr id="7" name="TextBox 7"/>
          <p:cNvSpPr txBox="1"/>
          <p:nvPr/>
        </p:nvSpPr>
        <p:spPr>
          <a:xfrm>
            <a:off x="837650" y="1187942"/>
            <a:ext cx="8717384" cy="253682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7199"/>
              </a:lnSpc>
              <a:spcBef>
                <a:spcPct val="0"/>
              </a:spcBef>
            </a:pPr>
            <a:r>
              <a:rPr lang="en-US" sz="7199">
                <a:solidFill>
                  <a:srgbClr val="C64518"/>
                </a:solidFill>
                <a:latin typeface="可画榜书"/>
                <a:ea typeface="可画榜书"/>
                <a:cs typeface="可画榜书"/>
                <a:sym typeface="可画榜书"/>
              </a:rPr>
              <a:t>東協</a:t>
            </a:r>
            <a:r>
              <a:rPr lang="en-US" sz="7199" u="none" strike="noStrike">
                <a:solidFill>
                  <a:srgbClr val="C64518"/>
                </a:solidFill>
                <a:latin typeface="可画榜书"/>
                <a:ea typeface="可画榜书"/>
                <a:cs typeface="可画榜书"/>
                <a:sym typeface="可画榜书"/>
              </a:rPr>
              <a:t>廣場</a:t>
            </a:r>
          </a:p>
          <a:p>
            <a:pPr marL="0" lvl="0" indent="0" algn="l">
              <a:lnSpc>
                <a:spcPts val="5799"/>
              </a:lnSpc>
              <a:spcBef>
                <a:spcPct val="0"/>
              </a:spcBef>
            </a:pPr>
            <a:r>
              <a:rPr lang="en-US" sz="5799" u="none" strike="noStrike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猜猜看，來此地消費的東南亞移工習慣將東協廣場稱為？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12087669" y="9928225"/>
            <a:ext cx="5283101" cy="3587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2800"/>
              </a:lnSpc>
              <a:spcBef>
                <a:spcPct val="0"/>
              </a:spcBef>
            </a:pPr>
            <a:r>
              <a:rPr lang="en-US" sz="2000">
                <a:solidFill>
                  <a:srgbClr val="FFFFFF"/>
                </a:solidFill>
                <a:latin typeface="文泉驿"/>
                <a:ea typeface="文泉驿"/>
                <a:cs typeface="文泉驿"/>
                <a:sym typeface="文泉驿"/>
              </a:rPr>
              <a:t>圖片來源：擷自google map街景圖(2025.06.14)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952490" y="4054767"/>
            <a:ext cx="8602544" cy="7694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6000"/>
              </a:lnSpc>
              <a:spcBef>
                <a:spcPct val="0"/>
              </a:spcBef>
            </a:pPr>
            <a:r>
              <a:rPr lang="en-US" sz="6000" dirty="0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A</a:t>
            </a:r>
            <a:r>
              <a:rPr lang="en-US" sz="6000" dirty="0" smtClean="0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.</a:t>
            </a:r>
            <a:r>
              <a:rPr lang="zh-TW" altLang="en-US" sz="6000" dirty="0" smtClean="0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臺</a:t>
            </a:r>
            <a:r>
              <a:rPr lang="en-US" sz="6000" dirty="0" err="1" smtClean="0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中第一廣場</a:t>
            </a:r>
            <a:endParaRPr lang="en-US" sz="6000" dirty="0">
              <a:solidFill>
                <a:srgbClr val="264250"/>
              </a:solidFill>
              <a:latin typeface="可画榜书"/>
              <a:ea typeface="可画榜书"/>
              <a:cs typeface="可画榜书"/>
              <a:sym typeface="可画榜书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952490" y="5369430"/>
            <a:ext cx="8602544" cy="933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6000"/>
              </a:lnSpc>
              <a:spcBef>
                <a:spcPct val="0"/>
              </a:spcBef>
            </a:pPr>
            <a:r>
              <a:rPr lang="en-US" sz="6000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B.國際移工新天地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952490" y="6636255"/>
            <a:ext cx="8602544" cy="7694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6000"/>
              </a:lnSpc>
              <a:spcBef>
                <a:spcPct val="0"/>
              </a:spcBef>
            </a:pPr>
            <a:r>
              <a:rPr lang="en-US" sz="6000" dirty="0" err="1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C.</a:t>
            </a:r>
            <a:r>
              <a:rPr lang="en-US" sz="6000" dirty="0" err="1" smtClean="0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金字塔</a:t>
            </a:r>
            <a:r>
              <a:rPr lang="zh-TW" altLang="en-US" sz="6000" dirty="0" smtClean="0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臺</a:t>
            </a:r>
            <a:r>
              <a:rPr lang="en-US" sz="6000" dirty="0" smtClean="0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中</a:t>
            </a:r>
            <a:endParaRPr lang="en-US" sz="6000" dirty="0">
              <a:solidFill>
                <a:srgbClr val="264250"/>
              </a:solidFill>
              <a:latin typeface="可画榜书"/>
              <a:ea typeface="可画榜书"/>
              <a:cs typeface="可画榜书"/>
              <a:sym typeface="可画榜书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1028700" y="7950705"/>
            <a:ext cx="8602544" cy="7694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6000"/>
              </a:lnSpc>
              <a:spcBef>
                <a:spcPct val="0"/>
              </a:spcBef>
            </a:pPr>
            <a:r>
              <a:rPr lang="en-US" sz="6000" dirty="0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D</a:t>
            </a:r>
            <a:r>
              <a:rPr lang="en-US" sz="6000" dirty="0" smtClean="0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.</a:t>
            </a:r>
            <a:r>
              <a:rPr lang="zh-TW" altLang="en-US" sz="6000" dirty="0" smtClean="0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臺</a:t>
            </a:r>
            <a:r>
              <a:rPr lang="en-US" sz="6000" dirty="0" err="1" smtClean="0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中小東南亞</a:t>
            </a:r>
            <a:endParaRPr lang="en-US" sz="6000" dirty="0">
              <a:solidFill>
                <a:srgbClr val="264250"/>
              </a:solidFill>
              <a:latin typeface="可画榜书"/>
              <a:ea typeface="可画榜书"/>
              <a:cs typeface="可画榜书"/>
              <a:sym typeface="可画榜书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8">
            <a:extLst>
              <a:ext uri="{FF2B5EF4-FFF2-40B4-BE49-F238E27FC236}">
                <a16:creationId xmlns="" xmlns:a16="http://schemas.microsoft.com/office/drawing/2014/main" id="{96098E5F-2B09-4956-818C-98CE3F1389DC}"/>
              </a:ext>
            </a:extLst>
          </p:cNvPr>
          <p:cNvSpPr txBox="1"/>
          <p:nvPr/>
        </p:nvSpPr>
        <p:spPr>
          <a:xfrm>
            <a:off x="1905000" y="266700"/>
            <a:ext cx="7646231" cy="7694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6000"/>
              </a:lnSpc>
            </a:pPr>
            <a:r>
              <a:rPr lang="zh-TW" altLang="zh-TW" sz="5000" dirty="0">
                <a:solidFill>
                  <a:srgbClr val="264250"/>
                </a:solidFill>
                <a:latin typeface="可画榜书"/>
                <a:ea typeface="可画榜书"/>
              </a:rPr>
              <a:t>從地名雅化到原住民的「正名」</a:t>
            </a:r>
            <a:endParaRPr lang="en-US" sz="5000" dirty="0">
              <a:solidFill>
                <a:srgbClr val="264250"/>
              </a:solidFill>
              <a:latin typeface="可画榜书"/>
              <a:ea typeface="可画榜书"/>
              <a:sym typeface="可画榜书"/>
            </a:endParaRPr>
          </a:p>
        </p:txBody>
      </p:sp>
      <p:sp>
        <p:nvSpPr>
          <p:cNvPr id="3" name="TextBox 22">
            <a:extLst>
              <a:ext uri="{FF2B5EF4-FFF2-40B4-BE49-F238E27FC236}">
                <a16:creationId xmlns="" xmlns:a16="http://schemas.microsoft.com/office/drawing/2014/main" id="{8B7D3716-C622-488A-B332-100BE69CAFA6}"/>
              </a:ext>
            </a:extLst>
          </p:cNvPr>
          <p:cNvSpPr txBox="1"/>
          <p:nvPr/>
        </p:nvSpPr>
        <p:spPr>
          <a:xfrm>
            <a:off x="469876" y="236707"/>
            <a:ext cx="1014927" cy="7694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000"/>
              </a:lnSpc>
            </a:pPr>
            <a:r>
              <a:rPr lang="en-US" altLang="zh-TW" sz="5000" dirty="0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3</a:t>
            </a:r>
            <a:r>
              <a:rPr lang="en-US" sz="5000" dirty="0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-4</a:t>
            </a:r>
          </a:p>
        </p:txBody>
      </p:sp>
      <p:sp>
        <p:nvSpPr>
          <p:cNvPr id="4" name="Freeform 7">
            <a:extLst>
              <a:ext uri="{FF2B5EF4-FFF2-40B4-BE49-F238E27FC236}">
                <a16:creationId xmlns="" xmlns:a16="http://schemas.microsoft.com/office/drawing/2014/main" id="{ACCFFC69-6494-403B-AC83-F3C65C904302}"/>
              </a:ext>
            </a:extLst>
          </p:cNvPr>
          <p:cNvSpPr/>
          <p:nvPr/>
        </p:nvSpPr>
        <p:spPr>
          <a:xfrm>
            <a:off x="13182600" y="6667500"/>
            <a:ext cx="4953000" cy="3619500"/>
          </a:xfrm>
          <a:custGeom>
            <a:avLst/>
            <a:gdLst/>
            <a:ahLst/>
            <a:cxnLst/>
            <a:rect l="l" t="t" r="r" b="b"/>
            <a:pathLst>
              <a:path w="10450286" h="8229600">
                <a:moveTo>
                  <a:pt x="0" y="0"/>
                </a:moveTo>
                <a:lnTo>
                  <a:pt x="10450286" y="0"/>
                </a:lnTo>
                <a:lnTo>
                  <a:pt x="10450286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zh-TW" altLang="en-US"/>
          </a:p>
        </p:txBody>
      </p:sp>
      <p:graphicFrame>
        <p:nvGraphicFramePr>
          <p:cNvPr id="5" name="表格 4">
            <a:extLst>
              <a:ext uri="{FF2B5EF4-FFF2-40B4-BE49-F238E27FC236}">
                <a16:creationId xmlns="" xmlns:a16="http://schemas.microsoft.com/office/drawing/2014/main" id="{5B738118-452C-4CD7-A38F-101F5AD2FDC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9957201"/>
              </p:ext>
            </p:extLst>
          </p:nvPr>
        </p:nvGraphicFramePr>
        <p:xfrm>
          <a:off x="469876" y="2438400"/>
          <a:ext cx="12268198" cy="670560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4092671">
                  <a:extLst>
                    <a:ext uri="{9D8B030D-6E8A-4147-A177-3AD203B41FA5}">
                      <a16:colId xmlns="" xmlns:a16="http://schemas.microsoft.com/office/drawing/2014/main" val="2667195855"/>
                    </a:ext>
                  </a:extLst>
                </a:gridCol>
                <a:gridCol w="4090217">
                  <a:extLst>
                    <a:ext uri="{9D8B030D-6E8A-4147-A177-3AD203B41FA5}">
                      <a16:colId xmlns="" xmlns:a16="http://schemas.microsoft.com/office/drawing/2014/main" val="4149068541"/>
                    </a:ext>
                  </a:extLst>
                </a:gridCol>
                <a:gridCol w="4085310">
                  <a:extLst>
                    <a:ext uri="{9D8B030D-6E8A-4147-A177-3AD203B41FA5}">
                      <a16:colId xmlns="" xmlns:a16="http://schemas.microsoft.com/office/drawing/2014/main" val="3930906267"/>
                    </a:ext>
                  </a:extLst>
                </a:gridCol>
              </a:tblGrid>
              <a:tr h="264160">
                <a:tc>
                  <a:txBody>
                    <a:bodyPr/>
                    <a:lstStyle/>
                    <a:p>
                      <a:pPr marL="30480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TW" altLang="en-US" sz="4000" kern="15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國民</a:t>
                      </a:r>
                      <a:r>
                        <a:rPr lang="en-US" altLang="zh-TW" sz="4000" kern="15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46</a:t>
                      </a:r>
                      <a:r>
                        <a:rPr lang="zh-TW" altLang="en-US" sz="4000" kern="15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年以前</a:t>
                      </a:r>
                      <a:endParaRPr lang="zh-TW" sz="4000" kern="15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0480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TW" sz="4000" kern="15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民國</a:t>
                      </a:r>
                      <a:r>
                        <a:rPr lang="en-US" sz="4000" kern="15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46</a:t>
                      </a:r>
                      <a:r>
                        <a:rPr lang="zh-TW" sz="4000" kern="15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年</a:t>
                      </a:r>
                      <a:endParaRPr lang="zh-TW" sz="4000" kern="15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0480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TW" sz="4000" kern="15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民國</a:t>
                      </a:r>
                      <a:r>
                        <a:rPr lang="en-US" sz="4000" kern="15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97</a:t>
                      </a:r>
                      <a:r>
                        <a:rPr lang="zh-TW" sz="4000" kern="15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年後</a:t>
                      </a:r>
                      <a:r>
                        <a:rPr lang="zh-TW" altLang="en-US" sz="4000" kern="15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陸續更動</a:t>
                      </a:r>
                      <a:endParaRPr lang="zh-TW" sz="4000" kern="15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5973023"/>
                  </a:ext>
                </a:extLst>
              </a:tr>
              <a:tr h="264160">
                <a:tc>
                  <a:txBody>
                    <a:bodyPr/>
                    <a:lstStyle/>
                    <a:p>
                      <a:pPr marL="30480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TW" sz="4000" kern="15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瑪雅竣社、蚊仔只社</a:t>
                      </a:r>
                      <a:endParaRPr lang="zh-TW" sz="4000" kern="15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0480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TW" sz="4000" kern="15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三民鄉</a:t>
                      </a:r>
                    </a:p>
                    <a:p>
                      <a:pPr marL="30480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4000" kern="15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(</a:t>
                      </a:r>
                      <a:r>
                        <a:rPr lang="zh-TW" sz="4000" kern="15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三民主義</a:t>
                      </a:r>
                      <a:r>
                        <a:rPr lang="en-US" sz="4000" kern="15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:</a:t>
                      </a:r>
                      <a:r>
                        <a:rPr lang="zh-TW" sz="4000" kern="15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民族、民權、民生</a:t>
                      </a:r>
                      <a:r>
                        <a:rPr lang="en-US" sz="4000" kern="15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)</a:t>
                      </a:r>
                      <a:endParaRPr lang="zh-TW" sz="4000" kern="15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0480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TW" sz="4000" kern="15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高雄市那瑪夏區</a:t>
                      </a:r>
                      <a:endParaRPr lang="zh-TW" sz="4000" kern="15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3773688559"/>
                  </a:ext>
                </a:extLst>
              </a:tr>
              <a:tr h="264160">
                <a:tc>
                  <a:txBody>
                    <a:bodyPr/>
                    <a:lstStyle/>
                    <a:p>
                      <a:pPr marL="30480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4000" kern="150" dirty="0" err="1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Takanua</a:t>
                      </a:r>
                      <a:endParaRPr lang="zh-TW" sz="4000" kern="15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  <a:p>
                      <a:pPr marL="30480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4000" kern="15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(</a:t>
                      </a:r>
                      <a:r>
                        <a:rPr lang="zh-TW" sz="4000" kern="15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達卡努瓦社</a:t>
                      </a:r>
                      <a:r>
                        <a:rPr lang="en-US" sz="4000" kern="15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)</a:t>
                      </a:r>
                      <a:endParaRPr lang="zh-TW" sz="4000" kern="15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0480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TW" sz="4000" kern="15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民生村</a:t>
                      </a:r>
                      <a:endParaRPr lang="zh-TW" sz="4000" kern="15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0480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4000" kern="15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Takanua</a:t>
                      </a:r>
                      <a:endParaRPr lang="zh-TW" sz="4000" kern="15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  <a:p>
                      <a:pPr marL="30480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TW" sz="4000" kern="15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達卡努瓦里</a:t>
                      </a:r>
                      <a:endParaRPr lang="zh-TW" sz="4000" kern="15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16576963"/>
                  </a:ext>
                </a:extLst>
              </a:tr>
              <a:tr h="264160">
                <a:tc>
                  <a:txBody>
                    <a:bodyPr/>
                    <a:lstStyle/>
                    <a:p>
                      <a:pPr marL="30480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TW" sz="4000" kern="15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瑪雅部落</a:t>
                      </a:r>
                      <a:endParaRPr lang="zh-TW" sz="4000" kern="15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0480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TW" sz="4000" kern="15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民權村</a:t>
                      </a:r>
                      <a:endParaRPr lang="zh-TW" sz="4000" kern="15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0480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4000" kern="15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Mangacun/ Maia</a:t>
                      </a:r>
                      <a:endParaRPr lang="zh-TW" sz="4000" kern="15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  <a:p>
                      <a:pPr marL="30480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TW" sz="4000" kern="15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瑪雅里</a:t>
                      </a:r>
                      <a:endParaRPr lang="zh-TW" sz="4000" kern="15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3826096776"/>
                  </a:ext>
                </a:extLst>
              </a:tr>
              <a:tr h="264160">
                <a:tc>
                  <a:txBody>
                    <a:bodyPr/>
                    <a:lstStyle/>
                    <a:p>
                      <a:pPr marL="30480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4000" kern="150" dirty="0" err="1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Anbana</a:t>
                      </a:r>
                      <a:r>
                        <a:rPr lang="zh-TW" sz="4000" kern="15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社</a:t>
                      </a:r>
                      <a:endParaRPr lang="zh-TW" sz="4000" kern="15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0480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TW" sz="4000" kern="15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民族村</a:t>
                      </a:r>
                      <a:endParaRPr lang="zh-TW" sz="4000" kern="15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0480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4000" kern="150" dirty="0" err="1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Nangisarʉ</a:t>
                      </a:r>
                      <a:r>
                        <a:rPr lang="en-US" sz="4000" kern="15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 </a:t>
                      </a:r>
                      <a:endParaRPr lang="zh-TW" sz="4000" kern="15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  <a:p>
                      <a:pPr marL="30480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TW" sz="4000" kern="15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南沙魯里</a:t>
                      </a:r>
                      <a:endParaRPr lang="zh-TW" sz="4000" kern="15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717796637"/>
                  </a:ext>
                </a:extLst>
              </a:tr>
            </a:tbl>
          </a:graphicData>
        </a:graphic>
      </p:graphicFrame>
      <p:sp>
        <p:nvSpPr>
          <p:cNvPr id="6" name="矩形 5">
            <a:extLst>
              <a:ext uri="{FF2B5EF4-FFF2-40B4-BE49-F238E27FC236}">
                <a16:creationId xmlns="" xmlns:a16="http://schemas.microsoft.com/office/drawing/2014/main" id="{453EA0BE-B144-40CB-A2ED-4DA21A08E8E5}"/>
              </a:ext>
            </a:extLst>
          </p:cNvPr>
          <p:cNvSpPr/>
          <p:nvPr/>
        </p:nvSpPr>
        <p:spPr>
          <a:xfrm>
            <a:off x="13487400" y="661214"/>
            <a:ext cx="388620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Aft>
                <a:spcPts val="0"/>
              </a:spcAft>
            </a:pPr>
            <a:r>
              <a:rPr lang="zh-TW" altLang="zh-TW" sz="3600" kern="150" dirty="0">
                <a:latin typeface="Calibri" panose="020F0502020204030204" pitchFamily="34" charset="0"/>
                <a:ea typeface="標楷體" panose="03000509000000000000" pitchFamily="65" charset="-120"/>
                <a:cs typeface="Calibri" panose="020F0502020204030204" pitchFamily="34" charset="0"/>
              </a:rPr>
              <a:t>「正名」有導正、恢復之意，那瑪夏區經歷過國民政府的地名雅化，又在當地居民的爭取下改為那瑪夏區。雅化跟正名都是地名的更動，對那瑪夏鄉居民而言，有何不同？</a:t>
            </a:r>
            <a:endParaRPr lang="zh-TW" altLang="zh-TW" sz="3600" kern="150" dirty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Freeform 2">
            <a:extLst>
              <a:ext uri="{FF2B5EF4-FFF2-40B4-BE49-F238E27FC236}">
                <a16:creationId xmlns="" xmlns:a16="http://schemas.microsoft.com/office/drawing/2014/main" id="{90744257-8AFF-4826-B264-7D3D8455BA7B}"/>
              </a:ext>
            </a:extLst>
          </p:cNvPr>
          <p:cNvSpPr/>
          <p:nvPr/>
        </p:nvSpPr>
        <p:spPr>
          <a:xfrm flipH="1">
            <a:off x="12861673" y="337820"/>
            <a:ext cx="4976769" cy="8463280"/>
          </a:xfrm>
          <a:custGeom>
            <a:avLst/>
            <a:gdLst/>
            <a:ahLst/>
            <a:cxnLst/>
            <a:rect l="l" t="t" r="r" b="b"/>
            <a:pathLst>
              <a:path w="4976769" h="3782345">
                <a:moveTo>
                  <a:pt x="0" y="0"/>
                </a:moveTo>
                <a:lnTo>
                  <a:pt x="4976769" y="0"/>
                </a:lnTo>
                <a:lnTo>
                  <a:pt x="4976769" y="3782345"/>
                </a:lnTo>
                <a:lnTo>
                  <a:pt x="0" y="378234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=""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980771916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>
            <a:extLst>
              <a:ext uri="{FF2B5EF4-FFF2-40B4-BE49-F238E27FC236}">
                <a16:creationId xmlns="" xmlns:a16="http://schemas.microsoft.com/office/drawing/2014/main" id="{1325FD86-BC97-41BE-8253-11A16F99A735}"/>
              </a:ext>
            </a:extLst>
          </p:cNvPr>
          <p:cNvSpPr/>
          <p:nvPr/>
        </p:nvSpPr>
        <p:spPr>
          <a:xfrm>
            <a:off x="-25400" y="3238500"/>
            <a:ext cx="18084800" cy="4402550"/>
          </a:xfrm>
          <a:custGeom>
            <a:avLst/>
            <a:gdLst/>
            <a:ahLst/>
            <a:cxnLst/>
            <a:rect l="l" t="t" r="r" b="b"/>
            <a:pathLst>
              <a:path w="16230600" h="4402550">
                <a:moveTo>
                  <a:pt x="0" y="0"/>
                </a:moveTo>
                <a:lnTo>
                  <a:pt x="16230600" y="0"/>
                </a:lnTo>
                <a:lnTo>
                  <a:pt x="16230600" y="4402550"/>
                </a:lnTo>
                <a:lnTo>
                  <a:pt x="0" y="440255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sp>
        <p:nvSpPr>
          <p:cNvPr id="3" name="TextBox 22">
            <a:extLst>
              <a:ext uri="{FF2B5EF4-FFF2-40B4-BE49-F238E27FC236}">
                <a16:creationId xmlns="" xmlns:a16="http://schemas.microsoft.com/office/drawing/2014/main" id="{9CF775FF-B73A-4FB6-99E4-8589C5F59A6C}"/>
              </a:ext>
            </a:extLst>
          </p:cNvPr>
          <p:cNvSpPr txBox="1"/>
          <p:nvPr/>
        </p:nvSpPr>
        <p:spPr>
          <a:xfrm>
            <a:off x="1104900" y="4039391"/>
            <a:ext cx="16078200" cy="280076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lvl="0"/>
            <a:r>
              <a:rPr lang="zh-TW" altLang="zh-TW" sz="6600" dirty="0">
                <a:solidFill>
                  <a:srgbClr val="264250"/>
                </a:solidFill>
                <a:latin typeface="可画榜书"/>
                <a:ea typeface="可画榜书"/>
              </a:rPr>
              <a:t>你喜歡自己住的地方的地名嗎？</a:t>
            </a:r>
          </a:p>
          <a:p>
            <a:pPr lvl="0"/>
            <a:r>
              <a:rPr lang="zh-TW" altLang="zh-TW" sz="6600" dirty="0">
                <a:solidFill>
                  <a:srgbClr val="264250"/>
                </a:solidFill>
                <a:latin typeface="可画榜书"/>
                <a:ea typeface="可画榜书"/>
              </a:rPr>
              <a:t>如果能更改你家附近的地名，你會想取什麼地名？</a:t>
            </a:r>
          </a:p>
          <a:p>
            <a:pPr algn="l">
              <a:lnSpc>
                <a:spcPts val="6000"/>
              </a:lnSpc>
            </a:pPr>
            <a:endParaRPr lang="en-US" sz="6600" dirty="0">
              <a:solidFill>
                <a:srgbClr val="264250"/>
              </a:solidFill>
              <a:latin typeface="可画榜书"/>
              <a:ea typeface="可画榜书"/>
              <a:cs typeface="可画榜书"/>
              <a:sym typeface="可画榜书"/>
            </a:endParaRPr>
          </a:p>
        </p:txBody>
      </p:sp>
      <p:sp>
        <p:nvSpPr>
          <p:cNvPr id="4" name="TextBox 18">
            <a:extLst>
              <a:ext uri="{FF2B5EF4-FFF2-40B4-BE49-F238E27FC236}">
                <a16:creationId xmlns="" xmlns:a16="http://schemas.microsoft.com/office/drawing/2014/main" id="{786FE037-110C-48FD-AE5A-CCFCA0B5411D}"/>
              </a:ext>
            </a:extLst>
          </p:cNvPr>
          <p:cNvSpPr txBox="1"/>
          <p:nvPr/>
        </p:nvSpPr>
        <p:spPr>
          <a:xfrm>
            <a:off x="1752600" y="236706"/>
            <a:ext cx="7646231" cy="7694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6000"/>
              </a:lnSpc>
            </a:pPr>
            <a:r>
              <a:rPr lang="zh-TW" altLang="en-US" sz="5000" dirty="0">
                <a:solidFill>
                  <a:srgbClr val="264250"/>
                </a:solidFill>
                <a:latin typeface="可画榜书"/>
                <a:ea typeface="可画榜书"/>
              </a:rPr>
              <a:t>我的地名，我的文化</a:t>
            </a:r>
            <a:endParaRPr lang="en-US" sz="5000" dirty="0">
              <a:solidFill>
                <a:srgbClr val="264250"/>
              </a:solidFill>
              <a:latin typeface="可画榜书"/>
              <a:ea typeface="可画榜书"/>
              <a:sym typeface="可画榜书"/>
            </a:endParaRPr>
          </a:p>
        </p:txBody>
      </p:sp>
      <p:sp>
        <p:nvSpPr>
          <p:cNvPr id="7" name="TextBox 22">
            <a:extLst>
              <a:ext uri="{FF2B5EF4-FFF2-40B4-BE49-F238E27FC236}">
                <a16:creationId xmlns="" xmlns:a16="http://schemas.microsoft.com/office/drawing/2014/main" id="{FB051066-9213-4262-8C46-7732AA5E4052}"/>
              </a:ext>
            </a:extLst>
          </p:cNvPr>
          <p:cNvSpPr txBox="1"/>
          <p:nvPr/>
        </p:nvSpPr>
        <p:spPr>
          <a:xfrm>
            <a:off x="469876" y="236707"/>
            <a:ext cx="1014927" cy="7694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000"/>
              </a:lnSpc>
            </a:pPr>
            <a:r>
              <a:rPr lang="en-US" altLang="zh-TW" sz="5000" dirty="0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3</a:t>
            </a:r>
            <a:r>
              <a:rPr lang="en-US" sz="5000" dirty="0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-</a:t>
            </a:r>
            <a:r>
              <a:rPr lang="en-US" altLang="zh-TW" sz="5000" dirty="0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5</a:t>
            </a:r>
            <a:endParaRPr lang="en-US" sz="5000" dirty="0">
              <a:solidFill>
                <a:srgbClr val="264250"/>
              </a:solidFill>
              <a:latin typeface="可画榜书"/>
              <a:ea typeface="可画榜书"/>
              <a:cs typeface="可画榜书"/>
              <a:sym typeface="可画榜书"/>
            </a:endParaRPr>
          </a:p>
        </p:txBody>
      </p:sp>
    </p:spTree>
    <p:extLst>
      <p:ext uri="{BB962C8B-B14F-4D97-AF65-F5344CB8AC3E}">
        <p14:creationId xmlns:p14="http://schemas.microsoft.com/office/powerpoint/2010/main" val="167928373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5400000">
            <a:off x="4000500" y="-4000500"/>
            <a:ext cx="10287000" cy="18288000"/>
          </a:xfrm>
          <a:custGeom>
            <a:avLst/>
            <a:gdLst/>
            <a:ahLst/>
            <a:cxnLst/>
            <a:rect l="l" t="t" r="r" b="b"/>
            <a:pathLst>
              <a:path w="10287000" h="18288000">
                <a:moveTo>
                  <a:pt x="0" y="18288000"/>
                </a:moveTo>
                <a:lnTo>
                  <a:pt x="0" y="0"/>
                </a:lnTo>
                <a:lnTo>
                  <a:pt x="10287000" y="0"/>
                </a:lnTo>
                <a:lnTo>
                  <a:pt x="10287000" y="18288000"/>
                </a:lnTo>
                <a:lnTo>
                  <a:pt x="0" y="18288000"/>
                </a:lnTo>
                <a:close/>
              </a:path>
            </a:pathLst>
          </a:custGeom>
          <a:blipFill>
            <a:blip r:embed="rId2"/>
            <a:stretch>
              <a:fillRect l="-24942" t="-984" r="-20267" b="-1276"/>
            </a:stretch>
          </a:blipFill>
        </p:spPr>
      </p:sp>
      <p:sp>
        <p:nvSpPr>
          <p:cNvPr id="3" name="Freeform 3"/>
          <p:cNvSpPr/>
          <p:nvPr/>
        </p:nvSpPr>
        <p:spPr>
          <a:xfrm>
            <a:off x="1028700" y="2735580"/>
            <a:ext cx="5042910" cy="6465216"/>
          </a:xfrm>
          <a:custGeom>
            <a:avLst/>
            <a:gdLst/>
            <a:ahLst/>
            <a:cxnLst/>
            <a:rect l="l" t="t" r="r" b="b"/>
            <a:pathLst>
              <a:path w="5042910" h="6465216">
                <a:moveTo>
                  <a:pt x="0" y="0"/>
                </a:moveTo>
                <a:lnTo>
                  <a:pt x="5042910" y="0"/>
                </a:lnTo>
                <a:lnTo>
                  <a:pt x="5042910" y="6465217"/>
                </a:lnTo>
                <a:lnTo>
                  <a:pt x="0" y="6465217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="" xmlns:asvg="http://schemas.microsoft.com/office/drawing/2016/SVG/main" r:embed="rId4"/>
                </a:ext>
              </a:extLst>
            </a:blip>
            <a:stretch>
              <a:fillRect t="-24193"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6622545" y="2735580"/>
            <a:ext cx="5042910" cy="6465216"/>
          </a:xfrm>
          <a:custGeom>
            <a:avLst/>
            <a:gdLst/>
            <a:ahLst/>
            <a:cxnLst/>
            <a:rect l="l" t="t" r="r" b="b"/>
            <a:pathLst>
              <a:path w="5042910" h="6465216">
                <a:moveTo>
                  <a:pt x="0" y="0"/>
                </a:moveTo>
                <a:lnTo>
                  <a:pt x="5042910" y="0"/>
                </a:lnTo>
                <a:lnTo>
                  <a:pt x="5042910" y="6465217"/>
                </a:lnTo>
                <a:lnTo>
                  <a:pt x="0" y="6465217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="" xmlns:asvg="http://schemas.microsoft.com/office/drawing/2016/SVG/main" r:embed="rId4"/>
                </a:ext>
              </a:extLst>
            </a:blip>
            <a:stretch>
              <a:fillRect t="-24193"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12217905" y="495300"/>
            <a:ext cx="5042910" cy="8705496"/>
          </a:xfrm>
          <a:custGeom>
            <a:avLst/>
            <a:gdLst/>
            <a:ahLst/>
            <a:cxnLst/>
            <a:rect l="l" t="t" r="r" b="b"/>
            <a:pathLst>
              <a:path w="5042910" h="8029387">
                <a:moveTo>
                  <a:pt x="0" y="0"/>
                </a:moveTo>
                <a:lnTo>
                  <a:pt x="5042910" y="0"/>
                </a:lnTo>
                <a:lnTo>
                  <a:pt x="5042910" y="8029388"/>
                </a:lnTo>
                <a:lnTo>
                  <a:pt x="0" y="8029388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=""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6" name="Freeform 6"/>
          <p:cNvSpPr/>
          <p:nvPr/>
        </p:nvSpPr>
        <p:spPr>
          <a:xfrm rot="-9909973">
            <a:off x="510402" y="8270861"/>
            <a:ext cx="2624906" cy="1280180"/>
          </a:xfrm>
          <a:custGeom>
            <a:avLst/>
            <a:gdLst/>
            <a:ahLst/>
            <a:cxnLst/>
            <a:rect l="l" t="t" r="r" b="b"/>
            <a:pathLst>
              <a:path w="2624906" h="1280180">
                <a:moveTo>
                  <a:pt x="0" y="0"/>
                </a:moveTo>
                <a:lnTo>
                  <a:pt x="2624906" y="0"/>
                </a:lnTo>
                <a:lnTo>
                  <a:pt x="2624906" y="1280179"/>
                </a:lnTo>
                <a:lnTo>
                  <a:pt x="0" y="1280179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</p:sp>
      <p:sp>
        <p:nvSpPr>
          <p:cNvPr id="7" name="Freeform 7"/>
          <p:cNvSpPr/>
          <p:nvPr/>
        </p:nvSpPr>
        <p:spPr>
          <a:xfrm rot="5400000">
            <a:off x="15091098" y="2459095"/>
            <a:ext cx="4339434" cy="1012535"/>
          </a:xfrm>
          <a:custGeom>
            <a:avLst/>
            <a:gdLst/>
            <a:ahLst/>
            <a:cxnLst/>
            <a:rect l="l" t="t" r="r" b="b"/>
            <a:pathLst>
              <a:path w="4339434" h="1012535">
                <a:moveTo>
                  <a:pt x="0" y="0"/>
                </a:moveTo>
                <a:lnTo>
                  <a:pt x="4339434" y="0"/>
                </a:lnTo>
                <a:lnTo>
                  <a:pt x="4339434" y="1012535"/>
                </a:lnTo>
                <a:lnTo>
                  <a:pt x="0" y="1012535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</p:sp>
      <p:sp>
        <p:nvSpPr>
          <p:cNvPr id="8" name="TextBox 8"/>
          <p:cNvSpPr txBox="1"/>
          <p:nvPr/>
        </p:nvSpPr>
        <p:spPr>
          <a:xfrm>
            <a:off x="1028700" y="1019175"/>
            <a:ext cx="4882593" cy="11541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9000"/>
              </a:lnSpc>
              <a:spcBef>
                <a:spcPct val="0"/>
              </a:spcBef>
            </a:pPr>
            <a:r>
              <a:rPr lang="zh-TW" altLang="en-US" sz="9000" dirty="0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總結</a:t>
            </a:r>
            <a:endParaRPr lang="en-US" sz="9000" u="none" strike="noStrike" dirty="0">
              <a:solidFill>
                <a:srgbClr val="264250"/>
              </a:solidFill>
              <a:latin typeface="可画榜书"/>
              <a:ea typeface="可画榜书"/>
              <a:cs typeface="可画榜书"/>
              <a:sym typeface="可画榜书"/>
            </a:endParaRPr>
          </a:p>
        </p:txBody>
      </p:sp>
      <p:grpSp>
        <p:nvGrpSpPr>
          <p:cNvPr id="9" name="Group 9"/>
          <p:cNvGrpSpPr/>
          <p:nvPr/>
        </p:nvGrpSpPr>
        <p:grpSpPr>
          <a:xfrm>
            <a:off x="4112875" y="1458126"/>
            <a:ext cx="7552579" cy="496880"/>
            <a:chOff x="0" y="0"/>
            <a:chExt cx="9748520" cy="641350"/>
          </a:xfrm>
        </p:grpSpPr>
        <p:sp>
          <p:nvSpPr>
            <p:cNvPr id="10" name="Freeform 10"/>
            <p:cNvSpPr/>
            <p:nvPr/>
          </p:nvSpPr>
          <p:spPr>
            <a:xfrm>
              <a:off x="48260" y="49530"/>
              <a:ext cx="9653270" cy="548640"/>
            </a:xfrm>
            <a:custGeom>
              <a:avLst/>
              <a:gdLst/>
              <a:ahLst/>
              <a:cxnLst/>
              <a:rect l="l" t="t" r="r" b="b"/>
              <a:pathLst>
                <a:path w="9653270" h="548640">
                  <a:moveTo>
                    <a:pt x="81280" y="247650"/>
                  </a:moveTo>
                  <a:cubicBezTo>
                    <a:pt x="292100" y="316230"/>
                    <a:pt x="339090" y="321310"/>
                    <a:pt x="386080" y="327660"/>
                  </a:cubicBezTo>
                  <a:cubicBezTo>
                    <a:pt x="433070" y="332740"/>
                    <a:pt x="483870" y="340360"/>
                    <a:pt x="528320" y="337820"/>
                  </a:cubicBezTo>
                  <a:cubicBezTo>
                    <a:pt x="568960" y="335280"/>
                    <a:pt x="608330" y="327660"/>
                    <a:pt x="645160" y="317500"/>
                  </a:cubicBezTo>
                  <a:cubicBezTo>
                    <a:pt x="680720" y="307340"/>
                    <a:pt x="715010" y="295910"/>
                    <a:pt x="748030" y="278130"/>
                  </a:cubicBezTo>
                  <a:cubicBezTo>
                    <a:pt x="783590" y="259080"/>
                    <a:pt x="820420" y="231140"/>
                    <a:pt x="850900" y="208280"/>
                  </a:cubicBezTo>
                  <a:cubicBezTo>
                    <a:pt x="876300" y="189230"/>
                    <a:pt x="896620" y="173990"/>
                    <a:pt x="918210" y="151130"/>
                  </a:cubicBezTo>
                  <a:cubicBezTo>
                    <a:pt x="942340" y="125730"/>
                    <a:pt x="962660" y="77470"/>
                    <a:pt x="986790" y="60960"/>
                  </a:cubicBezTo>
                  <a:cubicBezTo>
                    <a:pt x="1004570" y="49530"/>
                    <a:pt x="1024890" y="44450"/>
                    <a:pt x="1041400" y="48260"/>
                  </a:cubicBezTo>
                  <a:cubicBezTo>
                    <a:pt x="1056640" y="52070"/>
                    <a:pt x="1075690" y="71120"/>
                    <a:pt x="1082040" y="86360"/>
                  </a:cubicBezTo>
                  <a:cubicBezTo>
                    <a:pt x="1087120" y="99060"/>
                    <a:pt x="1084580" y="118110"/>
                    <a:pt x="1080770" y="129540"/>
                  </a:cubicBezTo>
                  <a:cubicBezTo>
                    <a:pt x="1076960" y="138430"/>
                    <a:pt x="1065530" y="140970"/>
                    <a:pt x="1062990" y="152400"/>
                  </a:cubicBezTo>
                  <a:cubicBezTo>
                    <a:pt x="1057910" y="176530"/>
                    <a:pt x="1075690" y="240030"/>
                    <a:pt x="1096010" y="276860"/>
                  </a:cubicBezTo>
                  <a:cubicBezTo>
                    <a:pt x="1116330" y="312420"/>
                    <a:pt x="1154430" y="347980"/>
                    <a:pt x="1184910" y="369570"/>
                  </a:cubicBezTo>
                  <a:cubicBezTo>
                    <a:pt x="1207770" y="386080"/>
                    <a:pt x="1224280" y="393700"/>
                    <a:pt x="1254760" y="401320"/>
                  </a:cubicBezTo>
                  <a:cubicBezTo>
                    <a:pt x="1305560" y="414020"/>
                    <a:pt x="1399540" y="426720"/>
                    <a:pt x="1470660" y="417830"/>
                  </a:cubicBezTo>
                  <a:cubicBezTo>
                    <a:pt x="1541780" y="408940"/>
                    <a:pt x="1625600" y="370840"/>
                    <a:pt x="1681480" y="345440"/>
                  </a:cubicBezTo>
                  <a:cubicBezTo>
                    <a:pt x="1722120" y="327660"/>
                    <a:pt x="1746250" y="314960"/>
                    <a:pt x="1781810" y="289560"/>
                  </a:cubicBezTo>
                  <a:cubicBezTo>
                    <a:pt x="1831340" y="255270"/>
                    <a:pt x="1892300" y="187960"/>
                    <a:pt x="1943100" y="152400"/>
                  </a:cubicBezTo>
                  <a:cubicBezTo>
                    <a:pt x="1983740" y="124460"/>
                    <a:pt x="2024380" y="86360"/>
                    <a:pt x="2059940" y="87630"/>
                  </a:cubicBezTo>
                  <a:cubicBezTo>
                    <a:pt x="2090420" y="88900"/>
                    <a:pt x="2120900" y="120650"/>
                    <a:pt x="2145030" y="139700"/>
                  </a:cubicBezTo>
                  <a:cubicBezTo>
                    <a:pt x="2167890" y="157480"/>
                    <a:pt x="2178050" y="179070"/>
                    <a:pt x="2203450" y="199390"/>
                  </a:cubicBezTo>
                  <a:cubicBezTo>
                    <a:pt x="2240280" y="228600"/>
                    <a:pt x="2296160" y="265430"/>
                    <a:pt x="2350770" y="285750"/>
                  </a:cubicBezTo>
                  <a:cubicBezTo>
                    <a:pt x="2410460" y="307340"/>
                    <a:pt x="2489200" y="316230"/>
                    <a:pt x="2551430" y="321310"/>
                  </a:cubicBezTo>
                  <a:cubicBezTo>
                    <a:pt x="2606040" y="325120"/>
                    <a:pt x="2654300" y="322580"/>
                    <a:pt x="2703830" y="317500"/>
                  </a:cubicBezTo>
                  <a:cubicBezTo>
                    <a:pt x="2750820" y="312420"/>
                    <a:pt x="2788920" y="306070"/>
                    <a:pt x="2840990" y="292100"/>
                  </a:cubicBezTo>
                  <a:cubicBezTo>
                    <a:pt x="2912110" y="273050"/>
                    <a:pt x="3011170" y="236220"/>
                    <a:pt x="3088640" y="200660"/>
                  </a:cubicBezTo>
                  <a:cubicBezTo>
                    <a:pt x="3162300" y="166370"/>
                    <a:pt x="3239770" y="106680"/>
                    <a:pt x="3296920" y="83820"/>
                  </a:cubicBezTo>
                  <a:cubicBezTo>
                    <a:pt x="3333750" y="68580"/>
                    <a:pt x="3356610" y="49530"/>
                    <a:pt x="3390900" y="58420"/>
                  </a:cubicBezTo>
                  <a:cubicBezTo>
                    <a:pt x="3446780" y="73660"/>
                    <a:pt x="3529330" y="209550"/>
                    <a:pt x="3582670" y="246380"/>
                  </a:cubicBezTo>
                  <a:cubicBezTo>
                    <a:pt x="3614420" y="267970"/>
                    <a:pt x="3632200" y="275590"/>
                    <a:pt x="3666490" y="285750"/>
                  </a:cubicBezTo>
                  <a:cubicBezTo>
                    <a:pt x="3716020" y="299720"/>
                    <a:pt x="3803650" y="308610"/>
                    <a:pt x="3854450" y="309880"/>
                  </a:cubicBezTo>
                  <a:cubicBezTo>
                    <a:pt x="3888740" y="311150"/>
                    <a:pt x="3906520" y="312420"/>
                    <a:pt x="3939540" y="304800"/>
                  </a:cubicBezTo>
                  <a:cubicBezTo>
                    <a:pt x="3989070" y="293370"/>
                    <a:pt x="4074160" y="257810"/>
                    <a:pt x="4118610" y="233680"/>
                  </a:cubicBezTo>
                  <a:cubicBezTo>
                    <a:pt x="4149090" y="217170"/>
                    <a:pt x="4163060" y="207010"/>
                    <a:pt x="4188460" y="182880"/>
                  </a:cubicBezTo>
                  <a:cubicBezTo>
                    <a:pt x="4226560" y="147320"/>
                    <a:pt x="4279900" y="58420"/>
                    <a:pt x="4312920" y="29210"/>
                  </a:cubicBezTo>
                  <a:cubicBezTo>
                    <a:pt x="4329430" y="13970"/>
                    <a:pt x="4339590" y="5080"/>
                    <a:pt x="4356100" y="2540"/>
                  </a:cubicBezTo>
                  <a:cubicBezTo>
                    <a:pt x="4375150" y="0"/>
                    <a:pt x="4405630" y="8890"/>
                    <a:pt x="4419600" y="21590"/>
                  </a:cubicBezTo>
                  <a:cubicBezTo>
                    <a:pt x="4432300" y="31750"/>
                    <a:pt x="4439920" y="52070"/>
                    <a:pt x="4441190" y="67310"/>
                  </a:cubicBezTo>
                  <a:cubicBezTo>
                    <a:pt x="4442460" y="82550"/>
                    <a:pt x="4420870" y="100330"/>
                    <a:pt x="4427220" y="115570"/>
                  </a:cubicBezTo>
                  <a:cubicBezTo>
                    <a:pt x="4437380" y="140970"/>
                    <a:pt x="4500880" y="163830"/>
                    <a:pt x="4540250" y="185420"/>
                  </a:cubicBezTo>
                  <a:cubicBezTo>
                    <a:pt x="4579620" y="207010"/>
                    <a:pt x="4613910" y="232410"/>
                    <a:pt x="4660900" y="246380"/>
                  </a:cubicBezTo>
                  <a:cubicBezTo>
                    <a:pt x="4718050" y="262890"/>
                    <a:pt x="4806950" y="266700"/>
                    <a:pt x="4861560" y="265430"/>
                  </a:cubicBezTo>
                  <a:cubicBezTo>
                    <a:pt x="4900930" y="264160"/>
                    <a:pt x="4921250" y="261620"/>
                    <a:pt x="4960620" y="252730"/>
                  </a:cubicBezTo>
                  <a:cubicBezTo>
                    <a:pt x="5020310" y="238760"/>
                    <a:pt x="5101590" y="209550"/>
                    <a:pt x="5181600" y="175260"/>
                  </a:cubicBezTo>
                  <a:cubicBezTo>
                    <a:pt x="5283200" y="132080"/>
                    <a:pt x="5435600" y="3810"/>
                    <a:pt x="5518150" y="7620"/>
                  </a:cubicBezTo>
                  <a:cubicBezTo>
                    <a:pt x="5567680" y="10160"/>
                    <a:pt x="5596890" y="50800"/>
                    <a:pt x="5633720" y="78740"/>
                  </a:cubicBezTo>
                  <a:cubicBezTo>
                    <a:pt x="5673090" y="107950"/>
                    <a:pt x="5707380" y="156210"/>
                    <a:pt x="5746750" y="182880"/>
                  </a:cubicBezTo>
                  <a:cubicBezTo>
                    <a:pt x="5782310" y="207010"/>
                    <a:pt x="5817870" y="223520"/>
                    <a:pt x="5855970" y="237490"/>
                  </a:cubicBezTo>
                  <a:cubicBezTo>
                    <a:pt x="5895340" y="252730"/>
                    <a:pt x="5928360" y="261620"/>
                    <a:pt x="5977890" y="270510"/>
                  </a:cubicBezTo>
                  <a:cubicBezTo>
                    <a:pt x="6049010" y="283210"/>
                    <a:pt x="6168390" y="293370"/>
                    <a:pt x="6243320" y="294640"/>
                  </a:cubicBezTo>
                  <a:cubicBezTo>
                    <a:pt x="6299200" y="294640"/>
                    <a:pt x="6329680" y="292100"/>
                    <a:pt x="6388100" y="284480"/>
                  </a:cubicBezTo>
                  <a:cubicBezTo>
                    <a:pt x="6479540" y="271780"/>
                    <a:pt x="6637020" y="242570"/>
                    <a:pt x="6734810" y="210820"/>
                  </a:cubicBezTo>
                  <a:cubicBezTo>
                    <a:pt x="6812280" y="185420"/>
                    <a:pt x="6878320" y="137160"/>
                    <a:pt x="6934200" y="120650"/>
                  </a:cubicBezTo>
                  <a:cubicBezTo>
                    <a:pt x="6971030" y="110490"/>
                    <a:pt x="6997700" y="95250"/>
                    <a:pt x="7029450" y="106680"/>
                  </a:cubicBezTo>
                  <a:cubicBezTo>
                    <a:pt x="7077710" y="124460"/>
                    <a:pt x="7120890" y="238760"/>
                    <a:pt x="7171690" y="273050"/>
                  </a:cubicBezTo>
                  <a:cubicBezTo>
                    <a:pt x="7209790" y="299720"/>
                    <a:pt x="7250430" y="309880"/>
                    <a:pt x="7292340" y="314960"/>
                  </a:cubicBezTo>
                  <a:cubicBezTo>
                    <a:pt x="7335520" y="321310"/>
                    <a:pt x="7387590" y="314960"/>
                    <a:pt x="7429500" y="306070"/>
                  </a:cubicBezTo>
                  <a:cubicBezTo>
                    <a:pt x="7467600" y="298450"/>
                    <a:pt x="7496810" y="287020"/>
                    <a:pt x="7534910" y="267970"/>
                  </a:cubicBezTo>
                  <a:cubicBezTo>
                    <a:pt x="7585710" y="242570"/>
                    <a:pt x="7650480" y="196850"/>
                    <a:pt x="7703820" y="156210"/>
                  </a:cubicBezTo>
                  <a:cubicBezTo>
                    <a:pt x="7755890" y="116840"/>
                    <a:pt x="7813040" y="48260"/>
                    <a:pt x="7849870" y="29210"/>
                  </a:cubicBezTo>
                  <a:cubicBezTo>
                    <a:pt x="7868920" y="19050"/>
                    <a:pt x="7881620" y="15240"/>
                    <a:pt x="7896860" y="17780"/>
                  </a:cubicBezTo>
                  <a:cubicBezTo>
                    <a:pt x="7914640" y="20320"/>
                    <a:pt x="7941310" y="38100"/>
                    <a:pt x="7951470" y="53340"/>
                  </a:cubicBezTo>
                  <a:cubicBezTo>
                    <a:pt x="7960360" y="67310"/>
                    <a:pt x="7960360" y="88900"/>
                    <a:pt x="7957820" y="102870"/>
                  </a:cubicBezTo>
                  <a:cubicBezTo>
                    <a:pt x="7955280" y="114300"/>
                    <a:pt x="7940040" y="120650"/>
                    <a:pt x="7942580" y="132080"/>
                  </a:cubicBezTo>
                  <a:cubicBezTo>
                    <a:pt x="7950200" y="163830"/>
                    <a:pt x="8088630" y="240030"/>
                    <a:pt x="8141970" y="265430"/>
                  </a:cubicBezTo>
                  <a:cubicBezTo>
                    <a:pt x="8173720" y="280670"/>
                    <a:pt x="8190230" y="285750"/>
                    <a:pt x="8223250" y="292100"/>
                  </a:cubicBezTo>
                  <a:cubicBezTo>
                    <a:pt x="8271510" y="300990"/>
                    <a:pt x="8343900" y="307340"/>
                    <a:pt x="8408670" y="300990"/>
                  </a:cubicBezTo>
                  <a:cubicBezTo>
                    <a:pt x="8481060" y="293370"/>
                    <a:pt x="8564880" y="267970"/>
                    <a:pt x="8633460" y="243840"/>
                  </a:cubicBezTo>
                  <a:cubicBezTo>
                    <a:pt x="8694420" y="222250"/>
                    <a:pt x="8746490" y="168910"/>
                    <a:pt x="8798560" y="167640"/>
                  </a:cubicBezTo>
                  <a:cubicBezTo>
                    <a:pt x="8844280" y="166370"/>
                    <a:pt x="8887460" y="195580"/>
                    <a:pt x="8926830" y="219710"/>
                  </a:cubicBezTo>
                  <a:cubicBezTo>
                    <a:pt x="8966200" y="243840"/>
                    <a:pt x="8997950" y="294640"/>
                    <a:pt x="9034780" y="313690"/>
                  </a:cubicBezTo>
                  <a:cubicBezTo>
                    <a:pt x="9065260" y="328930"/>
                    <a:pt x="9095740" y="330200"/>
                    <a:pt x="9127490" y="335280"/>
                  </a:cubicBezTo>
                  <a:cubicBezTo>
                    <a:pt x="9161780" y="341630"/>
                    <a:pt x="9196070" y="347980"/>
                    <a:pt x="9234170" y="347980"/>
                  </a:cubicBezTo>
                  <a:cubicBezTo>
                    <a:pt x="9276080" y="347980"/>
                    <a:pt x="9325610" y="342900"/>
                    <a:pt x="9366250" y="335280"/>
                  </a:cubicBezTo>
                  <a:cubicBezTo>
                    <a:pt x="9403080" y="327660"/>
                    <a:pt x="9436100" y="318770"/>
                    <a:pt x="9470390" y="304800"/>
                  </a:cubicBezTo>
                  <a:cubicBezTo>
                    <a:pt x="9508490" y="289560"/>
                    <a:pt x="9583420" y="240030"/>
                    <a:pt x="9585960" y="243840"/>
                  </a:cubicBezTo>
                  <a:cubicBezTo>
                    <a:pt x="9587230" y="246380"/>
                    <a:pt x="9545320" y="276860"/>
                    <a:pt x="9546590" y="280670"/>
                  </a:cubicBezTo>
                  <a:cubicBezTo>
                    <a:pt x="9547860" y="283210"/>
                    <a:pt x="9577070" y="266700"/>
                    <a:pt x="9589770" y="266700"/>
                  </a:cubicBezTo>
                  <a:cubicBezTo>
                    <a:pt x="9599930" y="266700"/>
                    <a:pt x="9610090" y="270510"/>
                    <a:pt x="9618980" y="275590"/>
                  </a:cubicBezTo>
                  <a:cubicBezTo>
                    <a:pt x="9627870" y="280670"/>
                    <a:pt x="9635490" y="288290"/>
                    <a:pt x="9640570" y="297180"/>
                  </a:cubicBezTo>
                  <a:cubicBezTo>
                    <a:pt x="9646920" y="308610"/>
                    <a:pt x="9653270" y="326390"/>
                    <a:pt x="9649460" y="340360"/>
                  </a:cubicBezTo>
                  <a:cubicBezTo>
                    <a:pt x="9645650" y="356870"/>
                    <a:pt x="9627870" y="381000"/>
                    <a:pt x="9611360" y="388620"/>
                  </a:cubicBezTo>
                  <a:cubicBezTo>
                    <a:pt x="9594850" y="396240"/>
                    <a:pt x="9565640" y="391160"/>
                    <a:pt x="9551670" y="383540"/>
                  </a:cubicBezTo>
                  <a:cubicBezTo>
                    <a:pt x="9540240" y="377190"/>
                    <a:pt x="9531350" y="363220"/>
                    <a:pt x="9527540" y="351790"/>
                  </a:cubicBezTo>
                  <a:cubicBezTo>
                    <a:pt x="9523730" y="339090"/>
                    <a:pt x="9521190" y="323850"/>
                    <a:pt x="9526270" y="311150"/>
                  </a:cubicBezTo>
                  <a:cubicBezTo>
                    <a:pt x="9532620" y="295910"/>
                    <a:pt x="9552940" y="275590"/>
                    <a:pt x="9568180" y="269240"/>
                  </a:cubicBezTo>
                  <a:cubicBezTo>
                    <a:pt x="9580880" y="264160"/>
                    <a:pt x="9596120" y="266700"/>
                    <a:pt x="9608820" y="270510"/>
                  </a:cubicBezTo>
                  <a:cubicBezTo>
                    <a:pt x="9621520" y="274320"/>
                    <a:pt x="9634220" y="284480"/>
                    <a:pt x="9640570" y="295910"/>
                  </a:cubicBezTo>
                  <a:cubicBezTo>
                    <a:pt x="9648190" y="311150"/>
                    <a:pt x="9652000" y="339090"/>
                    <a:pt x="9644380" y="355600"/>
                  </a:cubicBezTo>
                  <a:cubicBezTo>
                    <a:pt x="9636760" y="372110"/>
                    <a:pt x="9613900" y="388620"/>
                    <a:pt x="9598660" y="392430"/>
                  </a:cubicBezTo>
                  <a:cubicBezTo>
                    <a:pt x="9585960" y="396240"/>
                    <a:pt x="9569450" y="392430"/>
                    <a:pt x="9558020" y="386080"/>
                  </a:cubicBezTo>
                  <a:cubicBezTo>
                    <a:pt x="9546590" y="379730"/>
                    <a:pt x="9535160" y="370840"/>
                    <a:pt x="9530080" y="358140"/>
                  </a:cubicBezTo>
                  <a:cubicBezTo>
                    <a:pt x="9523730" y="342900"/>
                    <a:pt x="9525000" y="313690"/>
                    <a:pt x="9531350" y="298450"/>
                  </a:cubicBezTo>
                  <a:cubicBezTo>
                    <a:pt x="9536430" y="287020"/>
                    <a:pt x="9549130" y="278130"/>
                    <a:pt x="9560560" y="273050"/>
                  </a:cubicBezTo>
                  <a:cubicBezTo>
                    <a:pt x="9573260" y="267970"/>
                    <a:pt x="9591040" y="264160"/>
                    <a:pt x="9605010" y="269240"/>
                  </a:cubicBezTo>
                  <a:cubicBezTo>
                    <a:pt x="9620250" y="274320"/>
                    <a:pt x="9640570" y="297180"/>
                    <a:pt x="9646920" y="311150"/>
                  </a:cubicBezTo>
                  <a:cubicBezTo>
                    <a:pt x="9652000" y="321310"/>
                    <a:pt x="9652000" y="330200"/>
                    <a:pt x="9649460" y="340360"/>
                  </a:cubicBezTo>
                  <a:cubicBezTo>
                    <a:pt x="9646920" y="353060"/>
                    <a:pt x="9638030" y="374650"/>
                    <a:pt x="9626600" y="379730"/>
                  </a:cubicBezTo>
                  <a:cubicBezTo>
                    <a:pt x="9616440" y="384810"/>
                    <a:pt x="9605010" y="372110"/>
                    <a:pt x="9587230" y="374650"/>
                  </a:cubicBezTo>
                  <a:cubicBezTo>
                    <a:pt x="9545320" y="379730"/>
                    <a:pt x="9447530" y="434340"/>
                    <a:pt x="9382760" y="450850"/>
                  </a:cubicBezTo>
                  <a:cubicBezTo>
                    <a:pt x="9326880" y="466090"/>
                    <a:pt x="9271000" y="474980"/>
                    <a:pt x="9220200" y="476250"/>
                  </a:cubicBezTo>
                  <a:cubicBezTo>
                    <a:pt x="9175750" y="477520"/>
                    <a:pt x="9138920" y="472440"/>
                    <a:pt x="9095740" y="464820"/>
                  </a:cubicBezTo>
                  <a:cubicBezTo>
                    <a:pt x="9050020" y="457200"/>
                    <a:pt x="8991600" y="447040"/>
                    <a:pt x="8953500" y="427990"/>
                  </a:cubicBezTo>
                  <a:cubicBezTo>
                    <a:pt x="8923020" y="412750"/>
                    <a:pt x="8898890" y="393700"/>
                    <a:pt x="8879840" y="370840"/>
                  </a:cubicBezTo>
                  <a:cubicBezTo>
                    <a:pt x="8862060" y="347980"/>
                    <a:pt x="8864600" y="300990"/>
                    <a:pt x="8840470" y="292100"/>
                  </a:cubicBezTo>
                  <a:cubicBezTo>
                    <a:pt x="8804910" y="278130"/>
                    <a:pt x="8729980" y="337820"/>
                    <a:pt x="8666480" y="359410"/>
                  </a:cubicBezTo>
                  <a:cubicBezTo>
                    <a:pt x="8590280" y="384810"/>
                    <a:pt x="8496300" y="422910"/>
                    <a:pt x="8412480" y="431800"/>
                  </a:cubicBezTo>
                  <a:cubicBezTo>
                    <a:pt x="8333740" y="440690"/>
                    <a:pt x="8243570" y="430530"/>
                    <a:pt x="8181340" y="417830"/>
                  </a:cubicBezTo>
                  <a:cubicBezTo>
                    <a:pt x="8136890" y="408940"/>
                    <a:pt x="8106410" y="396240"/>
                    <a:pt x="8070850" y="379730"/>
                  </a:cubicBezTo>
                  <a:cubicBezTo>
                    <a:pt x="8035290" y="363220"/>
                    <a:pt x="8001000" y="341630"/>
                    <a:pt x="7969250" y="316230"/>
                  </a:cubicBezTo>
                  <a:cubicBezTo>
                    <a:pt x="7937500" y="290830"/>
                    <a:pt x="7903210" y="256540"/>
                    <a:pt x="7881620" y="226060"/>
                  </a:cubicBezTo>
                  <a:cubicBezTo>
                    <a:pt x="7863840" y="200660"/>
                    <a:pt x="7849870" y="176530"/>
                    <a:pt x="7842250" y="147320"/>
                  </a:cubicBezTo>
                  <a:cubicBezTo>
                    <a:pt x="7833360" y="115570"/>
                    <a:pt x="7823200" y="62230"/>
                    <a:pt x="7837170" y="40640"/>
                  </a:cubicBezTo>
                  <a:cubicBezTo>
                    <a:pt x="7847330" y="24130"/>
                    <a:pt x="7877810" y="15240"/>
                    <a:pt x="7896860" y="17780"/>
                  </a:cubicBezTo>
                  <a:cubicBezTo>
                    <a:pt x="7915910" y="20320"/>
                    <a:pt x="7941310" y="38100"/>
                    <a:pt x="7951470" y="53340"/>
                  </a:cubicBezTo>
                  <a:cubicBezTo>
                    <a:pt x="7960360" y="67310"/>
                    <a:pt x="7960360" y="88900"/>
                    <a:pt x="7957820" y="102870"/>
                  </a:cubicBezTo>
                  <a:cubicBezTo>
                    <a:pt x="7955280" y="114300"/>
                    <a:pt x="7954010" y="119380"/>
                    <a:pt x="7942580" y="132080"/>
                  </a:cubicBezTo>
                  <a:cubicBezTo>
                    <a:pt x="7901940" y="177800"/>
                    <a:pt x="7675880" y="337820"/>
                    <a:pt x="7583170" y="388620"/>
                  </a:cubicBezTo>
                  <a:cubicBezTo>
                    <a:pt x="7531100" y="417830"/>
                    <a:pt x="7494270" y="430530"/>
                    <a:pt x="7452360" y="441960"/>
                  </a:cubicBezTo>
                  <a:cubicBezTo>
                    <a:pt x="7416800" y="450850"/>
                    <a:pt x="7390130" y="457200"/>
                    <a:pt x="7352030" y="455930"/>
                  </a:cubicBezTo>
                  <a:cubicBezTo>
                    <a:pt x="7301230" y="454660"/>
                    <a:pt x="7221220" y="439420"/>
                    <a:pt x="7172960" y="421640"/>
                  </a:cubicBezTo>
                  <a:cubicBezTo>
                    <a:pt x="7137400" y="407670"/>
                    <a:pt x="7110730" y="391160"/>
                    <a:pt x="7084060" y="370840"/>
                  </a:cubicBezTo>
                  <a:cubicBezTo>
                    <a:pt x="7056120" y="350520"/>
                    <a:pt x="7020560" y="327660"/>
                    <a:pt x="7009130" y="297180"/>
                  </a:cubicBezTo>
                  <a:cubicBezTo>
                    <a:pt x="6997700" y="266700"/>
                    <a:pt x="7033260" y="199390"/>
                    <a:pt x="7016750" y="187960"/>
                  </a:cubicBezTo>
                  <a:cubicBezTo>
                    <a:pt x="6996430" y="173990"/>
                    <a:pt x="6925310" y="240030"/>
                    <a:pt x="6866890" y="262890"/>
                  </a:cubicBezTo>
                  <a:cubicBezTo>
                    <a:pt x="6791960" y="292100"/>
                    <a:pt x="6681470" y="317500"/>
                    <a:pt x="6597650" y="337820"/>
                  </a:cubicBezTo>
                  <a:cubicBezTo>
                    <a:pt x="6526530" y="355600"/>
                    <a:pt x="6460490" y="369570"/>
                    <a:pt x="6396990" y="379730"/>
                  </a:cubicBezTo>
                  <a:cubicBezTo>
                    <a:pt x="6341110" y="388620"/>
                    <a:pt x="6290310" y="394970"/>
                    <a:pt x="6238240" y="397510"/>
                  </a:cubicBezTo>
                  <a:cubicBezTo>
                    <a:pt x="6187440" y="400050"/>
                    <a:pt x="6146800" y="400050"/>
                    <a:pt x="6089650" y="394970"/>
                  </a:cubicBezTo>
                  <a:cubicBezTo>
                    <a:pt x="6009640" y="387350"/>
                    <a:pt x="5880100" y="372110"/>
                    <a:pt x="5803900" y="349250"/>
                  </a:cubicBezTo>
                  <a:cubicBezTo>
                    <a:pt x="5749290" y="332740"/>
                    <a:pt x="5706110" y="313690"/>
                    <a:pt x="5666740" y="289560"/>
                  </a:cubicBezTo>
                  <a:cubicBezTo>
                    <a:pt x="5632450" y="269240"/>
                    <a:pt x="5599430" y="247650"/>
                    <a:pt x="5577840" y="218440"/>
                  </a:cubicBezTo>
                  <a:cubicBezTo>
                    <a:pt x="5556250" y="190500"/>
                    <a:pt x="5563870" y="128270"/>
                    <a:pt x="5534660" y="118110"/>
                  </a:cubicBezTo>
                  <a:cubicBezTo>
                    <a:pt x="5481320" y="99060"/>
                    <a:pt x="5325110" y="240030"/>
                    <a:pt x="5226050" y="285750"/>
                  </a:cubicBezTo>
                  <a:cubicBezTo>
                    <a:pt x="5139690" y="325120"/>
                    <a:pt x="5046980" y="364490"/>
                    <a:pt x="4978400" y="382270"/>
                  </a:cubicBezTo>
                  <a:cubicBezTo>
                    <a:pt x="4931410" y="394970"/>
                    <a:pt x="4903470" y="397510"/>
                    <a:pt x="4855210" y="398780"/>
                  </a:cubicBezTo>
                  <a:cubicBezTo>
                    <a:pt x="4787900" y="401320"/>
                    <a:pt x="4673600" y="394970"/>
                    <a:pt x="4611370" y="381000"/>
                  </a:cubicBezTo>
                  <a:cubicBezTo>
                    <a:pt x="4572000" y="372110"/>
                    <a:pt x="4546600" y="359410"/>
                    <a:pt x="4516120" y="342900"/>
                  </a:cubicBezTo>
                  <a:cubicBezTo>
                    <a:pt x="4485640" y="326390"/>
                    <a:pt x="4458970" y="308610"/>
                    <a:pt x="4431030" y="280670"/>
                  </a:cubicBezTo>
                  <a:cubicBezTo>
                    <a:pt x="4394200" y="243840"/>
                    <a:pt x="4339590" y="181610"/>
                    <a:pt x="4321810" y="134620"/>
                  </a:cubicBezTo>
                  <a:cubicBezTo>
                    <a:pt x="4307840" y="99060"/>
                    <a:pt x="4300220" y="50800"/>
                    <a:pt x="4312920" y="29210"/>
                  </a:cubicBezTo>
                  <a:cubicBezTo>
                    <a:pt x="4323080" y="11430"/>
                    <a:pt x="4353560" y="0"/>
                    <a:pt x="4373880" y="1270"/>
                  </a:cubicBezTo>
                  <a:cubicBezTo>
                    <a:pt x="4392930" y="2540"/>
                    <a:pt x="4419600" y="19050"/>
                    <a:pt x="4431030" y="34290"/>
                  </a:cubicBezTo>
                  <a:cubicBezTo>
                    <a:pt x="4441190" y="46990"/>
                    <a:pt x="4446270" y="64770"/>
                    <a:pt x="4441190" y="83820"/>
                  </a:cubicBezTo>
                  <a:cubicBezTo>
                    <a:pt x="4432300" y="121920"/>
                    <a:pt x="4368800" y="191770"/>
                    <a:pt x="4323080" y="234950"/>
                  </a:cubicBezTo>
                  <a:cubicBezTo>
                    <a:pt x="4278630" y="278130"/>
                    <a:pt x="4221480" y="314960"/>
                    <a:pt x="4173220" y="344170"/>
                  </a:cubicBezTo>
                  <a:cubicBezTo>
                    <a:pt x="4132580" y="368300"/>
                    <a:pt x="4095750" y="388620"/>
                    <a:pt x="4056380" y="402590"/>
                  </a:cubicBezTo>
                  <a:cubicBezTo>
                    <a:pt x="4019550" y="416560"/>
                    <a:pt x="3989070" y="425450"/>
                    <a:pt x="3945890" y="430530"/>
                  </a:cubicBezTo>
                  <a:cubicBezTo>
                    <a:pt x="3887470" y="436880"/>
                    <a:pt x="3796030" y="431800"/>
                    <a:pt x="3735070" y="424180"/>
                  </a:cubicBezTo>
                  <a:cubicBezTo>
                    <a:pt x="3688080" y="419100"/>
                    <a:pt x="3649980" y="412750"/>
                    <a:pt x="3610610" y="398780"/>
                  </a:cubicBezTo>
                  <a:cubicBezTo>
                    <a:pt x="3569970" y="384810"/>
                    <a:pt x="3533140" y="368300"/>
                    <a:pt x="3495040" y="339090"/>
                  </a:cubicBezTo>
                  <a:cubicBezTo>
                    <a:pt x="3444240" y="299720"/>
                    <a:pt x="3404870" y="182880"/>
                    <a:pt x="3345180" y="172720"/>
                  </a:cubicBezTo>
                  <a:cubicBezTo>
                    <a:pt x="3282950" y="162560"/>
                    <a:pt x="3205480" y="256540"/>
                    <a:pt x="3128010" y="292100"/>
                  </a:cubicBezTo>
                  <a:cubicBezTo>
                    <a:pt x="3045460" y="330200"/>
                    <a:pt x="2937510" y="370840"/>
                    <a:pt x="2861310" y="394970"/>
                  </a:cubicBezTo>
                  <a:cubicBezTo>
                    <a:pt x="2805430" y="412750"/>
                    <a:pt x="2764790" y="420370"/>
                    <a:pt x="2712720" y="429260"/>
                  </a:cubicBezTo>
                  <a:cubicBezTo>
                    <a:pt x="2656840" y="438150"/>
                    <a:pt x="2602230" y="449580"/>
                    <a:pt x="2538730" y="447040"/>
                  </a:cubicBezTo>
                  <a:cubicBezTo>
                    <a:pt x="2463800" y="444500"/>
                    <a:pt x="2372360" y="433070"/>
                    <a:pt x="2291080" y="402590"/>
                  </a:cubicBezTo>
                  <a:cubicBezTo>
                    <a:pt x="2199640" y="368300"/>
                    <a:pt x="2098040" y="231140"/>
                    <a:pt x="2018030" y="237490"/>
                  </a:cubicBezTo>
                  <a:cubicBezTo>
                    <a:pt x="1949450" y="242570"/>
                    <a:pt x="1892300" y="349250"/>
                    <a:pt x="1837690" y="387350"/>
                  </a:cubicBezTo>
                  <a:cubicBezTo>
                    <a:pt x="1797050" y="415290"/>
                    <a:pt x="1770380" y="430530"/>
                    <a:pt x="1724660" y="452120"/>
                  </a:cubicBezTo>
                  <a:cubicBezTo>
                    <a:pt x="1658620" y="482600"/>
                    <a:pt x="1544320" y="527050"/>
                    <a:pt x="1473200" y="539750"/>
                  </a:cubicBezTo>
                  <a:cubicBezTo>
                    <a:pt x="1423670" y="548640"/>
                    <a:pt x="1388110" y="543560"/>
                    <a:pt x="1343660" y="541020"/>
                  </a:cubicBezTo>
                  <a:cubicBezTo>
                    <a:pt x="1296670" y="538480"/>
                    <a:pt x="1240790" y="534670"/>
                    <a:pt x="1197610" y="520700"/>
                  </a:cubicBezTo>
                  <a:cubicBezTo>
                    <a:pt x="1159510" y="508000"/>
                    <a:pt x="1126490" y="488950"/>
                    <a:pt x="1096010" y="466090"/>
                  </a:cubicBezTo>
                  <a:cubicBezTo>
                    <a:pt x="1066800" y="444500"/>
                    <a:pt x="1038860" y="417830"/>
                    <a:pt x="1017270" y="387350"/>
                  </a:cubicBezTo>
                  <a:cubicBezTo>
                    <a:pt x="995680" y="358140"/>
                    <a:pt x="977900" y="325120"/>
                    <a:pt x="969010" y="287020"/>
                  </a:cubicBezTo>
                  <a:cubicBezTo>
                    <a:pt x="958850" y="243840"/>
                    <a:pt x="966470" y="182880"/>
                    <a:pt x="970280" y="142240"/>
                  </a:cubicBezTo>
                  <a:cubicBezTo>
                    <a:pt x="974090" y="110490"/>
                    <a:pt x="974090" y="76200"/>
                    <a:pt x="986790" y="60960"/>
                  </a:cubicBezTo>
                  <a:cubicBezTo>
                    <a:pt x="996950" y="49530"/>
                    <a:pt x="1013460" y="46990"/>
                    <a:pt x="1027430" y="46990"/>
                  </a:cubicBezTo>
                  <a:cubicBezTo>
                    <a:pt x="1040130" y="46990"/>
                    <a:pt x="1057910" y="54610"/>
                    <a:pt x="1066800" y="62230"/>
                  </a:cubicBezTo>
                  <a:cubicBezTo>
                    <a:pt x="1074420" y="68580"/>
                    <a:pt x="1079500" y="76200"/>
                    <a:pt x="1082040" y="86360"/>
                  </a:cubicBezTo>
                  <a:cubicBezTo>
                    <a:pt x="1085850" y="97790"/>
                    <a:pt x="1085850" y="116840"/>
                    <a:pt x="1080770" y="129540"/>
                  </a:cubicBezTo>
                  <a:cubicBezTo>
                    <a:pt x="1075690" y="143510"/>
                    <a:pt x="1065530" y="153670"/>
                    <a:pt x="1052830" y="167640"/>
                  </a:cubicBezTo>
                  <a:cubicBezTo>
                    <a:pt x="1035050" y="187960"/>
                    <a:pt x="1013460" y="209550"/>
                    <a:pt x="982980" y="233680"/>
                  </a:cubicBezTo>
                  <a:cubicBezTo>
                    <a:pt x="934720" y="273050"/>
                    <a:pt x="842010" y="340360"/>
                    <a:pt x="782320" y="370840"/>
                  </a:cubicBezTo>
                  <a:cubicBezTo>
                    <a:pt x="739140" y="393700"/>
                    <a:pt x="703580" y="403860"/>
                    <a:pt x="661670" y="414020"/>
                  </a:cubicBezTo>
                  <a:cubicBezTo>
                    <a:pt x="617220" y="425450"/>
                    <a:pt x="570230" y="431800"/>
                    <a:pt x="523240" y="434340"/>
                  </a:cubicBezTo>
                  <a:cubicBezTo>
                    <a:pt x="473710" y="436880"/>
                    <a:pt x="422910" y="431800"/>
                    <a:pt x="372110" y="427990"/>
                  </a:cubicBezTo>
                  <a:cubicBezTo>
                    <a:pt x="320040" y="424180"/>
                    <a:pt x="265430" y="420370"/>
                    <a:pt x="212090" y="410210"/>
                  </a:cubicBezTo>
                  <a:cubicBezTo>
                    <a:pt x="156210" y="400050"/>
                    <a:pt x="80010" y="383540"/>
                    <a:pt x="45720" y="367030"/>
                  </a:cubicBezTo>
                  <a:cubicBezTo>
                    <a:pt x="29210" y="358140"/>
                    <a:pt x="19050" y="351790"/>
                    <a:pt x="11430" y="340360"/>
                  </a:cubicBezTo>
                  <a:cubicBezTo>
                    <a:pt x="3810" y="328930"/>
                    <a:pt x="0" y="311150"/>
                    <a:pt x="2540" y="297180"/>
                  </a:cubicBezTo>
                  <a:cubicBezTo>
                    <a:pt x="5080" y="283210"/>
                    <a:pt x="13970" y="267970"/>
                    <a:pt x="25400" y="259080"/>
                  </a:cubicBezTo>
                  <a:cubicBezTo>
                    <a:pt x="38100" y="250190"/>
                    <a:pt x="81280" y="247650"/>
                    <a:pt x="81280" y="247650"/>
                  </a:cubicBezTo>
                </a:path>
              </a:pathLst>
            </a:custGeom>
            <a:solidFill>
              <a:srgbClr val="5D4141"/>
            </a:solidFill>
            <a:ln cap="sq">
              <a:noFill/>
              <a:prstDash val="solid"/>
              <a:miter/>
            </a:ln>
          </p:spPr>
        </p:sp>
      </p:grpSp>
      <p:grpSp>
        <p:nvGrpSpPr>
          <p:cNvPr id="11" name="Group 11"/>
          <p:cNvGrpSpPr/>
          <p:nvPr/>
        </p:nvGrpSpPr>
        <p:grpSpPr>
          <a:xfrm>
            <a:off x="7188750" y="3301382"/>
            <a:ext cx="3910500" cy="3554412"/>
            <a:chOff x="0" y="-9525"/>
            <a:chExt cx="5214000" cy="4739216"/>
          </a:xfrm>
        </p:grpSpPr>
        <p:sp>
          <p:nvSpPr>
            <p:cNvPr id="12" name="TextBox 12"/>
            <p:cNvSpPr txBox="1"/>
            <p:nvPr/>
          </p:nvSpPr>
          <p:spPr>
            <a:xfrm>
              <a:off x="0" y="-9525"/>
              <a:ext cx="5214000" cy="94042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l">
                <a:lnSpc>
                  <a:spcPts val="5500"/>
                </a:lnSpc>
                <a:spcBef>
                  <a:spcPct val="0"/>
                </a:spcBef>
              </a:pPr>
              <a:r>
                <a:rPr lang="zh-TW" altLang="en-US" sz="5500" u="none" strike="noStrike" dirty="0">
                  <a:solidFill>
                    <a:srgbClr val="264250"/>
                  </a:solidFill>
                  <a:latin typeface="可画榜书"/>
                  <a:ea typeface="可画榜书"/>
                  <a:cs typeface="可画榜书"/>
                  <a:sym typeface="可画榜书"/>
                </a:rPr>
                <a:t>第二課</a:t>
              </a:r>
              <a:endParaRPr lang="en-US" sz="5500" u="none" strike="noStrike" dirty="0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endParaRPr>
            </a:p>
          </p:txBody>
        </p:sp>
        <p:sp>
          <p:nvSpPr>
            <p:cNvPr id="13" name="TextBox 13"/>
            <p:cNvSpPr txBox="1"/>
            <p:nvPr/>
          </p:nvSpPr>
          <p:spPr>
            <a:xfrm>
              <a:off x="0" y="1446741"/>
              <a:ext cx="5214000" cy="109183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>
              <a:defPPr>
                <a:defRPr lang="en-US"/>
              </a:defPPr>
              <a:lvl1pPr lvl="0">
                <a:spcBef>
                  <a:spcPct val="0"/>
                </a:spcBef>
                <a:defRPr sz="4000">
                  <a:latin typeface="標楷體" panose="03000509000000000000" pitchFamily="65" charset="-120"/>
                  <a:ea typeface="標楷體" panose="03000509000000000000" pitchFamily="65" charset="-120"/>
                </a:defRPr>
              </a:lvl1pPr>
            </a:lstStyle>
            <a:p>
              <a:r>
                <a:rPr lang="zh-TW" altLang="zh-TW" dirty="0"/>
                <a:t>臺灣地名經歷不同時空背景的文化，發展出多元的文化地名。</a:t>
              </a:r>
              <a:endParaRPr lang="en-US" dirty="0">
                <a:sym typeface="Arial Unicode"/>
              </a:endParaRPr>
            </a:p>
          </p:txBody>
        </p:sp>
      </p:grpSp>
      <p:grpSp>
        <p:nvGrpSpPr>
          <p:cNvPr id="14" name="Group 14"/>
          <p:cNvGrpSpPr/>
          <p:nvPr/>
        </p:nvGrpSpPr>
        <p:grpSpPr>
          <a:xfrm>
            <a:off x="1594905" y="3301382"/>
            <a:ext cx="3910500" cy="3078993"/>
            <a:chOff x="0" y="-9525"/>
            <a:chExt cx="5214000" cy="4105326"/>
          </a:xfrm>
        </p:grpSpPr>
        <p:sp>
          <p:nvSpPr>
            <p:cNvPr id="15" name="TextBox 15"/>
            <p:cNvSpPr txBox="1"/>
            <p:nvPr/>
          </p:nvSpPr>
          <p:spPr>
            <a:xfrm>
              <a:off x="0" y="-9525"/>
              <a:ext cx="5214000" cy="94042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l">
                <a:lnSpc>
                  <a:spcPts val="5500"/>
                </a:lnSpc>
                <a:spcBef>
                  <a:spcPct val="0"/>
                </a:spcBef>
              </a:pPr>
              <a:r>
                <a:rPr lang="zh-TW" altLang="en-US" sz="5500" dirty="0">
                  <a:solidFill>
                    <a:srgbClr val="264250"/>
                  </a:solidFill>
                  <a:latin typeface="可画榜书"/>
                  <a:ea typeface="可画榜书"/>
                  <a:cs typeface="可画榜书"/>
                  <a:sym typeface="可画榜书"/>
                </a:rPr>
                <a:t>第一課</a:t>
              </a:r>
              <a:endParaRPr lang="en-US" sz="5500" u="none" strike="noStrike" dirty="0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endParaRPr>
            </a:p>
          </p:txBody>
        </p:sp>
        <p:sp>
          <p:nvSpPr>
            <p:cNvPr id="16" name="TextBox 16"/>
            <p:cNvSpPr txBox="1"/>
            <p:nvPr/>
          </p:nvSpPr>
          <p:spPr>
            <a:xfrm>
              <a:off x="0" y="1633588"/>
              <a:ext cx="5214000" cy="246221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lvl="0">
                <a:spcBef>
                  <a:spcPct val="0"/>
                </a:spcBef>
              </a:pPr>
              <a:r>
                <a:rPr lang="zh-TW" altLang="zh-TW" sz="4000" dirty="0">
                  <a:latin typeface="標楷體" panose="03000509000000000000" pitchFamily="65" charset="-120"/>
                  <a:ea typeface="標楷體" panose="03000509000000000000" pitchFamily="65" charset="-120"/>
                </a:rPr>
                <a:t>地名做為文化地景，是人與環境互動的結果。</a:t>
              </a:r>
              <a:endParaRPr lang="en-US" sz="4000" u="none" strike="noStrike" dirty="0">
                <a:solidFill>
                  <a:srgbClr val="264250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Arial Unicode"/>
                <a:sym typeface="Arial Unicode"/>
              </a:endParaRPr>
            </a:p>
          </p:txBody>
        </p:sp>
      </p:grpSp>
      <p:grpSp>
        <p:nvGrpSpPr>
          <p:cNvPr id="17" name="Group 17"/>
          <p:cNvGrpSpPr/>
          <p:nvPr/>
        </p:nvGrpSpPr>
        <p:grpSpPr>
          <a:xfrm>
            <a:off x="12764061" y="916405"/>
            <a:ext cx="4025021" cy="7863285"/>
            <a:chOff x="-133065" y="2077963"/>
            <a:chExt cx="5366695" cy="10484377"/>
          </a:xfrm>
        </p:grpSpPr>
        <p:sp>
          <p:nvSpPr>
            <p:cNvPr id="18" name="TextBox 18"/>
            <p:cNvSpPr txBox="1"/>
            <p:nvPr/>
          </p:nvSpPr>
          <p:spPr>
            <a:xfrm>
              <a:off x="-133065" y="2077963"/>
              <a:ext cx="5212371" cy="94042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l">
                <a:lnSpc>
                  <a:spcPts val="5500"/>
                </a:lnSpc>
                <a:spcBef>
                  <a:spcPct val="0"/>
                </a:spcBef>
              </a:pPr>
              <a:r>
                <a:rPr lang="zh-TW" altLang="en-US" sz="5500" dirty="0">
                  <a:solidFill>
                    <a:srgbClr val="264250"/>
                  </a:solidFill>
                  <a:latin typeface="可画榜书"/>
                  <a:ea typeface="可画榜书"/>
                  <a:cs typeface="可画榜书"/>
                  <a:sym typeface="可画榜书"/>
                </a:rPr>
                <a:t>第</a:t>
              </a:r>
              <a:r>
                <a:rPr lang="zh-TW" altLang="en-US" sz="5500" u="none" strike="noStrike" dirty="0">
                  <a:solidFill>
                    <a:srgbClr val="264250"/>
                  </a:solidFill>
                  <a:latin typeface="可画榜书"/>
                  <a:ea typeface="可画榜书"/>
                  <a:cs typeface="可画榜书"/>
                  <a:sym typeface="可画榜书"/>
                </a:rPr>
                <a:t>三課</a:t>
              </a:r>
              <a:endParaRPr lang="en-US" sz="5500" u="none" strike="noStrike" dirty="0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endParaRPr>
            </a:p>
          </p:txBody>
        </p:sp>
        <p:sp>
          <p:nvSpPr>
            <p:cNvPr id="19" name="TextBox 19"/>
            <p:cNvSpPr txBox="1"/>
            <p:nvPr/>
          </p:nvSpPr>
          <p:spPr>
            <a:xfrm>
              <a:off x="21259" y="3534231"/>
              <a:ext cx="5212371" cy="283590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>
              <a:defPPr>
                <a:defRPr lang="en-US"/>
              </a:defPPr>
              <a:lvl1pPr lvl="0">
                <a:spcBef>
                  <a:spcPct val="0"/>
                </a:spcBef>
                <a:defRPr sz="4000">
                  <a:latin typeface="標楷體" panose="03000509000000000000" pitchFamily="65" charset="-120"/>
                  <a:ea typeface="標楷體" panose="03000509000000000000" pitchFamily="65" charset="-120"/>
                </a:defRPr>
              </a:lvl1pPr>
            </a:lstStyle>
            <a:p>
              <a:r>
                <a:rPr lang="zh-TW" altLang="zh-TW" dirty="0"/>
                <a:t>地名的變動也是一種文化選擇，這個選擇仍然同樣具有文化的價值判斷。在此原則下，不論是舊地名的保留、恢復原鄉地名，或是將地方行銷與地名結合，都是在地文化的體現。</a:t>
              </a:r>
              <a:endParaRPr lang="en-US" dirty="0">
                <a:sym typeface="Arial Unicode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635448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8E3D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rcRect/>
          <a:stretch>
            <a:fillRect/>
          </a:stretch>
        </p:blipFill>
        <p:spPr>
          <a:xfrm>
            <a:off x="2513543" y="1761215"/>
            <a:ext cx="14630400" cy="8229600"/>
          </a:xfrm>
          <a:prstGeom prst="rect">
            <a:avLst/>
          </a:prstGeom>
        </p:spPr>
      </p:pic>
      <p:sp>
        <p:nvSpPr>
          <p:cNvPr id="3" name="Freeform 3"/>
          <p:cNvSpPr/>
          <p:nvPr/>
        </p:nvSpPr>
        <p:spPr>
          <a:xfrm>
            <a:off x="379669" y="1761215"/>
            <a:ext cx="1758530" cy="1758530"/>
          </a:xfrm>
          <a:custGeom>
            <a:avLst/>
            <a:gdLst/>
            <a:ahLst/>
            <a:cxnLst/>
            <a:rect l="l" t="t" r="r" b="b"/>
            <a:pathLst>
              <a:path w="1758530" h="1758530">
                <a:moveTo>
                  <a:pt x="0" y="0"/>
                </a:moveTo>
                <a:lnTo>
                  <a:pt x="1758530" y="0"/>
                </a:lnTo>
                <a:lnTo>
                  <a:pt x="1758530" y="1758530"/>
                </a:lnTo>
                <a:lnTo>
                  <a:pt x="0" y="175853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</p:sp>
      <p:sp>
        <p:nvSpPr>
          <p:cNvPr id="4" name="TextBox 4"/>
          <p:cNvSpPr txBox="1"/>
          <p:nvPr/>
        </p:nvSpPr>
        <p:spPr>
          <a:xfrm>
            <a:off x="379669" y="591687"/>
            <a:ext cx="17261813" cy="9842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6499"/>
              </a:lnSpc>
              <a:spcBef>
                <a:spcPct val="0"/>
              </a:spcBef>
            </a:pPr>
            <a:r>
              <a:rPr lang="en-US" sz="6499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答案：觀賞影片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video>
              <p:cMediaNode vol="100000">
                <p:cTn id="2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5400000">
            <a:off x="4000500" y="-4000500"/>
            <a:ext cx="10287000" cy="18288000"/>
          </a:xfrm>
          <a:custGeom>
            <a:avLst/>
            <a:gdLst/>
            <a:ahLst/>
            <a:cxnLst/>
            <a:rect l="l" t="t" r="r" b="b"/>
            <a:pathLst>
              <a:path w="10287000" h="18288000">
                <a:moveTo>
                  <a:pt x="0" y="18288000"/>
                </a:moveTo>
                <a:lnTo>
                  <a:pt x="0" y="0"/>
                </a:lnTo>
                <a:lnTo>
                  <a:pt x="10287000" y="0"/>
                </a:lnTo>
                <a:lnTo>
                  <a:pt x="10287000" y="18288000"/>
                </a:lnTo>
                <a:lnTo>
                  <a:pt x="0" y="18288000"/>
                </a:lnTo>
                <a:close/>
              </a:path>
            </a:pathLst>
          </a:custGeom>
          <a:blipFill>
            <a:blip r:embed="rId2"/>
            <a:stretch>
              <a:fillRect l="-24942" t="-984" r="-20267" b="-1276"/>
            </a:stretch>
          </a:blipFill>
        </p:spPr>
      </p:sp>
      <p:sp>
        <p:nvSpPr>
          <p:cNvPr id="3" name="Freeform 3"/>
          <p:cNvSpPr/>
          <p:nvPr/>
        </p:nvSpPr>
        <p:spPr>
          <a:xfrm rot="5468092">
            <a:off x="436357" y="-1693199"/>
            <a:ext cx="12902170" cy="14061968"/>
          </a:xfrm>
          <a:custGeom>
            <a:avLst/>
            <a:gdLst/>
            <a:ahLst/>
            <a:cxnLst/>
            <a:rect l="l" t="t" r="r" b="b"/>
            <a:pathLst>
              <a:path w="12902170" h="14061968">
                <a:moveTo>
                  <a:pt x="0" y="0"/>
                </a:moveTo>
                <a:lnTo>
                  <a:pt x="12902170" y="0"/>
                </a:lnTo>
                <a:lnTo>
                  <a:pt x="12902170" y="14061968"/>
                </a:lnTo>
                <a:lnTo>
                  <a:pt x="0" y="1406196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26216" r="-26216"/>
            </a:stretch>
          </a:blipFill>
        </p:spPr>
      </p:sp>
      <p:sp>
        <p:nvSpPr>
          <p:cNvPr id="4" name="Freeform 4"/>
          <p:cNvSpPr/>
          <p:nvPr/>
        </p:nvSpPr>
        <p:spPr>
          <a:xfrm rot="-4436545">
            <a:off x="7880400" y="8396184"/>
            <a:ext cx="6761693" cy="1724232"/>
          </a:xfrm>
          <a:custGeom>
            <a:avLst/>
            <a:gdLst/>
            <a:ahLst/>
            <a:cxnLst/>
            <a:rect l="l" t="t" r="r" b="b"/>
            <a:pathLst>
              <a:path w="6761693" h="1724232">
                <a:moveTo>
                  <a:pt x="0" y="0"/>
                </a:moveTo>
                <a:lnTo>
                  <a:pt x="6761693" y="0"/>
                </a:lnTo>
                <a:lnTo>
                  <a:pt x="6761693" y="1724232"/>
                </a:lnTo>
                <a:lnTo>
                  <a:pt x="0" y="1724232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grpSp>
        <p:nvGrpSpPr>
          <p:cNvPr id="5" name="Group 5"/>
          <p:cNvGrpSpPr>
            <a:grpSpLocks noChangeAspect="1"/>
          </p:cNvGrpSpPr>
          <p:nvPr/>
        </p:nvGrpSpPr>
        <p:grpSpPr>
          <a:xfrm>
            <a:off x="11231633" y="0"/>
            <a:ext cx="9608714" cy="10287000"/>
            <a:chOff x="0" y="0"/>
            <a:chExt cx="5933440" cy="6352286"/>
          </a:xfrm>
        </p:grpSpPr>
        <p:sp>
          <p:nvSpPr>
            <p:cNvPr id="6" name="Freeform 6"/>
            <p:cNvSpPr/>
            <p:nvPr/>
          </p:nvSpPr>
          <p:spPr>
            <a:xfrm>
              <a:off x="-130429" y="-589915"/>
              <a:ext cx="6274054" cy="7025767"/>
            </a:xfrm>
            <a:custGeom>
              <a:avLst/>
              <a:gdLst/>
              <a:ahLst/>
              <a:cxnLst/>
              <a:rect l="l" t="t" r="r" b="b"/>
              <a:pathLst>
                <a:path w="6274054" h="7025767">
                  <a:moveTo>
                    <a:pt x="6045073" y="6923913"/>
                  </a:moveTo>
                  <a:cubicBezTo>
                    <a:pt x="4541393" y="6946011"/>
                    <a:pt x="2941320" y="6924929"/>
                    <a:pt x="1445641" y="6933946"/>
                  </a:cubicBezTo>
                  <a:cubicBezTo>
                    <a:pt x="1132586" y="6926707"/>
                    <a:pt x="794131" y="6947408"/>
                    <a:pt x="467741" y="6934708"/>
                  </a:cubicBezTo>
                  <a:cubicBezTo>
                    <a:pt x="394335" y="6926961"/>
                    <a:pt x="0" y="7025767"/>
                    <a:pt x="252984" y="6679565"/>
                  </a:cubicBezTo>
                  <a:cubicBezTo>
                    <a:pt x="343789" y="6624066"/>
                    <a:pt x="240284" y="6527927"/>
                    <a:pt x="271145" y="6440297"/>
                  </a:cubicBezTo>
                  <a:cubicBezTo>
                    <a:pt x="385064" y="6325997"/>
                    <a:pt x="253365" y="6154420"/>
                    <a:pt x="180086" y="5980684"/>
                  </a:cubicBezTo>
                  <a:cubicBezTo>
                    <a:pt x="173990" y="5836285"/>
                    <a:pt x="293243" y="5720080"/>
                    <a:pt x="219710" y="5566283"/>
                  </a:cubicBezTo>
                  <a:cubicBezTo>
                    <a:pt x="226441" y="5493258"/>
                    <a:pt x="222504" y="5364861"/>
                    <a:pt x="154813" y="5303520"/>
                  </a:cubicBezTo>
                  <a:cubicBezTo>
                    <a:pt x="60960" y="5252847"/>
                    <a:pt x="270002" y="5097907"/>
                    <a:pt x="241554" y="4958969"/>
                  </a:cubicBezTo>
                  <a:cubicBezTo>
                    <a:pt x="249936" y="4830953"/>
                    <a:pt x="239776" y="4682617"/>
                    <a:pt x="214249" y="4531233"/>
                  </a:cubicBezTo>
                  <a:cubicBezTo>
                    <a:pt x="220726" y="4479290"/>
                    <a:pt x="249301" y="4431538"/>
                    <a:pt x="237998" y="4381627"/>
                  </a:cubicBezTo>
                  <a:cubicBezTo>
                    <a:pt x="241808" y="4308856"/>
                    <a:pt x="334137" y="4236085"/>
                    <a:pt x="266065" y="4175125"/>
                  </a:cubicBezTo>
                  <a:cubicBezTo>
                    <a:pt x="254254" y="4164838"/>
                    <a:pt x="267970" y="4147439"/>
                    <a:pt x="282829" y="4128770"/>
                  </a:cubicBezTo>
                  <a:cubicBezTo>
                    <a:pt x="272288" y="4119118"/>
                    <a:pt x="185801" y="3975735"/>
                    <a:pt x="223901" y="3916807"/>
                  </a:cubicBezTo>
                  <a:cubicBezTo>
                    <a:pt x="221742" y="3853180"/>
                    <a:pt x="297942" y="3860546"/>
                    <a:pt x="224155" y="3721735"/>
                  </a:cubicBezTo>
                  <a:cubicBezTo>
                    <a:pt x="175133" y="3708019"/>
                    <a:pt x="331470" y="3537712"/>
                    <a:pt x="398399" y="3410585"/>
                  </a:cubicBezTo>
                  <a:cubicBezTo>
                    <a:pt x="378841" y="3338195"/>
                    <a:pt x="428498" y="3276092"/>
                    <a:pt x="449453" y="3202940"/>
                  </a:cubicBezTo>
                  <a:cubicBezTo>
                    <a:pt x="471805" y="3096514"/>
                    <a:pt x="449199" y="3031236"/>
                    <a:pt x="565150" y="2936113"/>
                  </a:cubicBezTo>
                  <a:cubicBezTo>
                    <a:pt x="599186" y="2862453"/>
                    <a:pt x="512953" y="2778633"/>
                    <a:pt x="556133" y="2666238"/>
                  </a:cubicBezTo>
                  <a:cubicBezTo>
                    <a:pt x="537337" y="2651125"/>
                    <a:pt x="590296" y="2634107"/>
                    <a:pt x="556260" y="2608453"/>
                  </a:cubicBezTo>
                  <a:cubicBezTo>
                    <a:pt x="541147" y="2588133"/>
                    <a:pt x="510794" y="2592324"/>
                    <a:pt x="540258" y="2549906"/>
                  </a:cubicBezTo>
                  <a:cubicBezTo>
                    <a:pt x="529717" y="2532888"/>
                    <a:pt x="574294" y="2410587"/>
                    <a:pt x="550672" y="2322068"/>
                  </a:cubicBezTo>
                  <a:cubicBezTo>
                    <a:pt x="546608" y="2311400"/>
                    <a:pt x="613410" y="2273427"/>
                    <a:pt x="586867" y="2247265"/>
                  </a:cubicBezTo>
                  <a:cubicBezTo>
                    <a:pt x="616839" y="2186432"/>
                    <a:pt x="518795" y="2149983"/>
                    <a:pt x="601853" y="2010791"/>
                  </a:cubicBezTo>
                  <a:cubicBezTo>
                    <a:pt x="553847" y="1976120"/>
                    <a:pt x="571500" y="1934718"/>
                    <a:pt x="567309" y="1894078"/>
                  </a:cubicBezTo>
                  <a:cubicBezTo>
                    <a:pt x="623316" y="1828038"/>
                    <a:pt x="645541" y="1689481"/>
                    <a:pt x="770382" y="1441196"/>
                  </a:cubicBezTo>
                  <a:cubicBezTo>
                    <a:pt x="836422" y="1354836"/>
                    <a:pt x="828294" y="1225042"/>
                    <a:pt x="912749" y="1005078"/>
                  </a:cubicBezTo>
                  <a:cubicBezTo>
                    <a:pt x="886714" y="977011"/>
                    <a:pt x="1022477" y="986790"/>
                    <a:pt x="1114298" y="806831"/>
                  </a:cubicBezTo>
                  <a:cubicBezTo>
                    <a:pt x="1098804" y="738886"/>
                    <a:pt x="1201293" y="676021"/>
                    <a:pt x="1157986" y="599567"/>
                  </a:cubicBezTo>
                  <a:cubicBezTo>
                    <a:pt x="1570228" y="609219"/>
                    <a:pt x="2071116" y="598805"/>
                    <a:pt x="2572766" y="601599"/>
                  </a:cubicBezTo>
                  <a:cubicBezTo>
                    <a:pt x="3586988" y="605282"/>
                    <a:pt x="4528185" y="602742"/>
                    <a:pt x="5528818" y="601853"/>
                  </a:cubicBezTo>
                  <a:cubicBezTo>
                    <a:pt x="6274054" y="693420"/>
                    <a:pt x="6000750" y="0"/>
                    <a:pt x="6063869" y="2884424"/>
                  </a:cubicBezTo>
                  <a:cubicBezTo>
                    <a:pt x="6029833" y="4200398"/>
                    <a:pt x="6083554" y="5679694"/>
                    <a:pt x="6045073" y="6923913"/>
                  </a:cubicBezTo>
                  <a:close/>
                </a:path>
              </a:pathLst>
            </a:custGeom>
            <a:blipFill>
              <a:blip r:embed="rId5"/>
              <a:stretch>
                <a:fillRect l="-62692" r="-62692"/>
              </a:stretch>
            </a:blipFill>
          </p:spPr>
        </p:sp>
      </p:grpSp>
      <p:sp>
        <p:nvSpPr>
          <p:cNvPr id="7" name="TextBox 7"/>
          <p:cNvSpPr txBox="1"/>
          <p:nvPr/>
        </p:nvSpPr>
        <p:spPr>
          <a:xfrm>
            <a:off x="1699463" y="1894981"/>
            <a:ext cx="9282576" cy="42614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400"/>
              </a:lnSpc>
            </a:pPr>
            <a:r>
              <a:rPr lang="en-US" sz="5400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作為PIRAMID TAICHUNG的地名由來，各位在這裡找到「金字塔」了嗎？</a:t>
            </a:r>
          </a:p>
          <a:p>
            <a:pPr algn="l">
              <a:lnSpc>
                <a:spcPts val="5400"/>
              </a:lnSpc>
            </a:pPr>
            <a:r>
              <a:rPr lang="en-US" sz="5400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在你眼中，那是一座「金字塔」嗎？</a:t>
            </a:r>
          </a:p>
          <a:p>
            <a:pPr marL="0" lvl="0" indent="0" algn="l">
              <a:lnSpc>
                <a:spcPts val="5400"/>
              </a:lnSpc>
              <a:spcBef>
                <a:spcPct val="0"/>
              </a:spcBef>
            </a:pPr>
            <a:endParaRPr lang="en-US" sz="5400">
              <a:solidFill>
                <a:srgbClr val="264250"/>
              </a:solidFill>
              <a:latin typeface="可画榜书"/>
              <a:ea typeface="可画榜书"/>
              <a:cs typeface="可画榜书"/>
              <a:sym typeface="可画榜书"/>
            </a:endParaRPr>
          </a:p>
        </p:txBody>
      </p:sp>
      <p:sp>
        <p:nvSpPr>
          <p:cNvPr id="8" name="Freeform 8"/>
          <p:cNvSpPr/>
          <p:nvPr/>
        </p:nvSpPr>
        <p:spPr>
          <a:xfrm>
            <a:off x="321686" y="1904506"/>
            <a:ext cx="1128182" cy="1157110"/>
          </a:xfrm>
          <a:custGeom>
            <a:avLst/>
            <a:gdLst/>
            <a:ahLst/>
            <a:cxnLst/>
            <a:rect l="l" t="t" r="r" b="b"/>
            <a:pathLst>
              <a:path w="1128182" h="1157110">
                <a:moveTo>
                  <a:pt x="0" y="0"/>
                </a:moveTo>
                <a:lnTo>
                  <a:pt x="1128182" y="0"/>
                </a:lnTo>
                <a:lnTo>
                  <a:pt x="1128182" y="1157110"/>
                </a:lnTo>
                <a:lnTo>
                  <a:pt x="0" y="115711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=""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>
            <a:off x="321686" y="6386943"/>
            <a:ext cx="1128182" cy="1157110"/>
          </a:xfrm>
          <a:custGeom>
            <a:avLst/>
            <a:gdLst/>
            <a:ahLst/>
            <a:cxnLst/>
            <a:rect l="l" t="t" r="r" b="b"/>
            <a:pathLst>
              <a:path w="1128182" h="1157110">
                <a:moveTo>
                  <a:pt x="0" y="0"/>
                </a:moveTo>
                <a:lnTo>
                  <a:pt x="1128182" y="0"/>
                </a:lnTo>
                <a:lnTo>
                  <a:pt x="1128182" y="1157110"/>
                </a:lnTo>
                <a:lnTo>
                  <a:pt x="0" y="1157110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=""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10" name="TextBox 10"/>
          <p:cNvSpPr txBox="1"/>
          <p:nvPr/>
        </p:nvSpPr>
        <p:spPr>
          <a:xfrm>
            <a:off x="321686" y="484823"/>
            <a:ext cx="8717384" cy="10877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7199"/>
              </a:lnSpc>
              <a:spcBef>
                <a:spcPct val="0"/>
              </a:spcBef>
            </a:pPr>
            <a:r>
              <a:rPr lang="en-US" sz="7199">
                <a:solidFill>
                  <a:srgbClr val="000000"/>
                </a:solidFill>
                <a:latin typeface="可画榜书"/>
                <a:ea typeface="可画榜书"/>
                <a:cs typeface="可画榜书"/>
                <a:sym typeface="可画榜书"/>
              </a:rPr>
              <a:t>想想看：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12087669" y="9928225"/>
            <a:ext cx="5283101" cy="3587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2800"/>
              </a:lnSpc>
              <a:spcBef>
                <a:spcPct val="0"/>
              </a:spcBef>
            </a:pPr>
            <a:r>
              <a:rPr lang="en-US" sz="2000">
                <a:solidFill>
                  <a:srgbClr val="FFFFFF"/>
                </a:solidFill>
                <a:latin typeface="文泉驿"/>
                <a:ea typeface="文泉驿"/>
                <a:cs typeface="文泉驿"/>
                <a:sym typeface="文泉驿"/>
              </a:rPr>
              <a:t>圖片來源：擷自google map街景圖(2025.06.14)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1699463" y="6368415"/>
            <a:ext cx="9392614" cy="28898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400"/>
              </a:lnSpc>
            </a:pPr>
            <a:r>
              <a:rPr lang="en-US" sz="5400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想想看，東協廣場是誰命名的？PIRAMID TAICHUNG又是誰命名的？命名的依據可能是什麼？ </a:t>
            </a:r>
          </a:p>
          <a:p>
            <a:pPr marL="0" lvl="0" indent="0" algn="l">
              <a:lnSpc>
                <a:spcPts val="5400"/>
              </a:lnSpc>
              <a:spcBef>
                <a:spcPct val="0"/>
              </a:spcBef>
            </a:pPr>
            <a:endParaRPr lang="en-US" sz="5400">
              <a:solidFill>
                <a:srgbClr val="264250"/>
              </a:solidFill>
              <a:latin typeface="可画榜书"/>
              <a:ea typeface="可画榜书"/>
              <a:cs typeface="可画榜书"/>
              <a:sym typeface="可画榜书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8E3D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5468092">
            <a:off x="3987882" y="-5175066"/>
            <a:ext cx="12902170" cy="21166412"/>
          </a:xfrm>
          <a:custGeom>
            <a:avLst/>
            <a:gdLst/>
            <a:ahLst/>
            <a:cxnLst/>
            <a:rect l="l" t="t" r="r" b="b"/>
            <a:pathLst>
              <a:path w="12902170" h="21166412">
                <a:moveTo>
                  <a:pt x="0" y="0"/>
                </a:moveTo>
                <a:lnTo>
                  <a:pt x="12902170" y="0"/>
                </a:lnTo>
                <a:lnTo>
                  <a:pt x="12902170" y="21166412"/>
                </a:lnTo>
                <a:lnTo>
                  <a:pt x="0" y="2116641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64722" r="-64722"/>
            </a:stretch>
          </a:blipFill>
        </p:spPr>
      </p:sp>
      <p:sp>
        <p:nvSpPr>
          <p:cNvPr id="3" name="Freeform 3"/>
          <p:cNvSpPr/>
          <p:nvPr/>
        </p:nvSpPr>
        <p:spPr>
          <a:xfrm rot="-4436545">
            <a:off x="14184835" y="7768788"/>
            <a:ext cx="6761693" cy="1724232"/>
          </a:xfrm>
          <a:custGeom>
            <a:avLst/>
            <a:gdLst/>
            <a:ahLst/>
            <a:cxnLst/>
            <a:rect l="l" t="t" r="r" b="b"/>
            <a:pathLst>
              <a:path w="6761693" h="1724232">
                <a:moveTo>
                  <a:pt x="0" y="0"/>
                </a:moveTo>
                <a:lnTo>
                  <a:pt x="6761692" y="0"/>
                </a:lnTo>
                <a:lnTo>
                  <a:pt x="6761692" y="1724232"/>
                </a:lnTo>
                <a:lnTo>
                  <a:pt x="0" y="1724232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321686" y="5541342"/>
            <a:ext cx="1128182" cy="1157110"/>
          </a:xfrm>
          <a:custGeom>
            <a:avLst/>
            <a:gdLst/>
            <a:ahLst/>
            <a:cxnLst/>
            <a:rect l="l" t="t" r="r" b="b"/>
            <a:pathLst>
              <a:path w="1128182" h="1157110">
                <a:moveTo>
                  <a:pt x="0" y="0"/>
                </a:moveTo>
                <a:lnTo>
                  <a:pt x="1128182" y="0"/>
                </a:lnTo>
                <a:lnTo>
                  <a:pt x="1128182" y="1157110"/>
                </a:lnTo>
                <a:lnTo>
                  <a:pt x="0" y="115711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112763" y="2821072"/>
            <a:ext cx="1128182" cy="1157110"/>
          </a:xfrm>
          <a:custGeom>
            <a:avLst/>
            <a:gdLst/>
            <a:ahLst/>
            <a:cxnLst/>
            <a:rect l="l" t="t" r="r" b="b"/>
            <a:pathLst>
              <a:path w="1128182" h="1157110">
                <a:moveTo>
                  <a:pt x="0" y="0"/>
                </a:moveTo>
                <a:lnTo>
                  <a:pt x="1128182" y="0"/>
                </a:lnTo>
                <a:lnTo>
                  <a:pt x="1128182" y="1157110"/>
                </a:lnTo>
                <a:lnTo>
                  <a:pt x="0" y="115711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=""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6" name="TextBox 6"/>
          <p:cNvSpPr txBox="1"/>
          <p:nvPr/>
        </p:nvSpPr>
        <p:spPr>
          <a:xfrm>
            <a:off x="1699463" y="5591647"/>
            <a:ext cx="15671307" cy="22040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400"/>
              </a:lnSpc>
            </a:pPr>
            <a:r>
              <a:rPr lang="en-US" sz="5400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猜猜看，「東協廣場」與「PIRAMID TAICHUNG」的命名者是誰？</a:t>
            </a:r>
          </a:p>
          <a:p>
            <a:pPr marL="0" lvl="0" indent="0" algn="l">
              <a:lnSpc>
                <a:spcPts val="5400"/>
              </a:lnSpc>
              <a:spcBef>
                <a:spcPct val="0"/>
              </a:spcBef>
            </a:pPr>
            <a:endParaRPr lang="en-US" sz="5400">
              <a:solidFill>
                <a:srgbClr val="264250"/>
              </a:solidFill>
              <a:latin typeface="可画榜书"/>
              <a:ea typeface="可画榜书"/>
              <a:cs typeface="可画榜书"/>
              <a:sym typeface="可画榜书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1699463" y="2871377"/>
            <a:ext cx="15305715" cy="207749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400"/>
              </a:lnSpc>
            </a:pPr>
            <a:r>
              <a:rPr lang="en-US" sz="5400" dirty="0" err="1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觀察「東協廣場」與「PIRAMID</a:t>
            </a:r>
            <a:r>
              <a:rPr lang="en-US" sz="5400" dirty="0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 TAICHUNG」，</a:t>
            </a:r>
            <a:r>
              <a:rPr lang="en-US" sz="5400" dirty="0" err="1" smtClean="0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分別用</a:t>
            </a:r>
            <a:r>
              <a:rPr lang="zh-TW" altLang="en-US" sz="5400" dirty="0" smtClean="0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什麼</a:t>
            </a:r>
            <a:r>
              <a:rPr lang="en-US" sz="5400" dirty="0" err="1" smtClean="0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文字展現</a:t>
            </a:r>
            <a:r>
              <a:rPr lang="en-US" sz="5400" dirty="0" err="1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，為何會用這套文字系統展現</a:t>
            </a:r>
            <a:r>
              <a:rPr lang="en-US" sz="5400" dirty="0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？</a:t>
            </a:r>
          </a:p>
          <a:p>
            <a:pPr marL="0" lvl="0" indent="0" algn="l">
              <a:lnSpc>
                <a:spcPts val="5400"/>
              </a:lnSpc>
              <a:spcBef>
                <a:spcPct val="0"/>
              </a:spcBef>
            </a:pPr>
            <a:endParaRPr lang="en-US" sz="5400" dirty="0">
              <a:solidFill>
                <a:srgbClr val="264250"/>
              </a:solidFill>
              <a:latin typeface="可画榜书"/>
              <a:ea typeface="可画榜书"/>
              <a:cs typeface="可画榜书"/>
              <a:sym typeface="可画榜书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112763" y="1269273"/>
            <a:ext cx="8717384" cy="10877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7199"/>
              </a:lnSpc>
              <a:spcBef>
                <a:spcPct val="0"/>
              </a:spcBef>
            </a:pPr>
            <a:r>
              <a:rPr lang="en-US" sz="7199">
                <a:solidFill>
                  <a:srgbClr val="000000"/>
                </a:solidFill>
                <a:latin typeface="可画榜书"/>
                <a:ea typeface="可画榜书"/>
                <a:cs typeface="可画榜书"/>
                <a:sym typeface="可画榜书"/>
              </a:rPr>
              <a:t>觀察與分析：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12087669" y="9928225"/>
            <a:ext cx="5283101" cy="3587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2800"/>
              </a:lnSpc>
              <a:spcBef>
                <a:spcPct val="0"/>
              </a:spcBef>
            </a:pPr>
            <a:r>
              <a:rPr lang="en-US" sz="2000">
                <a:solidFill>
                  <a:srgbClr val="FFFFFF"/>
                </a:solidFill>
                <a:latin typeface="文泉驿"/>
                <a:ea typeface="文泉驿"/>
                <a:cs typeface="文泉驿"/>
                <a:sym typeface="文泉驿"/>
              </a:rPr>
              <a:t>圖片來源：擷自google map街景圖(2025.06.14)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112763" y="161925"/>
            <a:ext cx="7888486" cy="8667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000"/>
              </a:lnSpc>
            </a:pPr>
            <a:r>
              <a:rPr lang="en-US" sz="5000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1-1 從地名文字可以看出什麼？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8E3D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5468092">
            <a:off x="3987882" y="-5175066"/>
            <a:ext cx="12902170" cy="21166412"/>
          </a:xfrm>
          <a:custGeom>
            <a:avLst/>
            <a:gdLst/>
            <a:ahLst/>
            <a:cxnLst/>
            <a:rect l="l" t="t" r="r" b="b"/>
            <a:pathLst>
              <a:path w="12902170" h="21166412">
                <a:moveTo>
                  <a:pt x="0" y="0"/>
                </a:moveTo>
                <a:lnTo>
                  <a:pt x="12902170" y="0"/>
                </a:lnTo>
                <a:lnTo>
                  <a:pt x="12902170" y="21166412"/>
                </a:lnTo>
                <a:lnTo>
                  <a:pt x="0" y="2116641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64722" r="-64722"/>
            </a:stretch>
          </a:blipFill>
        </p:spPr>
      </p:sp>
      <p:sp>
        <p:nvSpPr>
          <p:cNvPr id="3" name="Freeform 3"/>
          <p:cNvSpPr/>
          <p:nvPr/>
        </p:nvSpPr>
        <p:spPr>
          <a:xfrm rot="-4436545">
            <a:off x="13604375" y="8252504"/>
            <a:ext cx="6761693" cy="1724232"/>
          </a:xfrm>
          <a:custGeom>
            <a:avLst/>
            <a:gdLst/>
            <a:ahLst/>
            <a:cxnLst/>
            <a:rect l="l" t="t" r="r" b="b"/>
            <a:pathLst>
              <a:path w="6761693" h="1724232">
                <a:moveTo>
                  <a:pt x="0" y="0"/>
                </a:moveTo>
                <a:lnTo>
                  <a:pt x="6761693" y="0"/>
                </a:lnTo>
                <a:lnTo>
                  <a:pt x="6761693" y="1724232"/>
                </a:lnTo>
                <a:lnTo>
                  <a:pt x="0" y="1724232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1028700" y="3284566"/>
            <a:ext cx="2577882" cy="2342651"/>
          </a:xfrm>
          <a:custGeom>
            <a:avLst/>
            <a:gdLst/>
            <a:ahLst/>
            <a:cxnLst/>
            <a:rect l="l" t="t" r="r" b="b"/>
            <a:pathLst>
              <a:path w="2577882" h="2342651">
                <a:moveTo>
                  <a:pt x="0" y="0"/>
                </a:moveTo>
                <a:lnTo>
                  <a:pt x="2577882" y="0"/>
                </a:lnTo>
                <a:lnTo>
                  <a:pt x="2577882" y="2342650"/>
                </a:lnTo>
                <a:lnTo>
                  <a:pt x="0" y="234265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5" name="TextBox 5"/>
          <p:cNvSpPr txBox="1"/>
          <p:nvPr/>
        </p:nvSpPr>
        <p:spPr>
          <a:xfrm>
            <a:off x="12087669" y="9928225"/>
            <a:ext cx="5283101" cy="3587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2800"/>
              </a:lnSpc>
              <a:spcBef>
                <a:spcPct val="0"/>
              </a:spcBef>
            </a:pPr>
            <a:r>
              <a:rPr lang="en-US" sz="2000">
                <a:solidFill>
                  <a:srgbClr val="FFFFFF"/>
                </a:solidFill>
                <a:latin typeface="文泉驿"/>
                <a:ea typeface="文泉驿"/>
                <a:cs typeface="文泉驿"/>
                <a:sym typeface="文泉驿"/>
              </a:rPr>
              <a:t>圖片來源：擷自google map街景圖(2025.06.14)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1243356" y="3850888"/>
            <a:ext cx="2298109" cy="933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6000"/>
              </a:lnSpc>
              <a:spcBef>
                <a:spcPct val="0"/>
              </a:spcBef>
            </a:pPr>
            <a:r>
              <a:rPr lang="en-US" sz="6000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哈瑪星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188352" y="1028700"/>
            <a:ext cx="17182418" cy="16884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7199"/>
              </a:lnSpc>
            </a:pPr>
            <a:r>
              <a:rPr lang="en-US" sz="7199">
                <a:solidFill>
                  <a:srgbClr val="000000"/>
                </a:solidFill>
                <a:latin typeface="可画榜书"/>
                <a:ea typeface="可画榜书"/>
                <a:cs typeface="可画榜书"/>
                <a:sym typeface="可画榜书"/>
              </a:rPr>
              <a:t>小組挑戰時間：</a:t>
            </a:r>
          </a:p>
          <a:p>
            <a:pPr marL="0" lvl="0" indent="0" algn="l">
              <a:lnSpc>
                <a:spcPts val="5000"/>
              </a:lnSpc>
              <a:spcBef>
                <a:spcPct val="0"/>
              </a:spcBef>
            </a:pPr>
            <a:r>
              <a:rPr lang="en-US" sz="5000">
                <a:solidFill>
                  <a:srgbClr val="588CAB"/>
                </a:solidFill>
                <a:latin typeface="可画榜书"/>
                <a:ea typeface="可画榜书"/>
                <a:cs typeface="可画榜书"/>
                <a:sym typeface="可画榜书"/>
              </a:rPr>
              <a:t>限時三十秒，圈出可能屬於「外來語」的地名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4998791" y="3238740"/>
            <a:ext cx="2298109" cy="933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6000"/>
              </a:lnSpc>
              <a:spcBef>
                <a:spcPct val="0"/>
              </a:spcBef>
            </a:pPr>
            <a:r>
              <a:rPr lang="en-US" sz="6000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頭社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8111015" y="3850888"/>
            <a:ext cx="3055931" cy="933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6000"/>
              </a:lnSpc>
              <a:spcBef>
                <a:spcPct val="0"/>
              </a:spcBef>
            </a:pPr>
            <a:r>
              <a:rPr lang="en-US" sz="6000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羅斯福路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10856156" y="4693766"/>
            <a:ext cx="3055931" cy="933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6000"/>
              </a:lnSpc>
              <a:spcBef>
                <a:spcPct val="0"/>
              </a:spcBef>
            </a:pPr>
            <a:r>
              <a:rPr lang="en-US" sz="6000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頂番婆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13693623" y="3393688"/>
            <a:ext cx="3055931" cy="933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6000"/>
              </a:lnSpc>
              <a:spcBef>
                <a:spcPct val="0"/>
              </a:spcBef>
            </a:pPr>
            <a:r>
              <a:rPr lang="en-US" sz="6000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三貂角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3817308" y="4693766"/>
            <a:ext cx="3055931" cy="933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6000"/>
              </a:lnSpc>
              <a:spcBef>
                <a:spcPct val="0"/>
              </a:spcBef>
            </a:pPr>
            <a:r>
              <a:rPr lang="en-US" sz="6000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崁頂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6169166" y="5415606"/>
            <a:ext cx="3055931" cy="933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6000"/>
              </a:lnSpc>
              <a:spcBef>
                <a:spcPct val="0"/>
              </a:spcBef>
            </a:pPr>
            <a:r>
              <a:rPr lang="en-US" sz="6000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沙鹿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1438260" y="7484799"/>
            <a:ext cx="3055931" cy="933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6000"/>
              </a:lnSpc>
              <a:spcBef>
                <a:spcPct val="0"/>
              </a:spcBef>
            </a:pPr>
            <a:r>
              <a:rPr lang="en-US" sz="6000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大甲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4494192" y="6768156"/>
            <a:ext cx="3055931" cy="933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6000"/>
              </a:lnSpc>
              <a:spcBef>
                <a:spcPct val="0"/>
              </a:spcBef>
            </a:pPr>
            <a:r>
              <a:rPr lang="en-US" sz="6000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烏來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9223487" y="6570399"/>
            <a:ext cx="3055931" cy="933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6000"/>
              </a:lnSpc>
              <a:spcBef>
                <a:spcPct val="0"/>
              </a:spcBef>
            </a:pPr>
            <a:r>
              <a:rPr lang="en-US" sz="6000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潮州鎮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12165658" y="7803099"/>
            <a:ext cx="3055931" cy="933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6000"/>
              </a:lnSpc>
              <a:spcBef>
                <a:spcPct val="0"/>
              </a:spcBef>
            </a:pPr>
            <a:r>
              <a:rPr lang="en-US" sz="6000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汐止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6167556" y="8399199"/>
            <a:ext cx="3055931" cy="9334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6000"/>
              </a:lnSpc>
              <a:spcBef>
                <a:spcPct val="0"/>
              </a:spcBef>
            </a:pPr>
            <a:r>
              <a:rPr lang="en-US" sz="6000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北投溫泉</a:t>
            </a:r>
          </a:p>
        </p:txBody>
      </p:sp>
      <p:sp>
        <p:nvSpPr>
          <p:cNvPr id="19" name="Freeform 19"/>
          <p:cNvSpPr/>
          <p:nvPr/>
        </p:nvSpPr>
        <p:spPr>
          <a:xfrm>
            <a:off x="8526509" y="3316179"/>
            <a:ext cx="2224944" cy="2021918"/>
          </a:xfrm>
          <a:custGeom>
            <a:avLst/>
            <a:gdLst/>
            <a:ahLst/>
            <a:cxnLst/>
            <a:rect l="l" t="t" r="r" b="b"/>
            <a:pathLst>
              <a:path w="2224944" h="2021918">
                <a:moveTo>
                  <a:pt x="0" y="0"/>
                </a:moveTo>
                <a:lnTo>
                  <a:pt x="2224944" y="0"/>
                </a:lnTo>
                <a:lnTo>
                  <a:pt x="2224944" y="2021918"/>
                </a:lnTo>
                <a:lnTo>
                  <a:pt x="0" y="2021918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20" name="Freeform 20"/>
          <p:cNvSpPr/>
          <p:nvPr/>
        </p:nvSpPr>
        <p:spPr>
          <a:xfrm>
            <a:off x="13620600" y="2922333"/>
            <a:ext cx="2085513" cy="1895210"/>
          </a:xfrm>
          <a:custGeom>
            <a:avLst/>
            <a:gdLst/>
            <a:ahLst/>
            <a:cxnLst/>
            <a:rect l="l" t="t" r="r" b="b"/>
            <a:pathLst>
              <a:path w="2085513" h="1895210">
                <a:moveTo>
                  <a:pt x="0" y="0"/>
                </a:moveTo>
                <a:lnTo>
                  <a:pt x="2085513" y="0"/>
                </a:lnTo>
                <a:lnTo>
                  <a:pt x="2085513" y="1895210"/>
                </a:lnTo>
                <a:lnTo>
                  <a:pt x="0" y="189521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21" name="Freeform 21"/>
          <p:cNvSpPr/>
          <p:nvPr/>
        </p:nvSpPr>
        <p:spPr>
          <a:xfrm>
            <a:off x="6261182" y="8025456"/>
            <a:ext cx="2071437" cy="1882418"/>
          </a:xfrm>
          <a:custGeom>
            <a:avLst/>
            <a:gdLst/>
            <a:ahLst/>
            <a:cxnLst/>
            <a:rect l="l" t="t" r="r" b="b"/>
            <a:pathLst>
              <a:path w="2071437" h="1882418">
                <a:moveTo>
                  <a:pt x="0" y="0"/>
                </a:moveTo>
                <a:lnTo>
                  <a:pt x="2071436" y="0"/>
                </a:lnTo>
                <a:lnTo>
                  <a:pt x="2071436" y="1882418"/>
                </a:lnTo>
                <a:lnTo>
                  <a:pt x="0" y="1882418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22" name="Freeform 22"/>
          <p:cNvSpPr/>
          <p:nvPr/>
        </p:nvSpPr>
        <p:spPr>
          <a:xfrm>
            <a:off x="11846449" y="7244406"/>
            <a:ext cx="2577882" cy="2342651"/>
          </a:xfrm>
          <a:custGeom>
            <a:avLst/>
            <a:gdLst/>
            <a:ahLst/>
            <a:cxnLst/>
            <a:rect l="l" t="t" r="r" b="b"/>
            <a:pathLst>
              <a:path w="2577882" h="2342651">
                <a:moveTo>
                  <a:pt x="0" y="0"/>
                </a:moveTo>
                <a:lnTo>
                  <a:pt x="2577883" y="0"/>
                </a:lnTo>
                <a:lnTo>
                  <a:pt x="2577883" y="2342651"/>
                </a:lnTo>
                <a:lnTo>
                  <a:pt x="0" y="2342651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23" name="TextBox 23"/>
          <p:cNvSpPr txBox="1"/>
          <p:nvPr/>
        </p:nvSpPr>
        <p:spPr>
          <a:xfrm>
            <a:off x="112763" y="161925"/>
            <a:ext cx="7888486" cy="8667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000"/>
              </a:lnSpc>
            </a:pPr>
            <a:r>
              <a:rPr lang="en-US" sz="5000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1-1 從地名文字可以看出什麼？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8E3D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5468092">
            <a:off x="3997407" y="-5175066"/>
            <a:ext cx="12902170" cy="21166412"/>
          </a:xfrm>
          <a:custGeom>
            <a:avLst/>
            <a:gdLst/>
            <a:ahLst/>
            <a:cxnLst/>
            <a:rect l="l" t="t" r="r" b="b"/>
            <a:pathLst>
              <a:path w="12902170" h="21166412">
                <a:moveTo>
                  <a:pt x="0" y="0"/>
                </a:moveTo>
                <a:lnTo>
                  <a:pt x="12902170" y="0"/>
                </a:lnTo>
                <a:lnTo>
                  <a:pt x="12902170" y="21166412"/>
                </a:lnTo>
                <a:lnTo>
                  <a:pt x="0" y="2116641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64722" r="-64722"/>
            </a:stretch>
          </a:blipFill>
        </p:spPr>
      </p:sp>
      <p:sp>
        <p:nvSpPr>
          <p:cNvPr id="3" name="Freeform 3"/>
          <p:cNvSpPr/>
          <p:nvPr/>
        </p:nvSpPr>
        <p:spPr>
          <a:xfrm rot="-4436545">
            <a:off x="14184835" y="7768788"/>
            <a:ext cx="6761693" cy="1724232"/>
          </a:xfrm>
          <a:custGeom>
            <a:avLst/>
            <a:gdLst/>
            <a:ahLst/>
            <a:cxnLst/>
            <a:rect l="l" t="t" r="r" b="b"/>
            <a:pathLst>
              <a:path w="6761693" h="1724232">
                <a:moveTo>
                  <a:pt x="0" y="0"/>
                </a:moveTo>
                <a:lnTo>
                  <a:pt x="6761692" y="0"/>
                </a:lnTo>
                <a:lnTo>
                  <a:pt x="6761692" y="1724232"/>
                </a:lnTo>
                <a:lnTo>
                  <a:pt x="0" y="1724232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</p:sp>
      <p:sp>
        <p:nvSpPr>
          <p:cNvPr id="4" name="Freeform 4"/>
          <p:cNvSpPr/>
          <p:nvPr/>
        </p:nvSpPr>
        <p:spPr>
          <a:xfrm>
            <a:off x="321686" y="2696614"/>
            <a:ext cx="1128182" cy="1157110"/>
          </a:xfrm>
          <a:custGeom>
            <a:avLst/>
            <a:gdLst/>
            <a:ahLst/>
            <a:cxnLst/>
            <a:rect l="l" t="t" r="r" b="b"/>
            <a:pathLst>
              <a:path w="1128182" h="1157110">
                <a:moveTo>
                  <a:pt x="0" y="0"/>
                </a:moveTo>
                <a:lnTo>
                  <a:pt x="1128182" y="0"/>
                </a:lnTo>
                <a:lnTo>
                  <a:pt x="1128182" y="1157110"/>
                </a:lnTo>
                <a:lnTo>
                  <a:pt x="0" y="115711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5" name="Freeform 5"/>
          <p:cNvSpPr/>
          <p:nvPr/>
        </p:nvSpPr>
        <p:spPr>
          <a:xfrm>
            <a:off x="321686" y="5019724"/>
            <a:ext cx="1128182" cy="1157110"/>
          </a:xfrm>
          <a:custGeom>
            <a:avLst/>
            <a:gdLst/>
            <a:ahLst/>
            <a:cxnLst/>
            <a:rect l="l" t="t" r="r" b="b"/>
            <a:pathLst>
              <a:path w="1128182" h="1157110">
                <a:moveTo>
                  <a:pt x="0" y="0"/>
                </a:moveTo>
                <a:lnTo>
                  <a:pt x="1128182" y="0"/>
                </a:lnTo>
                <a:lnTo>
                  <a:pt x="1128182" y="1157110"/>
                </a:lnTo>
                <a:lnTo>
                  <a:pt x="0" y="115711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=""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</p:sp>
      <p:sp>
        <p:nvSpPr>
          <p:cNvPr id="6" name="TextBox 6"/>
          <p:cNvSpPr txBox="1"/>
          <p:nvPr/>
        </p:nvSpPr>
        <p:spPr>
          <a:xfrm>
            <a:off x="1699463" y="5070029"/>
            <a:ext cx="15671307" cy="22040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400"/>
              </a:lnSpc>
            </a:pPr>
            <a:r>
              <a:rPr lang="en-US" sz="5400">
                <a:solidFill>
                  <a:srgbClr val="B0C2CB"/>
                </a:solidFill>
                <a:latin typeface="可画榜书"/>
                <a:ea typeface="可画榜书"/>
                <a:cs typeface="可画榜书"/>
                <a:sym typeface="可画榜书"/>
              </a:rPr>
              <a:t>猜猜看，「東協廣場」與「PIRAMID TAICHUNG」的命名者是誰？</a:t>
            </a:r>
          </a:p>
          <a:p>
            <a:pPr marL="0" lvl="0" indent="0" algn="l">
              <a:lnSpc>
                <a:spcPts val="5400"/>
              </a:lnSpc>
              <a:spcBef>
                <a:spcPct val="0"/>
              </a:spcBef>
            </a:pPr>
            <a:endParaRPr lang="en-US" sz="5400">
              <a:solidFill>
                <a:srgbClr val="B0C2CB"/>
              </a:solidFill>
              <a:latin typeface="可画榜书"/>
              <a:ea typeface="可画榜书"/>
              <a:cs typeface="可画榜书"/>
              <a:sym typeface="可画榜书"/>
            </a:endParaRPr>
          </a:p>
        </p:txBody>
      </p:sp>
      <p:sp>
        <p:nvSpPr>
          <p:cNvPr id="7" name="Freeform 7"/>
          <p:cNvSpPr/>
          <p:nvPr/>
        </p:nvSpPr>
        <p:spPr>
          <a:xfrm>
            <a:off x="321686" y="7493189"/>
            <a:ext cx="1145721" cy="1174597"/>
          </a:xfrm>
          <a:custGeom>
            <a:avLst/>
            <a:gdLst/>
            <a:ahLst/>
            <a:cxnLst/>
            <a:rect l="l" t="t" r="r" b="b"/>
            <a:pathLst>
              <a:path w="1145721" h="1174597">
                <a:moveTo>
                  <a:pt x="0" y="0"/>
                </a:moveTo>
                <a:lnTo>
                  <a:pt x="1145721" y="0"/>
                </a:lnTo>
                <a:lnTo>
                  <a:pt x="1145721" y="1174597"/>
                </a:lnTo>
                <a:lnTo>
                  <a:pt x="0" y="1174597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=""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</p:sp>
      <p:sp>
        <p:nvSpPr>
          <p:cNvPr id="8" name="TextBox 8"/>
          <p:cNvSpPr txBox="1"/>
          <p:nvPr/>
        </p:nvSpPr>
        <p:spPr>
          <a:xfrm>
            <a:off x="1699463" y="2687089"/>
            <a:ext cx="15305715" cy="207749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400"/>
              </a:lnSpc>
            </a:pPr>
            <a:r>
              <a:rPr lang="en-US" sz="5400" dirty="0" err="1">
                <a:solidFill>
                  <a:srgbClr val="B0C2CB"/>
                </a:solidFill>
                <a:latin typeface="可画榜书"/>
                <a:ea typeface="可画榜书"/>
                <a:cs typeface="可画榜书"/>
                <a:sym typeface="可画榜书"/>
              </a:rPr>
              <a:t>觀察「東協廣場」與「PIRAMID</a:t>
            </a:r>
            <a:r>
              <a:rPr lang="en-US" sz="5400" dirty="0">
                <a:solidFill>
                  <a:srgbClr val="B0C2CB"/>
                </a:solidFill>
                <a:latin typeface="可画榜书"/>
                <a:ea typeface="可画榜书"/>
                <a:cs typeface="可画榜书"/>
                <a:sym typeface="可画榜书"/>
              </a:rPr>
              <a:t> TAICHUNG」，</a:t>
            </a:r>
            <a:r>
              <a:rPr lang="en-US" sz="5400" dirty="0" err="1" smtClean="0">
                <a:solidFill>
                  <a:srgbClr val="B0C2CB"/>
                </a:solidFill>
                <a:latin typeface="可画榜书"/>
                <a:ea typeface="可画榜书"/>
                <a:cs typeface="可画榜书"/>
                <a:sym typeface="可画榜书"/>
              </a:rPr>
              <a:t>分別用</a:t>
            </a:r>
            <a:r>
              <a:rPr lang="zh-TW" altLang="en-US" sz="5400" dirty="0" smtClean="0">
                <a:solidFill>
                  <a:srgbClr val="B0C2CB"/>
                </a:solidFill>
                <a:latin typeface="可画榜书"/>
                <a:ea typeface="可画榜书"/>
                <a:cs typeface="可画榜书"/>
                <a:sym typeface="可画榜书"/>
              </a:rPr>
              <a:t>什麼</a:t>
            </a:r>
            <a:r>
              <a:rPr lang="en-US" sz="5400" dirty="0" err="1" smtClean="0">
                <a:solidFill>
                  <a:srgbClr val="B0C2CB"/>
                </a:solidFill>
                <a:latin typeface="可画榜书"/>
                <a:ea typeface="可画榜书"/>
                <a:cs typeface="可画榜书"/>
                <a:sym typeface="可画榜书"/>
              </a:rPr>
              <a:t>文字展現</a:t>
            </a:r>
            <a:r>
              <a:rPr lang="en-US" sz="5400" dirty="0" err="1">
                <a:solidFill>
                  <a:srgbClr val="B0C2CB"/>
                </a:solidFill>
                <a:latin typeface="可画榜书"/>
                <a:ea typeface="可画榜书"/>
                <a:cs typeface="可画榜书"/>
                <a:sym typeface="可画榜书"/>
              </a:rPr>
              <a:t>，為何會用這套文字系統展現</a:t>
            </a:r>
            <a:r>
              <a:rPr lang="en-US" sz="5400" dirty="0">
                <a:solidFill>
                  <a:srgbClr val="B0C2CB"/>
                </a:solidFill>
                <a:latin typeface="可画榜书"/>
                <a:ea typeface="可画榜书"/>
                <a:cs typeface="可画榜书"/>
                <a:sym typeface="可画榜书"/>
              </a:rPr>
              <a:t>？</a:t>
            </a:r>
          </a:p>
          <a:p>
            <a:pPr marL="0" lvl="0" indent="0" algn="l">
              <a:lnSpc>
                <a:spcPts val="5400"/>
              </a:lnSpc>
              <a:spcBef>
                <a:spcPct val="0"/>
              </a:spcBef>
            </a:pPr>
            <a:endParaRPr lang="en-US" sz="5400" dirty="0">
              <a:solidFill>
                <a:srgbClr val="B0C2CB"/>
              </a:solidFill>
              <a:latin typeface="可画榜书"/>
              <a:ea typeface="可画榜书"/>
              <a:cs typeface="可画榜书"/>
              <a:sym typeface="可画榜书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321686" y="1276931"/>
            <a:ext cx="8717384" cy="10877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7199"/>
              </a:lnSpc>
              <a:spcBef>
                <a:spcPct val="0"/>
              </a:spcBef>
            </a:pPr>
            <a:r>
              <a:rPr lang="en-US" sz="7199">
                <a:solidFill>
                  <a:srgbClr val="000000"/>
                </a:solidFill>
                <a:latin typeface="可画榜书"/>
                <a:ea typeface="可画榜书"/>
                <a:cs typeface="可画榜书"/>
                <a:sym typeface="可画榜书"/>
              </a:rPr>
              <a:t>觀察與分析：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12087669" y="9928225"/>
            <a:ext cx="5283101" cy="3587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2800"/>
              </a:lnSpc>
              <a:spcBef>
                <a:spcPct val="0"/>
              </a:spcBef>
            </a:pPr>
            <a:r>
              <a:rPr lang="en-US" sz="2000">
                <a:solidFill>
                  <a:srgbClr val="FFFFFF"/>
                </a:solidFill>
                <a:latin typeface="文泉驿"/>
                <a:ea typeface="文泉驿"/>
                <a:cs typeface="文泉驿"/>
                <a:sym typeface="文泉驿"/>
              </a:rPr>
              <a:t>圖片來源：擷自google map街景圖(2025.06.14)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1751213" y="7564534"/>
            <a:ext cx="14966988" cy="22040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400"/>
              </a:lnSpc>
            </a:pPr>
            <a:r>
              <a:rPr lang="en-US" sz="5400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一般而言，我們能從地圖中的地名，猜出是什麼族群取的嗎？</a:t>
            </a:r>
          </a:p>
          <a:p>
            <a:pPr marL="0" lvl="0" indent="0" algn="l">
              <a:lnSpc>
                <a:spcPts val="5400"/>
              </a:lnSpc>
              <a:spcBef>
                <a:spcPct val="0"/>
              </a:spcBef>
            </a:pPr>
            <a:endParaRPr lang="en-US" sz="5400">
              <a:solidFill>
                <a:srgbClr val="264250"/>
              </a:solidFill>
              <a:latin typeface="可画榜书"/>
              <a:ea typeface="可画榜书"/>
              <a:cs typeface="可画榜书"/>
              <a:sym typeface="可画榜书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112762" y="161925"/>
            <a:ext cx="8497837" cy="76944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6000"/>
              </a:lnSpc>
            </a:pPr>
            <a:r>
              <a:rPr lang="en-US" sz="5000" dirty="0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1-1 </a:t>
            </a:r>
            <a:r>
              <a:rPr lang="en-US" sz="5000" dirty="0" err="1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從地名文字可以看出什麼</a:t>
            </a:r>
            <a:r>
              <a:rPr lang="en-US" sz="5000" dirty="0">
                <a:solidFill>
                  <a:srgbClr val="264250"/>
                </a:solidFill>
                <a:latin typeface="可画榜书"/>
                <a:ea typeface="可画榜书"/>
                <a:cs typeface="可画榜书"/>
                <a:sym typeface="可画榜书"/>
              </a:rPr>
              <a:t>？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667</TotalTime>
  <Words>2706</Words>
  <Application>Microsoft Office PowerPoint</Application>
  <PresentationFormat>自訂</PresentationFormat>
  <Paragraphs>371</Paragraphs>
  <Slides>42</Slides>
  <Notes>0</Notes>
  <HiddenSlides>0</HiddenSlides>
  <MMClips>1</MMClips>
  <ScaleCrop>false</ScaleCrop>
  <HeadingPairs>
    <vt:vector size="6" baseType="variant">
      <vt:variant>
        <vt:lpstr>使用字型</vt:lpstr>
      </vt:variant>
      <vt:variant>
        <vt:i4>12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42</vt:i4>
      </vt:variant>
    </vt:vector>
  </HeadingPairs>
  <TitlesOfParts>
    <vt:vector size="55" baseType="lpstr">
      <vt:lpstr>字由字家拙黑</vt:lpstr>
      <vt:lpstr>Calibri</vt:lpstr>
      <vt:lpstr>Times New Roman</vt:lpstr>
      <vt:lpstr>新細明體</vt:lpstr>
      <vt:lpstr>可画榜书</vt:lpstr>
      <vt:lpstr>Arial Unicode</vt:lpstr>
      <vt:lpstr>29LT Bukra</vt:lpstr>
      <vt:lpstr>Aptos</vt:lpstr>
      <vt:lpstr>標楷體</vt:lpstr>
      <vt:lpstr>文泉驿</vt:lpstr>
      <vt:lpstr>微軟正黑體</vt:lpstr>
      <vt:lpstr>Arial</vt:lpstr>
      <vt:lpstr>Office Theme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米色黃色拼貼照片風格的社會現實主義每天的掙扎教育簡報</dc:title>
  <cp:lastModifiedBy>Microsoft 帳戶</cp:lastModifiedBy>
  <cp:revision>47</cp:revision>
  <dcterms:created xsi:type="dcterms:W3CDTF">2006-08-16T00:00:00Z</dcterms:created>
  <dcterms:modified xsi:type="dcterms:W3CDTF">2025-09-26T07:42:43Z</dcterms:modified>
  <dc:identifier>DAGqS8yRitc</dc:identifier>
</cp:coreProperties>
</file>