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18288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5" roundtripDataSignature="AMtx7mj38UZBsLjgzZ4CIeX71YwnVK6yz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3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4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4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5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50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5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5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51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51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5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4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4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4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4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4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4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4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4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4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4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4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4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9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49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49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4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4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4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4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4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4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1428750" y="3677472"/>
            <a:ext cx="15430500" cy="1691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從甜味看歷史</a:t>
            </a:r>
            <a:endParaRPr/>
          </a:p>
        </p:txBody>
      </p:sp>
      <p:sp>
        <p:nvSpPr>
          <p:cNvPr id="85" name="Google Shape;85;p1"/>
          <p:cNvSpPr txBox="1"/>
          <p:nvPr/>
        </p:nvSpPr>
        <p:spPr>
          <a:xfrm>
            <a:off x="1428750" y="6168231"/>
            <a:ext cx="15430500" cy="1377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第一節課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0"/>
          <p:cNvSpPr/>
          <p:nvPr/>
        </p:nvSpPr>
        <p:spPr>
          <a:xfrm>
            <a:off x="1028700" y="3088763"/>
            <a:ext cx="16230600" cy="6451664"/>
          </a:xfrm>
          <a:custGeom>
            <a:avLst/>
            <a:gdLst/>
            <a:ahLst/>
            <a:cxnLst/>
            <a:rect l="l" t="t" r="r" b="b"/>
            <a:pathLst>
              <a:path w="16230600" h="6451664" extrusionOk="0">
                <a:moveTo>
                  <a:pt x="0" y="0"/>
                </a:moveTo>
                <a:lnTo>
                  <a:pt x="16230600" y="0"/>
                </a:lnTo>
                <a:lnTo>
                  <a:pt x="16230600" y="6451663"/>
                </a:lnTo>
                <a:lnTo>
                  <a:pt x="0" y="64516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40" name="Google Shape;140;p10"/>
          <p:cNvSpPr txBox="1"/>
          <p:nvPr/>
        </p:nvSpPr>
        <p:spPr>
          <a:xfrm>
            <a:off x="1428750" y="1285875"/>
            <a:ext cx="15430500" cy="1236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閱讀文章，完成學習單一任務一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1"/>
          <p:cNvSpPr/>
          <p:nvPr/>
        </p:nvSpPr>
        <p:spPr>
          <a:xfrm>
            <a:off x="1028700" y="3088763"/>
            <a:ext cx="16230600" cy="6451664"/>
          </a:xfrm>
          <a:custGeom>
            <a:avLst/>
            <a:gdLst/>
            <a:ahLst/>
            <a:cxnLst/>
            <a:rect l="l" t="t" r="r" b="b"/>
            <a:pathLst>
              <a:path w="16230600" h="6451664" extrusionOk="0">
                <a:moveTo>
                  <a:pt x="0" y="0"/>
                </a:moveTo>
                <a:lnTo>
                  <a:pt x="16230600" y="0"/>
                </a:lnTo>
                <a:lnTo>
                  <a:pt x="16230600" y="6451663"/>
                </a:lnTo>
                <a:lnTo>
                  <a:pt x="0" y="64516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46" name="Google Shape;146;p11"/>
          <p:cNvSpPr txBox="1"/>
          <p:nvPr/>
        </p:nvSpPr>
        <p:spPr>
          <a:xfrm>
            <a:off x="1428750" y="1285875"/>
            <a:ext cx="15430500" cy="1236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學習單一任務一參考答案:</a:t>
            </a:r>
            <a:endParaRPr/>
          </a:p>
        </p:txBody>
      </p:sp>
      <p:sp>
        <p:nvSpPr>
          <p:cNvPr id="147" name="Google Shape;147;p11"/>
          <p:cNvSpPr txBox="1"/>
          <p:nvPr/>
        </p:nvSpPr>
        <p:spPr>
          <a:xfrm>
            <a:off x="304347" y="3804784"/>
            <a:ext cx="6527847" cy="585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79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endParaRPr/>
          </a:p>
        </p:txBody>
      </p:sp>
      <p:sp>
        <p:nvSpPr>
          <p:cNvPr id="148" name="Google Shape;148;p11"/>
          <p:cNvSpPr txBox="1"/>
          <p:nvPr/>
        </p:nvSpPr>
        <p:spPr>
          <a:xfrm>
            <a:off x="304347" y="5320822"/>
            <a:ext cx="6527847" cy="585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79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2"/>
          <p:cNvSpPr/>
          <p:nvPr/>
        </p:nvSpPr>
        <p:spPr>
          <a:xfrm>
            <a:off x="1338504" y="5143500"/>
            <a:ext cx="11301259" cy="1101873"/>
          </a:xfrm>
          <a:custGeom>
            <a:avLst/>
            <a:gdLst/>
            <a:ahLst/>
            <a:cxnLst/>
            <a:rect l="l" t="t" r="r" b="b"/>
            <a:pathLst>
              <a:path w="11301259" h="1101873" extrusionOk="0">
                <a:moveTo>
                  <a:pt x="0" y="0"/>
                </a:moveTo>
                <a:lnTo>
                  <a:pt x="11301259" y="0"/>
                </a:lnTo>
                <a:lnTo>
                  <a:pt x="11301259" y="1101873"/>
                </a:lnTo>
                <a:lnTo>
                  <a:pt x="0" y="11018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54" name="Google Shape;154;p12"/>
          <p:cNvSpPr txBox="1"/>
          <p:nvPr/>
        </p:nvSpPr>
        <p:spPr>
          <a:xfrm>
            <a:off x="890760" y="885825"/>
            <a:ext cx="15430500" cy="1292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599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資料查找</a:t>
            </a:r>
            <a:endParaRPr/>
          </a:p>
        </p:txBody>
      </p:sp>
      <p:sp>
        <p:nvSpPr>
          <p:cNvPr id="155" name="Google Shape;155;p12"/>
          <p:cNvSpPr txBox="1"/>
          <p:nvPr/>
        </p:nvSpPr>
        <p:spPr>
          <a:xfrm>
            <a:off x="376398" y="2761584"/>
            <a:ext cx="15430500" cy="1236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進入臺灣歷史博物館典藏網網頁</a:t>
            </a:r>
            <a:endParaRPr/>
          </a:p>
        </p:txBody>
      </p:sp>
      <p:sp>
        <p:nvSpPr>
          <p:cNvPr id="156" name="Google Shape;156;p12"/>
          <p:cNvSpPr/>
          <p:nvPr/>
        </p:nvSpPr>
        <p:spPr>
          <a:xfrm>
            <a:off x="13031942" y="4957635"/>
            <a:ext cx="4227358" cy="4300665"/>
          </a:xfrm>
          <a:custGeom>
            <a:avLst/>
            <a:gdLst/>
            <a:ahLst/>
            <a:cxnLst/>
            <a:rect l="l" t="t" r="r" b="b"/>
            <a:pathLst>
              <a:path w="4227358" h="4300665" extrusionOk="0">
                <a:moveTo>
                  <a:pt x="0" y="0"/>
                </a:moveTo>
                <a:lnTo>
                  <a:pt x="4227358" y="0"/>
                </a:lnTo>
                <a:lnTo>
                  <a:pt x="4227358" y="4300665"/>
                </a:lnTo>
                <a:lnTo>
                  <a:pt x="0" y="430066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3"/>
          <p:cNvSpPr/>
          <p:nvPr/>
        </p:nvSpPr>
        <p:spPr>
          <a:xfrm>
            <a:off x="698827" y="2832006"/>
            <a:ext cx="16890346" cy="3764602"/>
          </a:xfrm>
          <a:custGeom>
            <a:avLst/>
            <a:gdLst/>
            <a:ahLst/>
            <a:cxnLst/>
            <a:rect l="l" t="t" r="r" b="b"/>
            <a:pathLst>
              <a:path w="16890346" h="3764602" extrusionOk="0">
                <a:moveTo>
                  <a:pt x="0" y="0"/>
                </a:moveTo>
                <a:lnTo>
                  <a:pt x="16890346" y="0"/>
                </a:lnTo>
                <a:lnTo>
                  <a:pt x="16890346" y="3764602"/>
                </a:lnTo>
                <a:lnTo>
                  <a:pt x="0" y="376460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r="-2189" b="-6024"/>
            </a:stretch>
          </a:blipFill>
          <a:ln>
            <a:noFill/>
          </a:ln>
        </p:spPr>
      </p:sp>
      <p:grpSp>
        <p:nvGrpSpPr>
          <p:cNvPr id="162" name="Google Shape;162;p13"/>
          <p:cNvGrpSpPr/>
          <p:nvPr/>
        </p:nvGrpSpPr>
        <p:grpSpPr>
          <a:xfrm>
            <a:off x="1028700" y="5035004"/>
            <a:ext cx="2066465" cy="1054889"/>
            <a:chOff x="0" y="-28575"/>
            <a:chExt cx="544254" cy="277831"/>
          </a:xfrm>
        </p:grpSpPr>
        <p:sp>
          <p:nvSpPr>
            <p:cNvPr id="163" name="Google Shape;163;p13"/>
            <p:cNvSpPr/>
            <p:nvPr/>
          </p:nvSpPr>
          <p:spPr>
            <a:xfrm>
              <a:off x="0" y="0"/>
              <a:ext cx="544254" cy="249256"/>
            </a:xfrm>
            <a:custGeom>
              <a:avLst/>
              <a:gdLst/>
              <a:ahLst/>
              <a:cxnLst/>
              <a:rect l="l" t="t" r="r" b="b"/>
              <a:pathLst>
                <a:path w="544254" h="249256" extrusionOk="0">
                  <a:moveTo>
                    <a:pt x="124628" y="0"/>
                  </a:moveTo>
                  <a:lnTo>
                    <a:pt x="419626" y="0"/>
                  </a:lnTo>
                  <a:cubicBezTo>
                    <a:pt x="488456" y="0"/>
                    <a:pt x="544254" y="55798"/>
                    <a:pt x="544254" y="124628"/>
                  </a:cubicBezTo>
                  <a:lnTo>
                    <a:pt x="544254" y="124628"/>
                  </a:lnTo>
                  <a:cubicBezTo>
                    <a:pt x="544254" y="193458"/>
                    <a:pt x="488456" y="249256"/>
                    <a:pt x="419626" y="249256"/>
                  </a:cubicBezTo>
                  <a:lnTo>
                    <a:pt x="124628" y="249256"/>
                  </a:lnTo>
                  <a:cubicBezTo>
                    <a:pt x="55798" y="249256"/>
                    <a:pt x="0" y="193458"/>
                    <a:pt x="0" y="124628"/>
                  </a:cubicBezTo>
                  <a:lnTo>
                    <a:pt x="0" y="124628"/>
                  </a:lnTo>
                  <a:cubicBezTo>
                    <a:pt x="0" y="55798"/>
                    <a:pt x="55798" y="0"/>
                    <a:pt x="124628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61925" cap="rnd" cmpd="sng">
              <a:solidFill>
                <a:srgbClr val="F45F5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3"/>
            <p:cNvSpPr txBox="1"/>
            <p:nvPr/>
          </p:nvSpPr>
          <p:spPr>
            <a:xfrm>
              <a:off x="0" y="-28575"/>
              <a:ext cx="544254" cy="2778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5" name="Google Shape;165;p13"/>
          <p:cNvGrpSpPr/>
          <p:nvPr/>
        </p:nvGrpSpPr>
        <p:grpSpPr>
          <a:xfrm>
            <a:off x="1028700" y="4292984"/>
            <a:ext cx="2066465" cy="1054889"/>
            <a:chOff x="0" y="-28575"/>
            <a:chExt cx="544254" cy="277831"/>
          </a:xfrm>
        </p:grpSpPr>
        <p:sp>
          <p:nvSpPr>
            <p:cNvPr id="166" name="Google Shape;166;p13"/>
            <p:cNvSpPr/>
            <p:nvPr/>
          </p:nvSpPr>
          <p:spPr>
            <a:xfrm>
              <a:off x="0" y="0"/>
              <a:ext cx="544254" cy="249256"/>
            </a:xfrm>
            <a:custGeom>
              <a:avLst/>
              <a:gdLst/>
              <a:ahLst/>
              <a:cxnLst/>
              <a:rect l="l" t="t" r="r" b="b"/>
              <a:pathLst>
                <a:path w="544254" h="249256" extrusionOk="0">
                  <a:moveTo>
                    <a:pt x="124628" y="0"/>
                  </a:moveTo>
                  <a:lnTo>
                    <a:pt x="419626" y="0"/>
                  </a:lnTo>
                  <a:cubicBezTo>
                    <a:pt x="488456" y="0"/>
                    <a:pt x="544254" y="55798"/>
                    <a:pt x="544254" y="124628"/>
                  </a:cubicBezTo>
                  <a:lnTo>
                    <a:pt x="544254" y="124628"/>
                  </a:lnTo>
                  <a:cubicBezTo>
                    <a:pt x="544254" y="193458"/>
                    <a:pt x="488456" y="249256"/>
                    <a:pt x="419626" y="249256"/>
                  </a:cubicBezTo>
                  <a:lnTo>
                    <a:pt x="124628" y="249256"/>
                  </a:lnTo>
                  <a:cubicBezTo>
                    <a:pt x="55798" y="249256"/>
                    <a:pt x="0" y="193458"/>
                    <a:pt x="0" y="124628"/>
                  </a:cubicBezTo>
                  <a:lnTo>
                    <a:pt x="0" y="124628"/>
                  </a:lnTo>
                  <a:cubicBezTo>
                    <a:pt x="0" y="55798"/>
                    <a:pt x="55798" y="0"/>
                    <a:pt x="124628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61925" cap="rnd" cmpd="sng">
              <a:solidFill>
                <a:srgbClr val="F45F5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3"/>
            <p:cNvSpPr txBox="1"/>
            <p:nvPr/>
          </p:nvSpPr>
          <p:spPr>
            <a:xfrm>
              <a:off x="0" y="-28575"/>
              <a:ext cx="544254" cy="2778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8" name="Google Shape;168;p13"/>
          <p:cNvSpPr/>
          <p:nvPr/>
        </p:nvSpPr>
        <p:spPr>
          <a:xfrm>
            <a:off x="698827" y="6972847"/>
            <a:ext cx="16890346" cy="2449100"/>
          </a:xfrm>
          <a:custGeom>
            <a:avLst/>
            <a:gdLst/>
            <a:ahLst/>
            <a:cxnLst/>
            <a:rect l="l" t="t" r="r" b="b"/>
            <a:pathLst>
              <a:path w="16890346" h="2449100" extrusionOk="0">
                <a:moveTo>
                  <a:pt x="0" y="0"/>
                </a:moveTo>
                <a:lnTo>
                  <a:pt x="16890346" y="0"/>
                </a:lnTo>
                <a:lnTo>
                  <a:pt x="16890346" y="2449100"/>
                </a:lnTo>
                <a:lnTo>
                  <a:pt x="0" y="24491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69" name="Google Shape;169;p13"/>
          <p:cNvSpPr txBox="1"/>
          <p:nvPr/>
        </p:nvSpPr>
        <p:spPr>
          <a:xfrm>
            <a:off x="6400800" y="646586"/>
            <a:ext cx="5486400" cy="2512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開啟進階搜尋</a:t>
            </a:r>
            <a:endParaRPr/>
          </a:p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0" name="Google Shape;170;p13"/>
          <p:cNvGrpSpPr/>
          <p:nvPr/>
        </p:nvGrpSpPr>
        <p:grpSpPr>
          <a:xfrm>
            <a:off x="15192835" y="8580914"/>
            <a:ext cx="2664552" cy="1150582"/>
            <a:chOff x="0" y="-28575"/>
            <a:chExt cx="701775" cy="303034"/>
          </a:xfrm>
        </p:grpSpPr>
        <p:sp>
          <p:nvSpPr>
            <p:cNvPr id="171" name="Google Shape;171;p13"/>
            <p:cNvSpPr/>
            <p:nvPr/>
          </p:nvSpPr>
          <p:spPr>
            <a:xfrm>
              <a:off x="0" y="0"/>
              <a:ext cx="701775" cy="274459"/>
            </a:xfrm>
            <a:custGeom>
              <a:avLst/>
              <a:gdLst/>
              <a:ahLst/>
              <a:cxnLst/>
              <a:rect l="l" t="t" r="r" b="b"/>
              <a:pathLst>
                <a:path w="701775" h="274459" extrusionOk="0">
                  <a:moveTo>
                    <a:pt x="137229" y="0"/>
                  </a:moveTo>
                  <a:lnTo>
                    <a:pt x="564545" y="0"/>
                  </a:lnTo>
                  <a:cubicBezTo>
                    <a:pt x="600941" y="0"/>
                    <a:pt x="635846" y="14458"/>
                    <a:pt x="661581" y="40194"/>
                  </a:cubicBezTo>
                  <a:cubicBezTo>
                    <a:pt x="687317" y="65929"/>
                    <a:pt x="701775" y="100834"/>
                    <a:pt x="701775" y="137229"/>
                  </a:cubicBezTo>
                  <a:lnTo>
                    <a:pt x="701775" y="137229"/>
                  </a:lnTo>
                  <a:cubicBezTo>
                    <a:pt x="701775" y="173625"/>
                    <a:pt x="687317" y="208530"/>
                    <a:pt x="661581" y="234265"/>
                  </a:cubicBezTo>
                  <a:cubicBezTo>
                    <a:pt x="635846" y="260001"/>
                    <a:pt x="600941" y="274459"/>
                    <a:pt x="564545" y="274459"/>
                  </a:cubicBezTo>
                  <a:lnTo>
                    <a:pt x="137229" y="274459"/>
                  </a:lnTo>
                  <a:cubicBezTo>
                    <a:pt x="100834" y="274459"/>
                    <a:pt x="65929" y="260001"/>
                    <a:pt x="40194" y="234265"/>
                  </a:cubicBezTo>
                  <a:cubicBezTo>
                    <a:pt x="14458" y="208530"/>
                    <a:pt x="0" y="173625"/>
                    <a:pt x="0" y="137229"/>
                  </a:cubicBezTo>
                  <a:lnTo>
                    <a:pt x="0" y="137229"/>
                  </a:lnTo>
                  <a:cubicBezTo>
                    <a:pt x="0" y="100834"/>
                    <a:pt x="14458" y="65929"/>
                    <a:pt x="40194" y="40194"/>
                  </a:cubicBezTo>
                  <a:cubicBezTo>
                    <a:pt x="65929" y="14458"/>
                    <a:pt x="100834" y="0"/>
                    <a:pt x="137229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61925" cap="rnd" cmpd="sng">
              <a:solidFill>
                <a:srgbClr val="F45F5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3"/>
            <p:cNvSpPr txBox="1"/>
            <p:nvPr/>
          </p:nvSpPr>
          <p:spPr>
            <a:xfrm>
              <a:off x="0" y="-28575"/>
              <a:ext cx="701775" cy="3030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4"/>
          <p:cNvSpPr/>
          <p:nvPr/>
        </p:nvSpPr>
        <p:spPr>
          <a:xfrm>
            <a:off x="642849" y="4582667"/>
            <a:ext cx="17002302" cy="4675633"/>
          </a:xfrm>
          <a:custGeom>
            <a:avLst/>
            <a:gdLst/>
            <a:ahLst/>
            <a:cxnLst/>
            <a:rect l="l" t="t" r="r" b="b"/>
            <a:pathLst>
              <a:path w="17002302" h="4675633" extrusionOk="0">
                <a:moveTo>
                  <a:pt x="0" y="0"/>
                </a:moveTo>
                <a:lnTo>
                  <a:pt x="17002302" y="0"/>
                </a:lnTo>
                <a:lnTo>
                  <a:pt x="17002302" y="4675633"/>
                </a:lnTo>
                <a:lnTo>
                  <a:pt x="0" y="467563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grpSp>
        <p:nvGrpSpPr>
          <p:cNvPr id="178" name="Google Shape;178;p14"/>
          <p:cNvGrpSpPr/>
          <p:nvPr/>
        </p:nvGrpSpPr>
        <p:grpSpPr>
          <a:xfrm>
            <a:off x="478460" y="7607192"/>
            <a:ext cx="5583216" cy="2203215"/>
            <a:chOff x="0" y="-28575"/>
            <a:chExt cx="1470477" cy="580271"/>
          </a:xfrm>
        </p:grpSpPr>
        <p:sp>
          <p:nvSpPr>
            <p:cNvPr id="179" name="Google Shape;179;p14"/>
            <p:cNvSpPr/>
            <p:nvPr/>
          </p:nvSpPr>
          <p:spPr>
            <a:xfrm>
              <a:off x="0" y="0"/>
              <a:ext cx="1470477" cy="551696"/>
            </a:xfrm>
            <a:custGeom>
              <a:avLst/>
              <a:gdLst/>
              <a:ahLst/>
              <a:cxnLst/>
              <a:rect l="l" t="t" r="r" b="b"/>
              <a:pathLst>
                <a:path w="1470477" h="551696" extrusionOk="0">
                  <a:moveTo>
                    <a:pt x="70719" y="0"/>
                  </a:moveTo>
                  <a:lnTo>
                    <a:pt x="1399758" y="0"/>
                  </a:lnTo>
                  <a:cubicBezTo>
                    <a:pt x="1418514" y="0"/>
                    <a:pt x="1436501" y="7451"/>
                    <a:pt x="1449764" y="20713"/>
                  </a:cubicBezTo>
                  <a:cubicBezTo>
                    <a:pt x="1463026" y="33975"/>
                    <a:pt x="1470477" y="51963"/>
                    <a:pt x="1470477" y="70719"/>
                  </a:cubicBezTo>
                  <a:lnTo>
                    <a:pt x="1470477" y="480977"/>
                  </a:lnTo>
                  <a:cubicBezTo>
                    <a:pt x="1470477" y="499733"/>
                    <a:pt x="1463026" y="517720"/>
                    <a:pt x="1449764" y="530983"/>
                  </a:cubicBezTo>
                  <a:cubicBezTo>
                    <a:pt x="1436501" y="544245"/>
                    <a:pt x="1418514" y="551696"/>
                    <a:pt x="1399758" y="551696"/>
                  </a:cubicBezTo>
                  <a:lnTo>
                    <a:pt x="70719" y="551696"/>
                  </a:lnTo>
                  <a:cubicBezTo>
                    <a:pt x="51963" y="551696"/>
                    <a:pt x="33975" y="544245"/>
                    <a:pt x="20713" y="530983"/>
                  </a:cubicBezTo>
                  <a:cubicBezTo>
                    <a:pt x="7451" y="517720"/>
                    <a:pt x="0" y="499733"/>
                    <a:pt x="0" y="480977"/>
                  </a:cubicBezTo>
                  <a:lnTo>
                    <a:pt x="0" y="70719"/>
                  </a:lnTo>
                  <a:cubicBezTo>
                    <a:pt x="0" y="51963"/>
                    <a:pt x="7451" y="33975"/>
                    <a:pt x="20713" y="20713"/>
                  </a:cubicBezTo>
                  <a:cubicBezTo>
                    <a:pt x="33975" y="7451"/>
                    <a:pt x="51963" y="0"/>
                    <a:pt x="70719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61925" cap="rnd" cmpd="sng">
              <a:solidFill>
                <a:srgbClr val="F45F5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4"/>
            <p:cNvSpPr txBox="1"/>
            <p:nvPr/>
          </p:nvSpPr>
          <p:spPr>
            <a:xfrm>
              <a:off x="0" y="-28575"/>
              <a:ext cx="1470477" cy="5802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1" name="Google Shape;181;p14"/>
          <p:cNvSpPr txBox="1"/>
          <p:nvPr/>
        </p:nvSpPr>
        <p:spPr>
          <a:xfrm>
            <a:off x="1970157" y="885825"/>
            <a:ext cx="13821370" cy="2512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「歷史分期」選擇</a:t>
            </a:r>
            <a:endParaRPr/>
          </a:p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</a:t>
            </a:r>
            <a:r>
              <a:rPr lang="en-US" sz="7200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1895-1912日本時代-明治時期</a:t>
            </a: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」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5"/>
          <p:cNvSpPr/>
          <p:nvPr/>
        </p:nvSpPr>
        <p:spPr>
          <a:xfrm>
            <a:off x="478460" y="4035464"/>
            <a:ext cx="17440302" cy="4970486"/>
          </a:xfrm>
          <a:custGeom>
            <a:avLst/>
            <a:gdLst/>
            <a:ahLst/>
            <a:cxnLst/>
            <a:rect l="l" t="t" r="r" b="b"/>
            <a:pathLst>
              <a:path w="17440302" h="4970486" extrusionOk="0">
                <a:moveTo>
                  <a:pt x="0" y="0"/>
                </a:moveTo>
                <a:lnTo>
                  <a:pt x="17440303" y="0"/>
                </a:lnTo>
                <a:lnTo>
                  <a:pt x="17440303" y="4970486"/>
                </a:lnTo>
                <a:lnTo>
                  <a:pt x="0" y="49704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grpSp>
        <p:nvGrpSpPr>
          <p:cNvPr id="187" name="Google Shape;187;p15"/>
          <p:cNvGrpSpPr/>
          <p:nvPr/>
        </p:nvGrpSpPr>
        <p:grpSpPr>
          <a:xfrm>
            <a:off x="11838792" y="5573697"/>
            <a:ext cx="6253073" cy="2394603"/>
            <a:chOff x="0" y="-28575"/>
            <a:chExt cx="1646900" cy="630677"/>
          </a:xfrm>
        </p:grpSpPr>
        <p:sp>
          <p:nvSpPr>
            <p:cNvPr id="188" name="Google Shape;188;p15"/>
            <p:cNvSpPr/>
            <p:nvPr/>
          </p:nvSpPr>
          <p:spPr>
            <a:xfrm>
              <a:off x="0" y="0"/>
              <a:ext cx="1646900" cy="602102"/>
            </a:xfrm>
            <a:custGeom>
              <a:avLst/>
              <a:gdLst/>
              <a:ahLst/>
              <a:cxnLst/>
              <a:rect l="l" t="t" r="r" b="b"/>
              <a:pathLst>
                <a:path w="1646900" h="602102" extrusionOk="0">
                  <a:moveTo>
                    <a:pt x="63143" y="0"/>
                  </a:moveTo>
                  <a:lnTo>
                    <a:pt x="1583757" y="0"/>
                  </a:lnTo>
                  <a:cubicBezTo>
                    <a:pt x="1618630" y="0"/>
                    <a:pt x="1646900" y="28270"/>
                    <a:pt x="1646900" y="63143"/>
                  </a:cubicBezTo>
                  <a:lnTo>
                    <a:pt x="1646900" y="538959"/>
                  </a:lnTo>
                  <a:cubicBezTo>
                    <a:pt x="1646900" y="573832"/>
                    <a:pt x="1618630" y="602102"/>
                    <a:pt x="1583757" y="602102"/>
                  </a:cubicBezTo>
                  <a:lnTo>
                    <a:pt x="63143" y="602102"/>
                  </a:lnTo>
                  <a:cubicBezTo>
                    <a:pt x="28270" y="602102"/>
                    <a:pt x="0" y="573832"/>
                    <a:pt x="0" y="538959"/>
                  </a:cubicBezTo>
                  <a:lnTo>
                    <a:pt x="0" y="63143"/>
                  </a:lnTo>
                  <a:cubicBezTo>
                    <a:pt x="0" y="28270"/>
                    <a:pt x="28270" y="0"/>
                    <a:pt x="6314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61925" cap="rnd" cmpd="sng">
              <a:solidFill>
                <a:srgbClr val="F45F5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15"/>
            <p:cNvSpPr txBox="1"/>
            <p:nvPr/>
          </p:nvSpPr>
          <p:spPr>
            <a:xfrm>
              <a:off x="0" y="-28575"/>
              <a:ext cx="1646900" cy="6306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0" name="Google Shape;190;p15"/>
          <p:cNvSpPr txBox="1"/>
          <p:nvPr/>
        </p:nvSpPr>
        <p:spPr>
          <a:xfrm>
            <a:off x="3657600" y="1364294"/>
            <a:ext cx="10972800" cy="1236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「材質」欄位選擇「</a:t>
            </a:r>
            <a:r>
              <a:rPr lang="en-US" sz="7200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照片</a:t>
            </a: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」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6"/>
          <p:cNvSpPr/>
          <p:nvPr/>
        </p:nvSpPr>
        <p:spPr>
          <a:xfrm>
            <a:off x="566669" y="4244210"/>
            <a:ext cx="17154661" cy="4610315"/>
          </a:xfrm>
          <a:custGeom>
            <a:avLst/>
            <a:gdLst/>
            <a:ahLst/>
            <a:cxnLst/>
            <a:rect l="l" t="t" r="r" b="b"/>
            <a:pathLst>
              <a:path w="17154661" h="4610315" extrusionOk="0">
                <a:moveTo>
                  <a:pt x="0" y="0"/>
                </a:moveTo>
                <a:lnTo>
                  <a:pt x="17154662" y="0"/>
                </a:lnTo>
                <a:lnTo>
                  <a:pt x="17154662" y="4610315"/>
                </a:lnTo>
                <a:lnTo>
                  <a:pt x="0" y="461031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grpSp>
        <p:nvGrpSpPr>
          <p:cNvPr id="196" name="Google Shape;196;p16"/>
          <p:cNvGrpSpPr/>
          <p:nvPr/>
        </p:nvGrpSpPr>
        <p:grpSpPr>
          <a:xfrm>
            <a:off x="355039" y="4088611"/>
            <a:ext cx="5894221" cy="1533358"/>
            <a:chOff x="0" y="-28575"/>
            <a:chExt cx="1552387" cy="403847"/>
          </a:xfrm>
        </p:grpSpPr>
        <p:sp>
          <p:nvSpPr>
            <p:cNvPr id="197" name="Google Shape;197;p16"/>
            <p:cNvSpPr/>
            <p:nvPr/>
          </p:nvSpPr>
          <p:spPr>
            <a:xfrm>
              <a:off x="0" y="0"/>
              <a:ext cx="1552387" cy="375272"/>
            </a:xfrm>
            <a:custGeom>
              <a:avLst/>
              <a:gdLst/>
              <a:ahLst/>
              <a:cxnLst/>
              <a:rect l="l" t="t" r="r" b="b"/>
              <a:pathLst>
                <a:path w="1552387" h="375272" extrusionOk="0">
                  <a:moveTo>
                    <a:pt x="66987" y="0"/>
                  </a:moveTo>
                  <a:lnTo>
                    <a:pt x="1485400" y="0"/>
                  </a:lnTo>
                  <a:cubicBezTo>
                    <a:pt x="1522396" y="0"/>
                    <a:pt x="1552387" y="29991"/>
                    <a:pt x="1552387" y="66987"/>
                  </a:cubicBezTo>
                  <a:lnTo>
                    <a:pt x="1552387" y="308285"/>
                  </a:lnTo>
                  <a:cubicBezTo>
                    <a:pt x="1552387" y="326051"/>
                    <a:pt x="1545330" y="343090"/>
                    <a:pt x="1532767" y="355652"/>
                  </a:cubicBezTo>
                  <a:cubicBezTo>
                    <a:pt x="1520205" y="368215"/>
                    <a:pt x="1503166" y="375272"/>
                    <a:pt x="1485400" y="375272"/>
                  </a:cubicBezTo>
                  <a:lnTo>
                    <a:pt x="66987" y="375272"/>
                  </a:lnTo>
                  <a:cubicBezTo>
                    <a:pt x="29991" y="375272"/>
                    <a:pt x="0" y="345281"/>
                    <a:pt x="0" y="308285"/>
                  </a:cubicBezTo>
                  <a:lnTo>
                    <a:pt x="0" y="66987"/>
                  </a:lnTo>
                  <a:cubicBezTo>
                    <a:pt x="0" y="29991"/>
                    <a:pt x="29991" y="0"/>
                    <a:pt x="66987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61925" cap="rnd" cmpd="sng">
              <a:solidFill>
                <a:srgbClr val="F45F5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6"/>
            <p:cNvSpPr txBox="1"/>
            <p:nvPr/>
          </p:nvSpPr>
          <p:spPr>
            <a:xfrm>
              <a:off x="0" y="-28575"/>
              <a:ext cx="1552387" cy="4038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9" name="Google Shape;199;p16"/>
          <p:cNvSpPr txBox="1"/>
          <p:nvPr/>
        </p:nvSpPr>
        <p:spPr>
          <a:xfrm>
            <a:off x="819863" y="439924"/>
            <a:ext cx="17372766" cy="3789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1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關鍵詞輸入：</a:t>
            </a:r>
            <a:endParaRPr/>
          </a:p>
          <a:p>
            <a:pPr marL="0" marR="0" lvl="0" indent="0" algn="l" rtl="0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1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</a:t>
            </a:r>
            <a:r>
              <a:rPr lang="en-US" sz="7199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糖</a:t>
            </a:r>
            <a:r>
              <a:rPr lang="en-US" sz="71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」、「</a:t>
            </a:r>
            <a:r>
              <a:rPr lang="en-US" sz="7199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糖業</a:t>
            </a:r>
            <a:r>
              <a:rPr lang="en-US" sz="71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」、「</a:t>
            </a:r>
            <a:r>
              <a:rPr lang="en-US" sz="7199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製糖</a:t>
            </a:r>
            <a:r>
              <a:rPr lang="en-US" sz="71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」、「</a:t>
            </a:r>
            <a:r>
              <a:rPr lang="en-US" sz="7199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甘蔗</a:t>
            </a:r>
            <a:r>
              <a:rPr lang="en-US" sz="71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」。</a:t>
            </a:r>
            <a:endParaRPr/>
          </a:p>
          <a:p>
            <a:pPr marL="0" marR="0" lvl="0" indent="0" algn="l" rtl="0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19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7"/>
          <p:cNvSpPr/>
          <p:nvPr/>
        </p:nvSpPr>
        <p:spPr>
          <a:xfrm>
            <a:off x="1028700" y="2135323"/>
            <a:ext cx="15848927" cy="7369751"/>
          </a:xfrm>
          <a:custGeom>
            <a:avLst/>
            <a:gdLst/>
            <a:ahLst/>
            <a:cxnLst/>
            <a:rect l="l" t="t" r="r" b="b"/>
            <a:pathLst>
              <a:path w="15848927" h="7369751" extrusionOk="0">
                <a:moveTo>
                  <a:pt x="0" y="0"/>
                </a:moveTo>
                <a:lnTo>
                  <a:pt x="15848927" y="0"/>
                </a:lnTo>
                <a:lnTo>
                  <a:pt x="15848927" y="7369751"/>
                </a:lnTo>
                <a:lnTo>
                  <a:pt x="0" y="73697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205" name="Google Shape;205;p17"/>
          <p:cNvSpPr txBox="1"/>
          <p:nvPr/>
        </p:nvSpPr>
        <p:spPr>
          <a:xfrm>
            <a:off x="4336085" y="574820"/>
            <a:ext cx="9615830" cy="1236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完成學習單ㄧ查找任務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8"/>
          <p:cNvSpPr txBox="1"/>
          <p:nvPr/>
        </p:nvSpPr>
        <p:spPr>
          <a:xfrm>
            <a:off x="1428750" y="3677472"/>
            <a:ext cx="15430500" cy="1691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從甜味看歷史</a:t>
            </a:r>
            <a:endParaRPr/>
          </a:p>
        </p:txBody>
      </p:sp>
      <p:sp>
        <p:nvSpPr>
          <p:cNvPr id="211" name="Google Shape;211;p18"/>
          <p:cNvSpPr txBox="1"/>
          <p:nvPr/>
        </p:nvSpPr>
        <p:spPr>
          <a:xfrm>
            <a:off x="1428750" y="6168231"/>
            <a:ext cx="15430500" cy="1377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第二節課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9"/>
          <p:cNvSpPr/>
          <p:nvPr/>
        </p:nvSpPr>
        <p:spPr>
          <a:xfrm>
            <a:off x="12117659" y="2429895"/>
            <a:ext cx="2774661" cy="5427210"/>
          </a:xfrm>
          <a:custGeom>
            <a:avLst/>
            <a:gdLst/>
            <a:ahLst/>
            <a:cxnLst/>
            <a:rect l="l" t="t" r="r" b="b"/>
            <a:pathLst>
              <a:path w="2774661" h="5427210" extrusionOk="0">
                <a:moveTo>
                  <a:pt x="0" y="0"/>
                </a:moveTo>
                <a:lnTo>
                  <a:pt x="2774661" y="0"/>
                </a:lnTo>
                <a:lnTo>
                  <a:pt x="2774661" y="5427210"/>
                </a:lnTo>
                <a:lnTo>
                  <a:pt x="0" y="542721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217" name="Google Shape;217;p19"/>
          <p:cNvSpPr/>
          <p:nvPr/>
        </p:nvSpPr>
        <p:spPr>
          <a:xfrm>
            <a:off x="3309200" y="3889867"/>
            <a:ext cx="6249656" cy="3511170"/>
          </a:xfrm>
          <a:custGeom>
            <a:avLst/>
            <a:gdLst/>
            <a:ahLst/>
            <a:cxnLst/>
            <a:rect l="l" t="t" r="r" b="b"/>
            <a:pathLst>
              <a:path w="6249656" h="3511170" extrusionOk="0">
                <a:moveTo>
                  <a:pt x="0" y="0"/>
                </a:moveTo>
                <a:lnTo>
                  <a:pt x="6249656" y="0"/>
                </a:lnTo>
                <a:lnTo>
                  <a:pt x="6249656" y="3511170"/>
                </a:lnTo>
                <a:lnTo>
                  <a:pt x="0" y="351117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/>
          <p:nvPr/>
        </p:nvSpPr>
        <p:spPr>
          <a:xfrm>
            <a:off x="11550714" y="784756"/>
            <a:ext cx="6300952" cy="6300952"/>
          </a:xfrm>
          <a:custGeom>
            <a:avLst/>
            <a:gdLst/>
            <a:ahLst/>
            <a:cxnLst/>
            <a:rect l="l" t="t" r="r" b="b"/>
            <a:pathLst>
              <a:path w="812800" h="812800" extrusionOk="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l="-25469" r="-25469"/>
            </a:stretch>
          </a:blip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2"/>
          <p:cNvSpPr/>
          <p:nvPr/>
        </p:nvSpPr>
        <p:spPr>
          <a:xfrm>
            <a:off x="119138" y="205772"/>
            <a:ext cx="6249509" cy="6249509"/>
          </a:xfrm>
          <a:custGeom>
            <a:avLst/>
            <a:gdLst/>
            <a:ahLst/>
            <a:cxnLst/>
            <a:rect l="l" t="t" r="r" b="b"/>
            <a:pathLst>
              <a:path w="812800" h="812800" extrusionOk="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19014" r="-30234"/>
            </a:stretch>
          </a:blip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2"/>
          <p:cNvSpPr/>
          <p:nvPr/>
        </p:nvSpPr>
        <p:spPr>
          <a:xfrm>
            <a:off x="5712749" y="3549409"/>
            <a:ext cx="6223788" cy="6223788"/>
          </a:xfrm>
          <a:custGeom>
            <a:avLst/>
            <a:gdLst/>
            <a:ahLst/>
            <a:cxnLst/>
            <a:rect l="l" t="t" r="r" b="b"/>
            <a:pathLst>
              <a:path w="812800" h="812800" extrusionOk="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l="-34521" r="-20116" b="-3031"/>
            </a:stretch>
          </a:blip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0"/>
          <p:cNvSpPr txBox="1"/>
          <p:nvPr/>
        </p:nvSpPr>
        <p:spPr>
          <a:xfrm>
            <a:off x="791030" y="857250"/>
            <a:ext cx="14848104" cy="1509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82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閱讀文章</a:t>
            </a:r>
            <a:endParaRPr/>
          </a:p>
        </p:txBody>
      </p:sp>
      <p:sp>
        <p:nvSpPr>
          <p:cNvPr id="223" name="Google Shape;223;p20"/>
          <p:cNvSpPr txBox="1"/>
          <p:nvPr/>
        </p:nvSpPr>
        <p:spPr>
          <a:xfrm>
            <a:off x="791030" y="4004965"/>
            <a:ext cx="17025234" cy="1410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閱讀資料二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1"/>
          <p:cNvSpPr txBox="1"/>
          <p:nvPr/>
        </p:nvSpPr>
        <p:spPr>
          <a:xfrm>
            <a:off x="320378" y="3426358"/>
            <a:ext cx="18254704" cy="2867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請問香蕉能成為出口熱門產品的原因是什麼？</a:t>
            </a:r>
            <a:endParaRPr/>
          </a:p>
        </p:txBody>
      </p:sp>
      <p:sp>
        <p:nvSpPr>
          <p:cNvPr id="229" name="Google Shape;229;p21"/>
          <p:cNvSpPr txBox="1"/>
          <p:nvPr/>
        </p:nvSpPr>
        <p:spPr>
          <a:xfrm>
            <a:off x="544548" y="866775"/>
            <a:ext cx="18254704" cy="1410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Q: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2"/>
          <p:cNvSpPr txBox="1"/>
          <p:nvPr/>
        </p:nvSpPr>
        <p:spPr>
          <a:xfrm>
            <a:off x="622010" y="3733158"/>
            <a:ext cx="18254704" cy="1410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香蕉</a:t>
            </a:r>
            <a:r>
              <a:rPr lang="en-US" sz="8224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又香又甜</a:t>
            </a: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，日本人很喜歡吃。</a:t>
            </a:r>
            <a:endParaRPr/>
          </a:p>
        </p:txBody>
      </p:sp>
      <p:sp>
        <p:nvSpPr>
          <p:cNvPr id="235" name="Google Shape;235;p22"/>
          <p:cNvSpPr txBox="1"/>
          <p:nvPr/>
        </p:nvSpPr>
        <p:spPr>
          <a:xfrm>
            <a:off x="472778" y="660094"/>
            <a:ext cx="18254704" cy="1410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A: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3"/>
          <p:cNvSpPr txBox="1"/>
          <p:nvPr/>
        </p:nvSpPr>
        <p:spPr>
          <a:xfrm>
            <a:off x="320378" y="3426358"/>
            <a:ext cx="18254704" cy="2867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根據文章內容，為什麼香蕉從北部轉到中南部種植？</a:t>
            </a:r>
            <a:endParaRPr/>
          </a:p>
        </p:txBody>
      </p:sp>
      <p:sp>
        <p:nvSpPr>
          <p:cNvPr id="241" name="Google Shape;241;p23"/>
          <p:cNvSpPr txBox="1"/>
          <p:nvPr/>
        </p:nvSpPr>
        <p:spPr>
          <a:xfrm>
            <a:off x="544548" y="866775"/>
            <a:ext cx="18254704" cy="1410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Q: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4"/>
          <p:cNvSpPr txBox="1"/>
          <p:nvPr/>
        </p:nvSpPr>
        <p:spPr>
          <a:xfrm>
            <a:off x="622010" y="3733158"/>
            <a:ext cx="18254704" cy="1410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北部有</a:t>
            </a:r>
            <a:r>
              <a:rPr lang="en-US" sz="8224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病蟲害</a:t>
            </a: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，中南部</a:t>
            </a:r>
            <a:r>
              <a:rPr lang="en-US" sz="8224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氣候</a:t>
            </a: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適合。</a:t>
            </a:r>
            <a:endParaRPr/>
          </a:p>
        </p:txBody>
      </p:sp>
      <p:sp>
        <p:nvSpPr>
          <p:cNvPr id="247" name="Google Shape;247;p24"/>
          <p:cNvSpPr txBox="1"/>
          <p:nvPr/>
        </p:nvSpPr>
        <p:spPr>
          <a:xfrm>
            <a:off x="472778" y="660094"/>
            <a:ext cx="18254704" cy="1410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A: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5"/>
          <p:cNvSpPr txBox="1"/>
          <p:nvPr/>
        </p:nvSpPr>
        <p:spPr>
          <a:xfrm>
            <a:off x="631383" y="712955"/>
            <a:ext cx="17025234" cy="1410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小組討論</a:t>
            </a:r>
            <a:endParaRPr/>
          </a:p>
        </p:txBody>
      </p:sp>
      <p:sp>
        <p:nvSpPr>
          <p:cNvPr id="253" name="Google Shape;253;p25"/>
          <p:cNvSpPr txBox="1"/>
          <p:nvPr/>
        </p:nvSpPr>
        <p:spPr>
          <a:xfrm>
            <a:off x="822771" y="4432922"/>
            <a:ext cx="17025234" cy="2867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農民抗議的原因是什麼？ </a:t>
            </a:r>
            <a:endParaRPr/>
          </a:p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22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6"/>
          <p:cNvSpPr txBox="1"/>
          <p:nvPr/>
        </p:nvSpPr>
        <p:spPr>
          <a:xfrm>
            <a:off x="490304" y="3558648"/>
            <a:ext cx="18254704" cy="3957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因為他們種在山上的香蕉被大公司砍掉，影響生活，所以發起抗議。</a:t>
            </a:r>
            <a:endParaRPr/>
          </a:p>
          <a:p>
            <a:pPr marL="0" marR="0" lvl="0" indent="0" algn="l" rtl="0">
              <a:lnSpc>
                <a:spcPct val="1599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26"/>
          <p:cNvSpPr txBox="1"/>
          <p:nvPr/>
        </p:nvSpPr>
        <p:spPr>
          <a:xfrm>
            <a:off x="947312" y="885825"/>
            <a:ext cx="17340688" cy="1328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812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參考答案: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7"/>
          <p:cNvSpPr txBox="1"/>
          <p:nvPr/>
        </p:nvSpPr>
        <p:spPr>
          <a:xfrm>
            <a:off x="381000" y="1333500"/>
            <a:ext cx="17025234" cy="1410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小組討論</a:t>
            </a:r>
            <a:endParaRPr sz="822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27"/>
          <p:cNvSpPr txBox="1"/>
          <p:nvPr/>
        </p:nvSpPr>
        <p:spPr>
          <a:xfrm>
            <a:off x="822771" y="4432922"/>
            <a:ext cx="17025234" cy="4324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如果你是當時的農民，看到辛苦種的香蕉被砍掉，你會怎麼做？</a:t>
            </a:r>
            <a:endParaRPr/>
          </a:p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22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8"/>
          <p:cNvSpPr/>
          <p:nvPr/>
        </p:nvSpPr>
        <p:spPr>
          <a:xfrm>
            <a:off x="1412028" y="2210876"/>
            <a:ext cx="16173131" cy="7621588"/>
          </a:xfrm>
          <a:custGeom>
            <a:avLst/>
            <a:gdLst/>
            <a:ahLst/>
            <a:cxnLst/>
            <a:rect l="l" t="t" r="r" b="b"/>
            <a:pathLst>
              <a:path w="16173131" h="7621588" extrusionOk="0">
                <a:moveTo>
                  <a:pt x="0" y="0"/>
                </a:moveTo>
                <a:lnTo>
                  <a:pt x="16173131" y="0"/>
                </a:lnTo>
                <a:lnTo>
                  <a:pt x="16173131" y="7621587"/>
                </a:lnTo>
                <a:lnTo>
                  <a:pt x="0" y="762158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271" name="Google Shape;271;p28"/>
          <p:cNvSpPr txBox="1"/>
          <p:nvPr/>
        </p:nvSpPr>
        <p:spPr>
          <a:xfrm>
            <a:off x="3319003" y="258763"/>
            <a:ext cx="11166575" cy="1377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完成學習單二任務一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9"/>
          <p:cNvSpPr/>
          <p:nvPr/>
        </p:nvSpPr>
        <p:spPr>
          <a:xfrm>
            <a:off x="1412028" y="2210876"/>
            <a:ext cx="16173131" cy="7621588"/>
          </a:xfrm>
          <a:custGeom>
            <a:avLst/>
            <a:gdLst/>
            <a:ahLst/>
            <a:cxnLst/>
            <a:rect l="l" t="t" r="r" b="b"/>
            <a:pathLst>
              <a:path w="16173131" h="7621588" extrusionOk="0">
                <a:moveTo>
                  <a:pt x="0" y="0"/>
                </a:moveTo>
                <a:lnTo>
                  <a:pt x="16173131" y="0"/>
                </a:lnTo>
                <a:lnTo>
                  <a:pt x="16173131" y="7621587"/>
                </a:lnTo>
                <a:lnTo>
                  <a:pt x="0" y="762158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277" name="Google Shape;277;p29"/>
          <p:cNvSpPr txBox="1"/>
          <p:nvPr/>
        </p:nvSpPr>
        <p:spPr>
          <a:xfrm>
            <a:off x="3319003" y="258763"/>
            <a:ext cx="11166575" cy="1377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完成學習單二任務一</a:t>
            </a:r>
            <a:endParaRPr/>
          </a:p>
        </p:txBody>
      </p:sp>
      <p:sp>
        <p:nvSpPr>
          <p:cNvPr id="278" name="Google Shape;278;p29"/>
          <p:cNvSpPr txBox="1"/>
          <p:nvPr/>
        </p:nvSpPr>
        <p:spPr>
          <a:xfrm>
            <a:off x="830663" y="7560770"/>
            <a:ext cx="6527847" cy="585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79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endParaRPr/>
          </a:p>
        </p:txBody>
      </p:sp>
      <p:sp>
        <p:nvSpPr>
          <p:cNvPr id="279" name="Google Shape;279;p29"/>
          <p:cNvSpPr txBox="1"/>
          <p:nvPr/>
        </p:nvSpPr>
        <p:spPr>
          <a:xfrm>
            <a:off x="830663" y="5272976"/>
            <a:ext cx="6527847" cy="585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79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endParaRPr/>
          </a:p>
        </p:txBody>
      </p:sp>
      <p:sp>
        <p:nvSpPr>
          <p:cNvPr id="280" name="Google Shape;280;p29"/>
          <p:cNvSpPr txBox="1"/>
          <p:nvPr/>
        </p:nvSpPr>
        <p:spPr>
          <a:xfrm>
            <a:off x="830663" y="3162199"/>
            <a:ext cx="6527847" cy="585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79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 txBox="1"/>
          <p:nvPr/>
        </p:nvSpPr>
        <p:spPr>
          <a:xfrm>
            <a:off x="791030" y="857250"/>
            <a:ext cx="14848104" cy="1509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82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閱讀文章</a:t>
            </a:r>
            <a:endParaRPr/>
          </a:p>
        </p:txBody>
      </p:sp>
      <p:sp>
        <p:nvSpPr>
          <p:cNvPr id="98" name="Google Shape;98;p3"/>
          <p:cNvSpPr txBox="1"/>
          <p:nvPr/>
        </p:nvSpPr>
        <p:spPr>
          <a:xfrm>
            <a:off x="4343400" y="4610100"/>
            <a:ext cx="8915400" cy="1474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1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明治巧克力的故事</a:t>
            </a:r>
            <a:endParaRPr sz="821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0"/>
          <p:cNvSpPr/>
          <p:nvPr/>
        </p:nvSpPr>
        <p:spPr>
          <a:xfrm>
            <a:off x="1338504" y="5143500"/>
            <a:ext cx="11301259" cy="1101873"/>
          </a:xfrm>
          <a:custGeom>
            <a:avLst/>
            <a:gdLst/>
            <a:ahLst/>
            <a:cxnLst/>
            <a:rect l="l" t="t" r="r" b="b"/>
            <a:pathLst>
              <a:path w="11301259" h="1101873" extrusionOk="0">
                <a:moveTo>
                  <a:pt x="0" y="0"/>
                </a:moveTo>
                <a:lnTo>
                  <a:pt x="11301259" y="0"/>
                </a:lnTo>
                <a:lnTo>
                  <a:pt x="11301259" y="1101873"/>
                </a:lnTo>
                <a:lnTo>
                  <a:pt x="0" y="11018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286" name="Google Shape;286;p30"/>
          <p:cNvSpPr/>
          <p:nvPr/>
        </p:nvSpPr>
        <p:spPr>
          <a:xfrm>
            <a:off x="13031942" y="4957635"/>
            <a:ext cx="4227358" cy="4300665"/>
          </a:xfrm>
          <a:custGeom>
            <a:avLst/>
            <a:gdLst/>
            <a:ahLst/>
            <a:cxnLst/>
            <a:rect l="l" t="t" r="r" b="b"/>
            <a:pathLst>
              <a:path w="4227358" h="4300665" extrusionOk="0">
                <a:moveTo>
                  <a:pt x="0" y="0"/>
                </a:moveTo>
                <a:lnTo>
                  <a:pt x="4227358" y="0"/>
                </a:lnTo>
                <a:lnTo>
                  <a:pt x="4227358" y="4300665"/>
                </a:lnTo>
                <a:lnTo>
                  <a:pt x="0" y="430066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287" name="Google Shape;287;p30"/>
          <p:cNvSpPr txBox="1"/>
          <p:nvPr/>
        </p:nvSpPr>
        <p:spPr>
          <a:xfrm>
            <a:off x="890760" y="885825"/>
            <a:ext cx="15430500" cy="1292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599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資料查找</a:t>
            </a:r>
            <a:endParaRPr/>
          </a:p>
        </p:txBody>
      </p:sp>
      <p:sp>
        <p:nvSpPr>
          <p:cNvPr id="288" name="Google Shape;288;p30"/>
          <p:cNvSpPr txBox="1"/>
          <p:nvPr/>
        </p:nvSpPr>
        <p:spPr>
          <a:xfrm>
            <a:off x="376398" y="2761584"/>
            <a:ext cx="15430500" cy="1236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進入臺灣歷史博物館典藏網網頁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1"/>
          <p:cNvSpPr txBox="1"/>
          <p:nvPr/>
        </p:nvSpPr>
        <p:spPr>
          <a:xfrm>
            <a:off x="319880" y="2369080"/>
            <a:ext cx="17648241" cy="378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「歷史分期」選擇「</a:t>
            </a:r>
            <a:r>
              <a:rPr lang="en-US" sz="7200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1895-1945日本時代</a:t>
            </a: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」</a:t>
            </a:r>
            <a:endParaRPr/>
          </a:p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「材質」欄位選擇「</a:t>
            </a:r>
            <a:r>
              <a:rPr lang="en-US" sz="7200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照片</a:t>
            </a: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」</a:t>
            </a:r>
            <a:endParaRPr/>
          </a:p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31"/>
          <p:cNvSpPr txBox="1"/>
          <p:nvPr/>
        </p:nvSpPr>
        <p:spPr>
          <a:xfrm>
            <a:off x="5098384" y="694447"/>
            <a:ext cx="6260668" cy="2512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開啟</a:t>
            </a:r>
            <a:r>
              <a:rPr lang="en-US" sz="7200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進階搜尋</a:t>
            </a:r>
            <a:endParaRPr/>
          </a:p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200" b="0" i="0" u="none" strike="noStrike" cap="none">
              <a:solidFill>
                <a:srgbClr val="F45F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31"/>
          <p:cNvSpPr txBox="1"/>
          <p:nvPr/>
        </p:nvSpPr>
        <p:spPr>
          <a:xfrm>
            <a:off x="717695" y="4785314"/>
            <a:ext cx="14628019" cy="3789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559888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198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關鍵詞輸入：</a:t>
            </a:r>
            <a:endParaRPr/>
          </a:p>
          <a:p>
            <a:pPr marL="0" marR="0" lvl="0" indent="0" algn="l" rtl="0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198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「香蕉」、「蕉農」、「香蕉市場」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2"/>
          <p:cNvSpPr/>
          <p:nvPr/>
        </p:nvSpPr>
        <p:spPr>
          <a:xfrm>
            <a:off x="1403642" y="2075079"/>
            <a:ext cx="15855658" cy="7670174"/>
          </a:xfrm>
          <a:custGeom>
            <a:avLst/>
            <a:gdLst/>
            <a:ahLst/>
            <a:cxnLst/>
            <a:rect l="l" t="t" r="r" b="b"/>
            <a:pathLst>
              <a:path w="15855658" h="7670174" extrusionOk="0">
                <a:moveTo>
                  <a:pt x="0" y="0"/>
                </a:moveTo>
                <a:lnTo>
                  <a:pt x="15855658" y="0"/>
                </a:lnTo>
                <a:lnTo>
                  <a:pt x="15855658" y="7670175"/>
                </a:lnTo>
                <a:lnTo>
                  <a:pt x="0" y="76701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301" name="Google Shape;301;p32"/>
          <p:cNvSpPr txBox="1"/>
          <p:nvPr/>
        </p:nvSpPr>
        <p:spPr>
          <a:xfrm>
            <a:off x="765542" y="339090"/>
            <a:ext cx="15430500" cy="1236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完成學習單二任務二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33"/>
          <p:cNvSpPr/>
          <p:nvPr/>
        </p:nvSpPr>
        <p:spPr>
          <a:xfrm>
            <a:off x="2629958" y="1775037"/>
            <a:ext cx="13028085" cy="8012272"/>
          </a:xfrm>
          <a:custGeom>
            <a:avLst/>
            <a:gdLst/>
            <a:ahLst/>
            <a:cxnLst/>
            <a:rect l="l" t="t" r="r" b="b"/>
            <a:pathLst>
              <a:path w="13028085" h="8012272" extrusionOk="0">
                <a:moveTo>
                  <a:pt x="0" y="0"/>
                </a:moveTo>
                <a:lnTo>
                  <a:pt x="13028084" y="0"/>
                </a:lnTo>
                <a:lnTo>
                  <a:pt x="13028084" y="8012273"/>
                </a:lnTo>
                <a:lnTo>
                  <a:pt x="0" y="8012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307" name="Google Shape;307;p33"/>
          <p:cNvSpPr txBox="1"/>
          <p:nvPr/>
        </p:nvSpPr>
        <p:spPr>
          <a:xfrm>
            <a:off x="1028700" y="339090"/>
            <a:ext cx="15430500" cy="1236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文本閱讀與比較~完成學習單三任務一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4"/>
          <p:cNvSpPr/>
          <p:nvPr/>
        </p:nvSpPr>
        <p:spPr>
          <a:xfrm>
            <a:off x="2629958" y="1775037"/>
            <a:ext cx="13028085" cy="8012272"/>
          </a:xfrm>
          <a:custGeom>
            <a:avLst/>
            <a:gdLst/>
            <a:ahLst/>
            <a:cxnLst/>
            <a:rect l="l" t="t" r="r" b="b"/>
            <a:pathLst>
              <a:path w="13028085" h="8012272" extrusionOk="0">
                <a:moveTo>
                  <a:pt x="0" y="0"/>
                </a:moveTo>
                <a:lnTo>
                  <a:pt x="13028084" y="0"/>
                </a:lnTo>
                <a:lnTo>
                  <a:pt x="13028084" y="8012273"/>
                </a:lnTo>
                <a:lnTo>
                  <a:pt x="0" y="8012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313" name="Google Shape;313;p34"/>
          <p:cNvSpPr txBox="1"/>
          <p:nvPr/>
        </p:nvSpPr>
        <p:spPr>
          <a:xfrm>
            <a:off x="1028700" y="339090"/>
            <a:ext cx="15430500" cy="1236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參考答案</a:t>
            </a:r>
            <a:endParaRPr sz="7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34"/>
          <p:cNvSpPr txBox="1"/>
          <p:nvPr/>
        </p:nvSpPr>
        <p:spPr>
          <a:xfrm>
            <a:off x="4419184" y="5724023"/>
            <a:ext cx="6527847" cy="585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79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日本</a:t>
            </a:r>
            <a:endParaRPr/>
          </a:p>
        </p:txBody>
      </p:sp>
      <p:sp>
        <p:nvSpPr>
          <p:cNvPr id="315" name="Google Shape;315;p34"/>
          <p:cNvSpPr txBox="1"/>
          <p:nvPr/>
        </p:nvSpPr>
        <p:spPr>
          <a:xfrm>
            <a:off x="10097906" y="5724023"/>
            <a:ext cx="6527847" cy="585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79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日本</a:t>
            </a:r>
            <a:endParaRPr/>
          </a:p>
        </p:txBody>
      </p:sp>
      <p:sp>
        <p:nvSpPr>
          <p:cNvPr id="316" name="Google Shape;316;p34"/>
          <p:cNvSpPr txBox="1"/>
          <p:nvPr/>
        </p:nvSpPr>
        <p:spPr>
          <a:xfrm>
            <a:off x="5480027" y="6833362"/>
            <a:ext cx="6527847" cy="585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79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收購價</a:t>
            </a:r>
            <a:endParaRPr/>
          </a:p>
        </p:txBody>
      </p:sp>
      <p:sp>
        <p:nvSpPr>
          <p:cNvPr id="317" name="Google Shape;317;p34"/>
          <p:cNvSpPr txBox="1"/>
          <p:nvPr/>
        </p:nvSpPr>
        <p:spPr>
          <a:xfrm>
            <a:off x="10576376" y="6833362"/>
            <a:ext cx="6527847" cy="585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79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租給大公司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5"/>
          <p:cNvSpPr txBox="1"/>
          <p:nvPr/>
        </p:nvSpPr>
        <p:spPr>
          <a:xfrm>
            <a:off x="789465" y="1162062"/>
            <a:ext cx="15430500" cy="1236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小組討論</a:t>
            </a:r>
            <a:endParaRPr/>
          </a:p>
        </p:txBody>
      </p:sp>
      <p:sp>
        <p:nvSpPr>
          <p:cNvPr id="323" name="Google Shape;323;p35"/>
          <p:cNvSpPr txBox="1"/>
          <p:nvPr/>
        </p:nvSpPr>
        <p:spPr>
          <a:xfrm>
            <a:off x="1248140" y="3339459"/>
            <a:ext cx="16417849" cy="5918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如果你是當時的蕉農或蔗農，面對土地被收回或收入太低的困境，你會怎麼做？你希望政府怎麼幫助你？</a:t>
            </a:r>
            <a:endParaRPr/>
          </a:p>
          <a:p>
            <a:pPr marL="0" marR="0" lvl="0" indent="0" algn="l" rtl="0">
              <a:lnSpc>
                <a:spcPct val="116652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6652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6"/>
          <p:cNvSpPr txBox="1"/>
          <p:nvPr/>
        </p:nvSpPr>
        <p:spPr>
          <a:xfrm>
            <a:off x="1028700" y="885825"/>
            <a:ext cx="15430500" cy="1236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小組討論</a:t>
            </a:r>
            <a:endParaRPr/>
          </a:p>
        </p:txBody>
      </p:sp>
      <p:sp>
        <p:nvSpPr>
          <p:cNvPr id="329" name="Google Shape;329;p36"/>
          <p:cNvSpPr txBox="1"/>
          <p:nvPr/>
        </p:nvSpPr>
        <p:spPr>
          <a:xfrm>
            <a:off x="408759" y="2916543"/>
            <a:ext cx="18142399" cy="6341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1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你可以試著想一想，你會用什麼方法保護你的農地？如果要找人幫忙，你會找誰？怎麼請求幫助？你希望政府做什麼事？例如發給補助、協助找土地或保障農民權益。如果你不能再種香蕉／甘蔗，你還會做什麼工作？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37"/>
          <p:cNvSpPr/>
          <p:nvPr/>
        </p:nvSpPr>
        <p:spPr>
          <a:xfrm>
            <a:off x="2238204" y="1766823"/>
            <a:ext cx="13811591" cy="8027987"/>
          </a:xfrm>
          <a:custGeom>
            <a:avLst/>
            <a:gdLst/>
            <a:ahLst/>
            <a:cxnLst/>
            <a:rect l="l" t="t" r="r" b="b"/>
            <a:pathLst>
              <a:path w="13811591" h="8027987" extrusionOk="0">
                <a:moveTo>
                  <a:pt x="0" y="0"/>
                </a:moveTo>
                <a:lnTo>
                  <a:pt x="13811592" y="0"/>
                </a:lnTo>
                <a:lnTo>
                  <a:pt x="13811592" y="8027987"/>
                </a:lnTo>
                <a:lnTo>
                  <a:pt x="0" y="802798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335" name="Google Shape;335;p37"/>
          <p:cNvSpPr txBox="1"/>
          <p:nvPr/>
        </p:nvSpPr>
        <p:spPr>
          <a:xfrm>
            <a:off x="765542" y="339090"/>
            <a:ext cx="15430500" cy="1236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完成學習單三任務二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38"/>
          <p:cNvSpPr txBox="1"/>
          <p:nvPr/>
        </p:nvSpPr>
        <p:spPr>
          <a:xfrm>
            <a:off x="1428750" y="646590"/>
            <a:ext cx="15430500" cy="1236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回顧所學</a:t>
            </a:r>
            <a:endParaRPr/>
          </a:p>
        </p:txBody>
      </p:sp>
      <p:sp>
        <p:nvSpPr>
          <p:cNvPr id="341" name="Google Shape;341;p38"/>
          <p:cNvSpPr txBox="1"/>
          <p:nvPr/>
        </p:nvSpPr>
        <p:spPr>
          <a:xfrm>
            <a:off x="0" y="2142589"/>
            <a:ext cx="19634373" cy="7394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54444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「蔗農和蕉農都面對什麼樣的困境？」</a:t>
            </a:r>
            <a:endParaRPr/>
          </a:p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「你覺得他們的工作對臺灣社會有什麼貢獻？」</a:t>
            </a:r>
            <a:endParaRPr/>
          </a:p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「如果沒有他們，臺灣的甜味還會一樣嗎？」</a:t>
            </a:r>
            <a:endParaRPr/>
          </a:p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39"/>
          <p:cNvSpPr txBox="1"/>
          <p:nvPr/>
        </p:nvSpPr>
        <p:spPr>
          <a:xfrm>
            <a:off x="1428750" y="885825"/>
            <a:ext cx="15430500" cy="1236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小結</a:t>
            </a:r>
            <a:endParaRPr/>
          </a:p>
        </p:txBody>
      </p:sp>
      <p:sp>
        <p:nvSpPr>
          <p:cNvPr id="347" name="Google Shape;347;p39"/>
          <p:cNvSpPr txBox="1"/>
          <p:nvPr/>
        </p:nvSpPr>
        <p:spPr>
          <a:xfrm>
            <a:off x="1428750" y="2849705"/>
            <a:ext cx="15249953" cy="5059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1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從甜味的背後，我們看到的是</a:t>
            </a:r>
            <a:endParaRPr/>
          </a:p>
          <a:p>
            <a:pPr marL="0" marR="0" lvl="0" indent="0" algn="l" rtl="0">
              <a:lnSpc>
                <a:spcPct val="14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1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農民的辛苦和殖民經濟的影響。</a:t>
            </a:r>
            <a:endParaRPr/>
          </a:p>
          <a:p>
            <a:pPr marL="0" marR="0" lvl="0" indent="0" algn="l" rtl="0">
              <a:lnSpc>
                <a:spcPct val="1063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21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1679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21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39"/>
          <p:cNvSpPr txBox="1"/>
          <p:nvPr/>
        </p:nvSpPr>
        <p:spPr>
          <a:xfrm>
            <a:off x="1428749" y="5789120"/>
            <a:ext cx="15249953" cy="46038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381111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這些都是臺灣歷史博物館幫我們</a:t>
            </a:r>
            <a:endParaRPr sz="8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保留下來的重要記憶。</a:t>
            </a:r>
            <a:endParaRPr/>
          </a:p>
          <a:p>
            <a:pPr marL="0" marR="0" lvl="0" indent="0" algn="ctr" rtl="0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 txBox="1"/>
          <p:nvPr/>
        </p:nvSpPr>
        <p:spPr>
          <a:xfrm>
            <a:off x="320378" y="3426358"/>
            <a:ext cx="18254704" cy="4324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明治製糖公司一開始主要是生產什麼？</a:t>
            </a:r>
            <a:endParaRPr/>
          </a:p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22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後來又增加了哪些產品？</a:t>
            </a:r>
            <a:endParaRPr/>
          </a:p>
        </p:txBody>
      </p:sp>
      <p:sp>
        <p:nvSpPr>
          <p:cNvPr id="104" name="Google Shape;104;p4"/>
          <p:cNvSpPr txBox="1"/>
          <p:nvPr/>
        </p:nvSpPr>
        <p:spPr>
          <a:xfrm>
            <a:off x="544548" y="866775"/>
            <a:ext cx="18254704" cy="1410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Q: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 txBox="1"/>
          <p:nvPr/>
        </p:nvSpPr>
        <p:spPr>
          <a:xfrm>
            <a:off x="248607" y="3043582"/>
            <a:ext cx="18254704" cy="57823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明治製糖公司一開始主要是生產「</a:t>
            </a:r>
            <a:r>
              <a:rPr lang="en-US" sz="8224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糖</a:t>
            </a: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」，後來增加了「</a:t>
            </a:r>
            <a:r>
              <a:rPr lang="en-US" sz="8224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巧克力、牛奶糖、蘇打水、牛奶、冰淇淋</a:t>
            </a: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和</a:t>
            </a:r>
            <a:r>
              <a:rPr lang="en-US" sz="8224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煉乳</a:t>
            </a: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」等產品。</a:t>
            </a:r>
            <a:endParaRPr/>
          </a:p>
        </p:txBody>
      </p:sp>
      <p:sp>
        <p:nvSpPr>
          <p:cNvPr id="110" name="Google Shape;110;p5"/>
          <p:cNvSpPr txBox="1"/>
          <p:nvPr/>
        </p:nvSpPr>
        <p:spPr>
          <a:xfrm>
            <a:off x="472778" y="660094"/>
            <a:ext cx="18254704" cy="1410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A: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"/>
          <p:cNvSpPr txBox="1"/>
          <p:nvPr/>
        </p:nvSpPr>
        <p:spPr>
          <a:xfrm>
            <a:off x="320378" y="3426358"/>
            <a:ext cx="18254704" cy="2867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為什麼日治時期的臺灣會出口大量的糖到日本？</a:t>
            </a:r>
            <a:endParaRPr/>
          </a:p>
        </p:txBody>
      </p:sp>
      <p:sp>
        <p:nvSpPr>
          <p:cNvPr id="116" name="Google Shape;116;p6"/>
          <p:cNvSpPr txBox="1"/>
          <p:nvPr/>
        </p:nvSpPr>
        <p:spPr>
          <a:xfrm>
            <a:off x="472778" y="660094"/>
            <a:ext cx="18254704" cy="1410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Q: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7"/>
          <p:cNvSpPr txBox="1"/>
          <p:nvPr/>
        </p:nvSpPr>
        <p:spPr>
          <a:xfrm>
            <a:off x="272531" y="2780424"/>
            <a:ext cx="18254704" cy="72396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因為日治時期</a:t>
            </a:r>
            <a:r>
              <a:rPr lang="en-US" sz="8224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日本需要大量糖來</a:t>
            </a:r>
            <a:r>
              <a:rPr lang="en-US" sz="8224" b="0" i="0" u="sng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發展工業</a:t>
            </a:r>
            <a:r>
              <a:rPr lang="en-US" sz="8224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與</a:t>
            </a:r>
            <a:r>
              <a:rPr lang="en-US" sz="8224" b="0" i="0" u="sng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製作食品</a:t>
            </a: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，臺灣</a:t>
            </a:r>
            <a:r>
              <a:rPr lang="en-US" sz="8224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氣候適合種甘蔗</a:t>
            </a: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，</a:t>
            </a:r>
            <a:r>
              <a:rPr lang="en-US" sz="8224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有許多糖廠</a:t>
            </a: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，所以日本把臺灣當作重要的糖生產地，將糖運回日本使用或加工。</a:t>
            </a:r>
            <a:endParaRPr/>
          </a:p>
        </p:txBody>
      </p:sp>
      <p:sp>
        <p:nvSpPr>
          <p:cNvPr id="122" name="Google Shape;122;p7"/>
          <p:cNvSpPr txBox="1"/>
          <p:nvPr/>
        </p:nvSpPr>
        <p:spPr>
          <a:xfrm>
            <a:off x="472778" y="660094"/>
            <a:ext cx="18254704" cy="1410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A: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8"/>
          <p:cNvSpPr txBox="1"/>
          <p:nvPr/>
        </p:nvSpPr>
        <p:spPr>
          <a:xfrm>
            <a:off x="631383" y="712955"/>
            <a:ext cx="17025234" cy="1410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小組討論</a:t>
            </a:r>
            <a:endParaRPr/>
          </a:p>
        </p:txBody>
      </p:sp>
      <p:sp>
        <p:nvSpPr>
          <p:cNvPr id="128" name="Google Shape;128;p8"/>
          <p:cNvSpPr txBox="1"/>
          <p:nvPr/>
        </p:nvSpPr>
        <p:spPr>
          <a:xfrm>
            <a:off x="631383" y="3475983"/>
            <a:ext cx="17025234" cy="57823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224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為什麼「集字遊戲」能吸引小朋友購買明治巧克力？這和今天的促銷活動有什麼相似之處？</a:t>
            </a:r>
            <a:endParaRPr/>
          </a:p>
          <a:p>
            <a:pPr marL="0" marR="0" lvl="0" indent="0" algn="l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22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9"/>
          <p:cNvSpPr txBox="1"/>
          <p:nvPr/>
        </p:nvSpPr>
        <p:spPr>
          <a:xfrm>
            <a:off x="322840" y="3306519"/>
            <a:ext cx="18254704" cy="6724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「集字遊戲」吸引小朋友是因為每包巧克力裡有一個字，集滿五個不同的字可以換一包新的巧克力，增加了遊戲的</a:t>
            </a:r>
            <a:r>
              <a:rPr lang="en-US" sz="6000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樂趣</a:t>
            </a:r>
            <a:r>
              <a:rPr lang="en-US" sz="6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和</a:t>
            </a:r>
            <a:r>
              <a:rPr lang="en-US" sz="6000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挑戰性</a:t>
            </a:r>
            <a:r>
              <a:rPr lang="en-US" sz="6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，讓小朋友</a:t>
            </a:r>
            <a:r>
              <a:rPr lang="en-US" sz="6000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願意持續購買</a:t>
            </a:r>
            <a:r>
              <a:rPr lang="en-US" sz="6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。這和今天很多促銷活動類似，都會用</a:t>
            </a:r>
            <a:r>
              <a:rPr lang="en-US" sz="6000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集點、抽獎、換禮物</a:t>
            </a:r>
            <a:r>
              <a:rPr lang="en-US" sz="6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等方式</a:t>
            </a:r>
            <a:r>
              <a:rPr lang="en-US" sz="6000" b="0" i="0" u="none" strike="noStrike" cap="none">
                <a:solidFill>
                  <a:srgbClr val="F45F56"/>
                </a:solidFill>
                <a:latin typeface="Arial"/>
                <a:ea typeface="Arial"/>
                <a:cs typeface="Arial"/>
                <a:sym typeface="Arial"/>
              </a:rPr>
              <a:t>吸引消費者購買</a:t>
            </a:r>
            <a:r>
              <a:rPr lang="en-US" sz="6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商品。</a:t>
            </a:r>
            <a:endParaRPr/>
          </a:p>
          <a:p>
            <a:pPr marL="0" marR="0" lvl="0" indent="0" algn="l" rtl="0">
              <a:lnSpc>
                <a:spcPct val="1919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9"/>
          <p:cNvSpPr txBox="1"/>
          <p:nvPr/>
        </p:nvSpPr>
        <p:spPr>
          <a:xfrm>
            <a:off x="947312" y="885825"/>
            <a:ext cx="17340688" cy="1328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812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參考答案: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</Words>
  <Application>Microsoft Office PowerPoint</Application>
  <PresentationFormat>自訂</PresentationFormat>
  <Paragraphs>85</Paragraphs>
  <Slides>39</Slides>
  <Notes>39</Notes>
  <HiddenSlides>0</HiddenSlides>
  <MMClips>0</MMClips>
  <ScaleCrop>false</ScaleCrop>
  <HeadingPairs>
    <vt:vector size="6" baseType="variant">
      <vt:variant>
        <vt:lpstr>使用字型</vt:lpstr>
      </vt:variant>
      <vt:variant>
        <vt:i4>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39</vt:i4>
      </vt:variant>
    </vt:vector>
  </HeadingPairs>
  <TitlesOfParts>
    <vt:vector size="42" baseType="lpstr">
      <vt:lpstr>Arial</vt:lpstr>
      <vt:lpstr>Calibri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qdmin</dc:creator>
  <cp:lastModifiedBy>qdmin</cp:lastModifiedBy>
  <cp:revision>1</cp:revision>
  <dcterms:created xsi:type="dcterms:W3CDTF">2006-08-16T00:00:00Z</dcterms:created>
  <dcterms:modified xsi:type="dcterms:W3CDTF">2025-08-28T07:50:11Z</dcterms:modified>
</cp:coreProperties>
</file>