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8288000" cy="10287000"/>
  <p:notesSz cx="6858000" cy="9144000"/>
  <p:embeddedFontLst>
    <p:embeddedFont>
      <p:font typeface="Open Sans Bold" panose="020B0604020202020204" charset="0"/>
      <p:regular r:id="rId27"/>
    </p:embeddedFont>
    <p:embeddedFont>
      <p:font typeface="Open Sans" panose="020B0604020202020204" charset="0"/>
      <p:regular r:id="rId28"/>
    </p:embeddedFont>
    <p:embeddedFont>
      <p:font typeface="Anton" panose="020B0604020202020204" charset="0"/>
      <p:regular r:id="rId29"/>
    </p:embeddedFont>
    <p:embeddedFont>
      <p:font typeface="Canva Sans" panose="020B0604020202020204" charset="0"/>
      <p:regular r:id="rId30"/>
    </p:embeddedFont>
    <p:embeddedFont>
      <p:font typeface="Canva Sans Bold" panose="020B0604020202020204" charset="0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81" d="100"/>
          <a:sy n="81" d="100"/>
        </p:scale>
        <p:origin x="17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sv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xTRyYdUHtK0&amp;list=RDxTRyYdUHtK0&amp;start_radio=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20.png"/><Relationship Id="rId7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svg"/><Relationship Id="rId5" Type="http://schemas.openxmlformats.org/officeDocument/2006/relationships/image" Target="../media/image30.png"/><Relationship Id="rId4" Type="http://schemas.openxmlformats.org/officeDocument/2006/relationships/image" Target="../media/image2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tl.edu.tw/public/Attachment/811615594028.pdf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7o8YgWmjwOk&amp;list=PLhG7uGpoh3iY-3IYK-LmHBKsVpYZj0Efj&amp;index=11" TargetMode="External"/><Relationship Id="rId13" Type="http://schemas.openxmlformats.org/officeDocument/2006/relationships/image" Target="../media/image13.jpeg"/><Relationship Id="rId3" Type="http://schemas.openxmlformats.org/officeDocument/2006/relationships/image" Target="../media/image3.svg"/><Relationship Id="rId7" Type="http://schemas.openxmlformats.org/officeDocument/2006/relationships/image" Target="../media/image5.png"/><Relationship Id="rId12" Type="http://schemas.openxmlformats.org/officeDocument/2006/relationships/hyperlink" Target="https://www.youtube.com/watch?v=bX2LIB3ywQo&amp;list=PLhG7uGpoh3iY-3IYK-LmHBKsVpYZj0Efj&amp;index=19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2.jpeg"/><Relationship Id="rId5" Type="http://schemas.openxmlformats.org/officeDocument/2006/relationships/hyperlink" Target="https://www.youtube.com/watch?v=KjaSTPEsRw4&amp;list=PLhG7uGpoh3iY-3IYK-LmHBKsVpYZj0Efj&amp;index=3" TargetMode="External"/><Relationship Id="rId10" Type="http://schemas.openxmlformats.org/officeDocument/2006/relationships/hyperlink" Target="https://www.youtube.com/watch?v=lwngjC5D2WQ&amp;list=PLhG7uGpoh3iY-3IYK-LmHBKsVpYZj0Efj&amp;index=2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8HNaRbSSMM&amp;t=160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hzsoundscape.com.tw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7013" r="-16298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27349" y="5377771"/>
            <a:ext cx="10287805" cy="2363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368"/>
              </a:lnSpc>
              <a:spcBef>
                <a:spcPct val="0"/>
              </a:spcBef>
            </a:pPr>
            <a:r>
              <a:rPr lang="en-US" sz="13834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聲景搜查線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7293116" y="453800"/>
            <a:ext cx="397367" cy="28996"/>
            <a:chOff x="0" y="0"/>
            <a:chExt cx="128243" cy="935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8243" cy="9358"/>
            </a:xfrm>
            <a:custGeom>
              <a:avLst/>
              <a:gdLst/>
              <a:ahLst/>
              <a:cxnLst/>
              <a:rect l="l" t="t" r="r" b="b"/>
              <a:pathLst>
                <a:path w="128243" h="9358">
                  <a:moveTo>
                    <a:pt x="0" y="0"/>
                  </a:moveTo>
                  <a:lnTo>
                    <a:pt x="128243" y="0"/>
                  </a:lnTo>
                  <a:lnTo>
                    <a:pt x="128243" y="9358"/>
                  </a:lnTo>
                  <a:lnTo>
                    <a:pt x="0" y="9358"/>
                  </a:lnTo>
                  <a:close/>
                </a:path>
              </a:pathLst>
            </a:custGeom>
            <a:solidFill>
              <a:srgbClr val="1F202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128243" cy="474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7293116" y="545903"/>
            <a:ext cx="397367" cy="28996"/>
            <a:chOff x="0" y="0"/>
            <a:chExt cx="128243" cy="935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8243" cy="9358"/>
            </a:xfrm>
            <a:custGeom>
              <a:avLst/>
              <a:gdLst/>
              <a:ahLst/>
              <a:cxnLst/>
              <a:rect l="l" t="t" r="r" b="b"/>
              <a:pathLst>
                <a:path w="128243" h="9358">
                  <a:moveTo>
                    <a:pt x="0" y="0"/>
                  </a:moveTo>
                  <a:lnTo>
                    <a:pt x="128243" y="0"/>
                  </a:lnTo>
                  <a:lnTo>
                    <a:pt x="128243" y="9358"/>
                  </a:lnTo>
                  <a:lnTo>
                    <a:pt x="0" y="9358"/>
                  </a:lnTo>
                  <a:close/>
                </a:path>
              </a:pathLst>
            </a:custGeom>
            <a:solidFill>
              <a:srgbClr val="1F202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28243" cy="474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028700" y="4652846"/>
            <a:ext cx="1053191" cy="982100"/>
          </a:xfrm>
          <a:custGeom>
            <a:avLst/>
            <a:gdLst/>
            <a:ahLst/>
            <a:cxnLst/>
            <a:rect l="l" t="t" r="r" b="b"/>
            <a:pathLst>
              <a:path w="1053191" h="982100">
                <a:moveTo>
                  <a:pt x="0" y="0"/>
                </a:moveTo>
                <a:lnTo>
                  <a:pt x="1053191" y="0"/>
                </a:lnTo>
                <a:lnTo>
                  <a:pt x="1053191" y="982100"/>
                </a:lnTo>
                <a:lnTo>
                  <a:pt x="0" y="9821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028700" y="7908995"/>
            <a:ext cx="5535865" cy="812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681"/>
              </a:lnSpc>
              <a:spcBef>
                <a:spcPct val="0"/>
              </a:spcBef>
            </a:pPr>
            <a:r>
              <a:rPr lang="en-US" sz="4772" b="1">
                <a:solidFill>
                  <a:srgbClr val="283F62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記憶的製圖師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940842" y="405840"/>
            <a:ext cx="978460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Contact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4385046" y="405840"/>
            <a:ext cx="1060497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About Me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3154289" y="405840"/>
            <a:ext cx="735456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Music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898530" y="405840"/>
            <a:ext cx="809760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Home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293116" y="453800"/>
            <a:ext cx="397367" cy="28996"/>
            <a:chOff x="0" y="0"/>
            <a:chExt cx="128243" cy="93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8243" cy="9358"/>
            </a:xfrm>
            <a:custGeom>
              <a:avLst/>
              <a:gdLst/>
              <a:ahLst/>
              <a:cxnLst/>
              <a:rect l="l" t="t" r="r" b="b"/>
              <a:pathLst>
                <a:path w="128243" h="9358">
                  <a:moveTo>
                    <a:pt x="0" y="0"/>
                  </a:moveTo>
                  <a:lnTo>
                    <a:pt x="128243" y="0"/>
                  </a:lnTo>
                  <a:lnTo>
                    <a:pt x="128243" y="9358"/>
                  </a:lnTo>
                  <a:lnTo>
                    <a:pt x="0" y="9358"/>
                  </a:lnTo>
                  <a:close/>
                </a:path>
              </a:pathLst>
            </a:custGeom>
            <a:solidFill>
              <a:srgbClr val="1F202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28243" cy="474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7293116" y="545903"/>
            <a:ext cx="397367" cy="28996"/>
            <a:chOff x="0" y="0"/>
            <a:chExt cx="128243" cy="935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8243" cy="9358"/>
            </a:xfrm>
            <a:custGeom>
              <a:avLst/>
              <a:gdLst/>
              <a:ahLst/>
              <a:cxnLst/>
              <a:rect l="l" t="t" r="r" b="b"/>
              <a:pathLst>
                <a:path w="128243" h="9358">
                  <a:moveTo>
                    <a:pt x="0" y="0"/>
                  </a:moveTo>
                  <a:lnTo>
                    <a:pt x="128243" y="0"/>
                  </a:lnTo>
                  <a:lnTo>
                    <a:pt x="128243" y="9358"/>
                  </a:lnTo>
                  <a:lnTo>
                    <a:pt x="0" y="9358"/>
                  </a:lnTo>
                  <a:close/>
                </a:path>
              </a:pathLst>
            </a:custGeom>
            <a:solidFill>
              <a:srgbClr val="1F2020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28243" cy="474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028700" y="5530845"/>
            <a:ext cx="7414665" cy="1464396"/>
          </a:xfrm>
          <a:custGeom>
            <a:avLst/>
            <a:gdLst/>
            <a:ahLst/>
            <a:cxnLst/>
            <a:rect l="l" t="t" r="r" b="b"/>
            <a:pathLst>
              <a:path w="7414665" h="1464396">
                <a:moveTo>
                  <a:pt x="0" y="0"/>
                </a:moveTo>
                <a:lnTo>
                  <a:pt x="7414665" y="0"/>
                </a:lnTo>
                <a:lnTo>
                  <a:pt x="7414665" y="1464396"/>
                </a:lnTo>
                <a:lnTo>
                  <a:pt x="0" y="14643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995294" y="8506543"/>
            <a:ext cx="6251191" cy="1234610"/>
          </a:xfrm>
          <a:custGeom>
            <a:avLst/>
            <a:gdLst/>
            <a:ahLst/>
            <a:cxnLst/>
            <a:rect l="l" t="t" r="r" b="b"/>
            <a:pathLst>
              <a:path w="6251191" h="1234610">
                <a:moveTo>
                  <a:pt x="0" y="0"/>
                </a:moveTo>
                <a:lnTo>
                  <a:pt x="6251192" y="0"/>
                </a:lnTo>
                <a:lnTo>
                  <a:pt x="6251192" y="1234610"/>
                </a:lnTo>
                <a:lnTo>
                  <a:pt x="0" y="12346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591753" y="8506543"/>
            <a:ext cx="6251191" cy="1234610"/>
          </a:xfrm>
          <a:custGeom>
            <a:avLst/>
            <a:gdLst/>
            <a:ahLst/>
            <a:cxnLst/>
            <a:rect l="l" t="t" r="r" b="b"/>
            <a:pathLst>
              <a:path w="6251191" h="1234610">
                <a:moveTo>
                  <a:pt x="0" y="0"/>
                </a:moveTo>
                <a:lnTo>
                  <a:pt x="6251191" y="0"/>
                </a:lnTo>
                <a:lnTo>
                  <a:pt x="6251191" y="1234610"/>
                </a:lnTo>
                <a:lnTo>
                  <a:pt x="0" y="12346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297878" y="2247327"/>
            <a:ext cx="17692245" cy="8137913"/>
          </a:xfrm>
          <a:custGeom>
            <a:avLst/>
            <a:gdLst/>
            <a:ahLst/>
            <a:cxnLst/>
            <a:rect l="l" t="t" r="r" b="b"/>
            <a:pathLst>
              <a:path w="17692245" h="8137913">
                <a:moveTo>
                  <a:pt x="0" y="0"/>
                </a:moveTo>
                <a:lnTo>
                  <a:pt x="17692244" y="0"/>
                </a:lnTo>
                <a:lnTo>
                  <a:pt x="17692244" y="8137914"/>
                </a:lnTo>
                <a:lnTo>
                  <a:pt x="0" y="81379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0263" r="-22903" b="-10035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5940842" y="405840"/>
            <a:ext cx="978460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Contact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4385046" y="405840"/>
            <a:ext cx="1060497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About Me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3154289" y="405840"/>
            <a:ext cx="735456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Music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898530" y="405840"/>
            <a:ext cx="809760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Home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98579" y="622860"/>
            <a:ext cx="7414665" cy="1143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060"/>
              </a:lnSpc>
            </a:pPr>
            <a:r>
              <a:rPr lang="en-US" sz="7678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臺灣音聲一百年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293116" y="453800"/>
            <a:ext cx="397367" cy="28996"/>
            <a:chOff x="0" y="0"/>
            <a:chExt cx="128243" cy="93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8243" cy="9358"/>
            </a:xfrm>
            <a:custGeom>
              <a:avLst/>
              <a:gdLst/>
              <a:ahLst/>
              <a:cxnLst/>
              <a:rect l="l" t="t" r="r" b="b"/>
              <a:pathLst>
                <a:path w="128243" h="9358">
                  <a:moveTo>
                    <a:pt x="0" y="0"/>
                  </a:moveTo>
                  <a:lnTo>
                    <a:pt x="128243" y="0"/>
                  </a:lnTo>
                  <a:lnTo>
                    <a:pt x="128243" y="9358"/>
                  </a:lnTo>
                  <a:lnTo>
                    <a:pt x="0" y="9358"/>
                  </a:lnTo>
                  <a:close/>
                </a:path>
              </a:pathLst>
            </a:custGeom>
            <a:solidFill>
              <a:srgbClr val="1F202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28243" cy="474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7293116" y="545903"/>
            <a:ext cx="397367" cy="28996"/>
            <a:chOff x="0" y="0"/>
            <a:chExt cx="128243" cy="935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8243" cy="9358"/>
            </a:xfrm>
            <a:custGeom>
              <a:avLst/>
              <a:gdLst/>
              <a:ahLst/>
              <a:cxnLst/>
              <a:rect l="l" t="t" r="r" b="b"/>
              <a:pathLst>
                <a:path w="128243" h="9358">
                  <a:moveTo>
                    <a:pt x="0" y="0"/>
                  </a:moveTo>
                  <a:lnTo>
                    <a:pt x="128243" y="0"/>
                  </a:lnTo>
                  <a:lnTo>
                    <a:pt x="128243" y="9358"/>
                  </a:lnTo>
                  <a:lnTo>
                    <a:pt x="0" y="9358"/>
                  </a:lnTo>
                  <a:close/>
                </a:path>
              </a:pathLst>
            </a:custGeom>
            <a:solidFill>
              <a:srgbClr val="1F2020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28243" cy="474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-215061" y="2211073"/>
            <a:ext cx="18288000" cy="6505068"/>
          </a:xfrm>
          <a:custGeom>
            <a:avLst/>
            <a:gdLst/>
            <a:ahLst/>
            <a:cxnLst/>
            <a:rect l="l" t="t" r="r" b="b"/>
            <a:pathLst>
              <a:path w="18288000" h="6505068">
                <a:moveTo>
                  <a:pt x="0" y="0"/>
                </a:moveTo>
                <a:lnTo>
                  <a:pt x="18288000" y="0"/>
                </a:lnTo>
                <a:lnTo>
                  <a:pt x="18288000" y="6505068"/>
                </a:lnTo>
                <a:lnTo>
                  <a:pt x="0" y="65050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43" t="-38419" r="-5699" b="-31172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5940842" y="405840"/>
            <a:ext cx="978460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Contact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385046" y="405840"/>
            <a:ext cx="1060497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About Me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154289" y="405840"/>
            <a:ext cx="735456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Music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898530" y="405840"/>
            <a:ext cx="809760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Home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98579" y="622860"/>
            <a:ext cx="7414665" cy="11434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060"/>
              </a:lnSpc>
            </a:pPr>
            <a:r>
              <a:rPr lang="en-US" sz="7678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臺灣音聲一百年</a:t>
            </a:r>
          </a:p>
        </p:txBody>
      </p:sp>
      <p:sp>
        <p:nvSpPr>
          <p:cNvPr id="14" name="Freeform 14"/>
          <p:cNvSpPr/>
          <p:nvPr/>
        </p:nvSpPr>
        <p:spPr>
          <a:xfrm>
            <a:off x="3649175" y="81148"/>
            <a:ext cx="5960789" cy="3370330"/>
          </a:xfrm>
          <a:custGeom>
            <a:avLst/>
            <a:gdLst/>
            <a:ahLst/>
            <a:cxnLst/>
            <a:rect l="l" t="t" r="r" b="b"/>
            <a:pathLst>
              <a:path w="5960789" h="3370330">
                <a:moveTo>
                  <a:pt x="0" y="0"/>
                </a:moveTo>
                <a:lnTo>
                  <a:pt x="5960790" y="0"/>
                </a:lnTo>
                <a:lnTo>
                  <a:pt x="5960790" y="3370330"/>
                </a:lnTo>
                <a:lnTo>
                  <a:pt x="0" y="33703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14350" y="230973"/>
            <a:ext cx="15835214" cy="99386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520"/>
              </a:lnSpc>
            </a:pPr>
            <a:r>
              <a:rPr lang="en-US" sz="7642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報告指引</a:t>
            </a:r>
            <a:endParaRPr lang="en-US" sz="7642" b="1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  <a:p>
            <a:pPr algn="l">
              <a:lnSpc>
                <a:spcPts val="9044"/>
              </a:lnSpc>
            </a:pPr>
            <a:r>
              <a:rPr lang="en-US" sz="4942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1. 請利用臺灣音聲100年資料庫裡的主題展覽，</a:t>
            </a:r>
          </a:p>
          <a:p>
            <a:pPr algn="l">
              <a:lnSpc>
                <a:spcPts val="9044"/>
              </a:lnSpc>
            </a:pPr>
            <a:r>
              <a:rPr lang="en-US" sz="4942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   </a:t>
            </a:r>
            <a:r>
              <a:rPr lang="en-US" sz="4942" dirty="0" err="1" smtClean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製作一個上</a:t>
            </a:r>
            <a:r>
              <a:rPr lang="zh-TW" altLang="en-US" sz="4942" dirty="0" smtClean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臺</a:t>
            </a:r>
            <a:r>
              <a:rPr lang="en-US" sz="4942" dirty="0" err="1" smtClean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發表的</a:t>
            </a:r>
            <a:r>
              <a:rPr lang="en-US" sz="4942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PPT</a:t>
            </a:r>
            <a:endParaRPr lang="en-US" sz="4942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l">
              <a:lnSpc>
                <a:spcPts val="9044"/>
              </a:lnSpc>
            </a:pPr>
            <a:r>
              <a:rPr lang="en-US" sz="4942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2. </a:t>
            </a:r>
            <a:r>
              <a:rPr lang="en-US" sz="4942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PPT內容要求</a:t>
            </a:r>
            <a:r>
              <a:rPr lang="en-US" sz="4942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：</a:t>
            </a:r>
          </a:p>
          <a:p>
            <a:pPr algn="l">
              <a:lnSpc>
                <a:spcPts val="9044"/>
              </a:lnSpc>
            </a:pPr>
            <a:r>
              <a:rPr lang="en-US" sz="4942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(1) </a:t>
            </a:r>
            <a:r>
              <a:rPr lang="en-US" sz="4942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含封面不低於五頁</a:t>
            </a:r>
            <a:endParaRPr lang="en-US" sz="4942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l">
              <a:lnSpc>
                <a:spcPts val="9044"/>
              </a:lnSpc>
            </a:pPr>
            <a:r>
              <a:rPr lang="en-US" sz="4942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(2) </a:t>
            </a:r>
            <a:r>
              <a:rPr lang="en-US" sz="4942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PPT內須選用</a:t>
            </a:r>
            <a:r>
              <a:rPr lang="en-US" sz="4942" dirty="0" smtClean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「」</a:t>
            </a:r>
            <a:r>
              <a:rPr lang="en-US" sz="4942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中的圖片至少兩張</a:t>
            </a:r>
            <a:endParaRPr lang="en-US" sz="4942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l">
              <a:lnSpc>
                <a:spcPts val="9044"/>
              </a:lnSpc>
            </a:pPr>
            <a:r>
              <a:rPr lang="en-US" sz="4942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(3)</a:t>
            </a:r>
            <a:r>
              <a:rPr lang="en-US" sz="4942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須挑選「推薦聆聽」中挑選兩首，讓全班同學一同聆聽</a:t>
            </a:r>
            <a:endParaRPr lang="en-US" sz="4942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l">
              <a:lnSpc>
                <a:spcPts val="9044"/>
              </a:lnSpc>
            </a:pPr>
            <a:r>
              <a:rPr lang="en-US" sz="4942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(4) 每組報告時間限5到8分鐘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7159" y="1335952"/>
            <a:ext cx="18402318" cy="7615096"/>
          </a:xfrm>
          <a:custGeom>
            <a:avLst/>
            <a:gdLst/>
            <a:ahLst/>
            <a:cxnLst/>
            <a:rect l="l" t="t" r="r" b="b"/>
            <a:pathLst>
              <a:path w="18402318" h="7615096">
                <a:moveTo>
                  <a:pt x="0" y="0"/>
                </a:moveTo>
                <a:lnTo>
                  <a:pt x="18402318" y="0"/>
                </a:lnTo>
                <a:lnTo>
                  <a:pt x="18402318" y="7615096"/>
                </a:lnTo>
                <a:lnTo>
                  <a:pt x="0" y="76150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26701" r="-1931" b="-1185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444430" y="0"/>
            <a:ext cx="7277465" cy="4114800"/>
          </a:xfrm>
          <a:custGeom>
            <a:avLst/>
            <a:gdLst/>
            <a:ahLst/>
            <a:cxnLst/>
            <a:rect l="l" t="t" r="r" b="b"/>
            <a:pathLst>
              <a:path w="7277465" h="4114800">
                <a:moveTo>
                  <a:pt x="0" y="0"/>
                </a:moveTo>
                <a:lnTo>
                  <a:pt x="7277465" y="0"/>
                </a:lnTo>
                <a:lnTo>
                  <a:pt x="727746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08101" y="7462933"/>
            <a:ext cx="9283380" cy="1833467"/>
          </a:xfrm>
          <a:custGeom>
            <a:avLst/>
            <a:gdLst/>
            <a:ahLst/>
            <a:cxnLst/>
            <a:rect l="l" t="t" r="r" b="b"/>
            <a:pathLst>
              <a:path w="9283380" h="1833467">
                <a:moveTo>
                  <a:pt x="0" y="0"/>
                </a:moveTo>
                <a:lnTo>
                  <a:pt x="9283380" y="0"/>
                </a:lnTo>
                <a:lnTo>
                  <a:pt x="9283380" y="1833467"/>
                </a:lnTo>
                <a:lnTo>
                  <a:pt x="0" y="183346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028700" y="1800942"/>
            <a:ext cx="9283380" cy="6685116"/>
            <a:chOff x="0" y="0"/>
            <a:chExt cx="3136392" cy="2258568"/>
          </a:xfrm>
        </p:grpSpPr>
        <p:sp>
          <p:nvSpPr>
            <p:cNvPr id="4" name="Freeform 4"/>
            <p:cNvSpPr/>
            <p:nvPr/>
          </p:nvSpPr>
          <p:spPr>
            <a:xfrm>
              <a:off x="114300" y="125984"/>
              <a:ext cx="2882900" cy="1993900"/>
            </a:xfrm>
            <a:custGeom>
              <a:avLst/>
              <a:gdLst/>
              <a:ahLst/>
              <a:cxnLst/>
              <a:rect l="l" t="t" r="r" b="b"/>
              <a:pathLst>
                <a:path w="2882900" h="1993900">
                  <a:moveTo>
                    <a:pt x="2882900" y="1993900"/>
                  </a:moveTo>
                  <a:lnTo>
                    <a:pt x="0" y="1993900"/>
                  </a:lnTo>
                  <a:lnTo>
                    <a:pt x="0" y="0"/>
                  </a:lnTo>
                  <a:lnTo>
                    <a:pt x="2882900" y="0"/>
                  </a:lnTo>
                  <a:lnTo>
                    <a:pt x="2882900" y="1993900"/>
                  </a:lnTo>
                  <a:close/>
                </a:path>
              </a:pathLst>
            </a:custGeom>
            <a:blipFill>
              <a:blip r:embed="rId3"/>
              <a:stretch>
                <a:fillRect l="-30943" t="-50968" r="-100317" b="-3711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-1016"/>
              <a:ext cx="3136392" cy="2258568"/>
            </a:xfrm>
            <a:custGeom>
              <a:avLst/>
              <a:gdLst/>
              <a:ahLst/>
              <a:cxnLst/>
              <a:rect l="l" t="t" r="r" b="b"/>
              <a:pathLst>
                <a:path w="3136392" h="2258568">
                  <a:moveTo>
                    <a:pt x="3136392" y="2258568"/>
                  </a:moveTo>
                  <a:lnTo>
                    <a:pt x="0" y="2258568"/>
                  </a:lnTo>
                  <a:lnTo>
                    <a:pt x="0" y="0"/>
                  </a:lnTo>
                  <a:lnTo>
                    <a:pt x="3136392" y="0"/>
                  </a:lnTo>
                  <a:lnTo>
                    <a:pt x="3136392" y="2258568"/>
                  </a:lnTo>
                  <a:close/>
                </a:path>
              </a:pathLst>
            </a:custGeom>
            <a:blipFill>
              <a:blip r:embed="rId4"/>
              <a:stretch>
                <a:fillRect l="-8" r="-8"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>
            <a:off x="-497806" y="6098332"/>
            <a:ext cx="3872101" cy="764740"/>
          </a:xfrm>
          <a:custGeom>
            <a:avLst/>
            <a:gdLst/>
            <a:ahLst/>
            <a:cxnLst/>
            <a:rect l="l" t="t" r="r" b="b"/>
            <a:pathLst>
              <a:path w="3872101" h="764740">
                <a:moveTo>
                  <a:pt x="0" y="0"/>
                </a:moveTo>
                <a:lnTo>
                  <a:pt x="3872101" y="0"/>
                </a:lnTo>
                <a:lnTo>
                  <a:pt x="3872101" y="764740"/>
                </a:lnTo>
                <a:lnTo>
                  <a:pt x="0" y="7647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1550304" y="4231951"/>
            <a:ext cx="5171344" cy="1642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439"/>
              </a:lnSpc>
              <a:spcBef>
                <a:spcPct val="0"/>
              </a:spcBef>
            </a:pPr>
            <a:r>
              <a:rPr lang="en-US" sz="959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分享時間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32974" y="2173851"/>
            <a:ext cx="17222053" cy="7372454"/>
          </a:xfrm>
          <a:custGeom>
            <a:avLst/>
            <a:gdLst/>
            <a:ahLst/>
            <a:cxnLst/>
            <a:rect l="l" t="t" r="r" b="b"/>
            <a:pathLst>
              <a:path w="17222053" h="7372454">
                <a:moveTo>
                  <a:pt x="0" y="0"/>
                </a:moveTo>
                <a:lnTo>
                  <a:pt x="17222052" y="0"/>
                </a:lnTo>
                <a:lnTo>
                  <a:pt x="17222052" y="7372454"/>
                </a:lnTo>
                <a:lnTo>
                  <a:pt x="0" y="73724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33" t="-33350" r="-5044" b="-8531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28700" y="401638"/>
            <a:ext cx="10790246" cy="1120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0"/>
              </a:lnSpc>
              <a:spcBef>
                <a:spcPct val="0"/>
              </a:spcBef>
            </a:pPr>
            <a:r>
              <a:rPr lang="en-US" sz="6500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作品產出：歷史聲景地圖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118846"/>
            <a:ext cx="19459093" cy="8485920"/>
          </a:xfrm>
          <a:custGeom>
            <a:avLst/>
            <a:gdLst/>
            <a:ahLst/>
            <a:cxnLst/>
            <a:rect l="l" t="t" r="r" b="b"/>
            <a:pathLst>
              <a:path w="19459093" h="8485920">
                <a:moveTo>
                  <a:pt x="0" y="0"/>
                </a:moveTo>
                <a:lnTo>
                  <a:pt x="19459093" y="0"/>
                </a:lnTo>
                <a:lnTo>
                  <a:pt x="19459093" y="8485920"/>
                </a:lnTo>
                <a:lnTo>
                  <a:pt x="0" y="84859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037" t="-42681" r="-1494" b="-10208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28700" y="411163"/>
            <a:ext cx="10790246" cy="1184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99"/>
              </a:lnSpc>
              <a:spcBef>
                <a:spcPct val="0"/>
              </a:spcBef>
            </a:pPr>
            <a:r>
              <a:rPr lang="en-US" sz="699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STEP1：底圖選擇+框出街區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2338260"/>
            <a:ext cx="16281694" cy="7526444"/>
          </a:xfrm>
          <a:custGeom>
            <a:avLst/>
            <a:gdLst/>
            <a:ahLst/>
            <a:cxnLst/>
            <a:rect l="l" t="t" r="r" b="b"/>
            <a:pathLst>
              <a:path w="16281694" h="7526444">
                <a:moveTo>
                  <a:pt x="0" y="0"/>
                </a:moveTo>
                <a:lnTo>
                  <a:pt x="16281694" y="0"/>
                </a:lnTo>
                <a:lnTo>
                  <a:pt x="16281694" y="7526444"/>
                </a:lnTo>
                <a:lnTo>
                  <a:pt x="0" y="75264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43" t="-48263" r="-24584" b="-5334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28700" y="363538"/>
            <a:ext cx="15915860" cy="1191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982"/>
              </a:lnSpc>
            </a:pPr>
            <a:r>
              <a:rPr lang="en-US" sz="6699" spc="56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STEP2：選擇符合底圖年代的音聲年代</a:t>
            </a:r>
          </a:p>
        </p:txBody>
      </p:sp>
      <p:sp>
        <p:nvSpPr>
          <p:cNvPr id="4" name="Freeform 4"/>
          <p:cNvSpPr/>
          <p:nvPr/>
        </p:nvSpPr>
        <p:spPr>
          <a:xfrm>
            <a:off x="6423823" y="2338260"/>
            <a:ext cx="7277465" cy="4114800"/>
          </a:xfrm>
          <a:custGeom>
            <a:avLst/>
            <a:gdLst/>
            <a:ahLst/>
            <a:cxnLst/>
            <a:rect l="l" t="t" r="r" b="b"/>
            <a:pathLst>
              <a:path w="7277465" h="4114800">
                <a:moveTo>
                  <a:pt x="0" y="0"/>
                </a:moveTo>
                <a:lnTo>
                  <a:pt x="7277465" y="0"/>
                </a:lnTo>
                <a:lnTo>
                  <a:pt x="727746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344488"/>
            <a:ext cx="15915860" cy="8366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131"/>
              </a:lnSpc>
            </a:pPr>
            <a:r>
              <a:rPr lang="en-US" sz="6799" spc="577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STEP3：思考聲音與空間的對應關係</a:t>
            </a:r>
          </a:p>
          <a:p>
            <a:pPr algn="l">
              <a:lnSpc>
                <a:spcPts val="9982"/>
              </a:lnSpc>
            </a:pPr>
            <a:endParaRPr lang="en-US" sz="6799" spc="577">
              <a:solidFill>
                <a:srgbClr val="283F62"/>
              </a:solidFill>
              <a:latin typeface="Anton"/>
              <a:ea typeface="Anton"/>
              <a:cs typeface="Anton"/>
              <a:sym typeface="Anton"/>
            </a:endParaRPr>
          </a:p>
          <a:p>
            <a:pPr marL="1446529" lvl="1" indent="-723265" algn="l">
              <a:lnSpc>
                <a:spcPts val="15543"/>
              </a:lnSpc>
              <a:buFont typeface="Arial"/>
              <a:buChar char="•"/>
            </a:pPr>
            <a:r>
              <a:rPr lang="en-US" sz="6699" spc="56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1936年的林百貨會播放什麼音樂呢?</a:t>
            </a:r>
          </a:p>
          <a:p>
            <a:pPr marL="1446529" lvl="1" indent="-723265" algn="l">
              <a:lnSpc>
                <a:spcPts val="15543"/>
              </a:lnSpc>
              <a:buFont typeface="Arial"/>
              <a:buChar char="•"/>
            </a:pPr>
            <a:r>
              <a:rPr lang="en-US" sz="6699" spc="56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臺南州廳的可能聲景?</a:t>
            </a:r>
          </a:p>
          <a:p>
            <a:pPr algn="l">
              <a:lnSpc>
                <a:spcPts val="18791"/>
              </a:lnSpc>
            </a:pPr>
            <a:r>
              <a:rPr lang="en-US" sz="8099" spc="688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為這些空間挑選合適的音檔吧!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296352" y="2077595"/>
            <a:ext cx="14134630" cy="7886814"/>
          </a:xfrm>
          <a:custGeom>
            <a:avLst/>
            <a:gdLst/>
            <a:ahLst/>
            <a:cxnLst/>
            <a:rect l="l" t="t" r="r" b="b"/>
            <a:pathLst>
              <a:path w="14134630" h="7886814">
                <a:moveTo>
                  <a:pt x="0" y="0"/>
                </a:moveTo>
                <a:lnTo>
                  <a:pt x="14134629" y="0"/>
                </a:lnTo>
                <a:lnTo>
                  <a:pt x="14134629" y="7886814"/>
                </a:lnTo>
                <a:lnTo>
                  <a:pt x="0" y="78868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27" t="-24160" r="-1483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366475" y="7990090"/>
            <a:ext cx="2331317" cy="970411"/>
          </a:xfrm>
          <a:custGeom>
            <a:avLst/>
            <a:gdLst/>
            <a:ahLst/>
            <a:cxnLst/>
            <a:rect l="l" t="t" r="r" b="b"/>
            <a:pathLst>
              <a:path w="2331317" h="970411">
                <a:moveTo>
                  <a:pt x="0" y="0"/>
                </a:moveTo>
                <a:lnTo>
                  <a:pt x="2331317" y="0"/>
                </a:lnTo>
                <a:lnTo>
                  <a:pt x="2331317" y="970411"/>
                </a:lnTo>
                <a:lnTo>
                  <a:pt x="0" y="9704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28700" y="363538"/>
            <a:ext cx="15915860" cy="1191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982"/>
              </a:lnSpc>
            </a:pPr>
            <a:r>
              <a:rPr lang="en-US" sz="6699" spc="56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STEP3：挑選音檔並下載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293116" y="453800"/>
            <a:ext cx="397367" cy="28996"/>
            <a:chOff x="0" y="0"/>
            <a:chExt cx="128243" cy="93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8243" cy="9358"/>
            </a:xfrm>
            <a:custGeom>
              <a:avLst/>
              <a:gdLst/>
              <a:ahLst/>
              <a:cxnLst/>
              <a:rect l="l" t="t" r="r" b="b"/>
              <a:pathLst>
                <a:path w="128243" h="9358">
                  <a:moveTo>
                    <a:pt x="0" y="0"/>
                  </a:moveTo>
                  <a:lnTo>
                    <a:pt x="128243" y="0"/>
                  </a:lnTo>
                  <a:lnTo>
                    <a:pt x="128243" y="9358"/>
                  </a:lnTo>
                  <a:lnTo>
                    <a:pt x="0" y="9358"/>
                  </a:lnTo>
                  <a:close/>
                </a:path>
              </a:pathLst>
            </a:custGeom>
            <a:solidFill>
              <a:srgbClr val="1F202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28243" cy="474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7293116" y="545903"/>
            <a:ext cx="397367" cy="28996"/>
            <a:chOff x="0" y="0"/>
            <a:chExt cx="128243" cy="935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8243" cy="9358"/>
            </a:xfrm>
            <a:custGeom>
              <a:avLst/>
              <a:gdLst/>
              <a:ahLst/>
              <a:cxnLst/>
              <a:rect l="l" t="t" r="r" b="b"/>
              <a:pathLst>
                <a:path w="128243" h="9358">
                  <a:moveTo>
                    <a:pt x="0" y="0"/>
                  </a:moveTo>
                  <a:lnTo>
                    <a:pt x="128243" y="0"/>
                  </a:lnTo>
                  <a:lnTo>
                    <a:pt x="128243" y="9358"/>
                  </a:lnTo>
                  <a:lnTo>
                    <a:pt x="0" y="9358"/>
                  </a:lnTo>
                  <a:close/>
                </a:path>
              </a:pathLst>
            </a:custGeom>
            <a:solidFill>
              <a:srgbClr val="1F2020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28243" cy="474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8534661" y="828675"/>
            <a:ext cx="5572535" cy="18319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39"/>
              </a:lnSpc>
              <a:spcBef>
                <a:spcPct val="0"/>
              </a:spcBef>
            </a:pPr>
            <a:r>
              <a:rPr lang="en-US" sz="10742" dirty="0" err="1" smtClean="0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記憶月</a:t>
            </a:r>
            <a:r>
              <a:rPr lang="zh-TW" altLang="en-US" sz="10742" dirty="0" smtClean="0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臺</a:t>
            </a:r>
            <a:endParaRPr lang="en-US" sz="10742" dirty="0">
              <a:solidFill>
                <a:srgbClr val="283F62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273461" y="3583758"/>
            <a:ext cx="11019654" cy="5924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87"/>
              </a:lnSpc>
              <a:spcBef>
                <a:spcPct val="0"/>
              </a:spcBef>
            </a:pPr>
            <a:r>
              <a:rPr lang="en-US" sz="5490" dirty="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 65歲的瑪格麗特, </a:t>
            </a:r>
            <a:r>
              <a:rPr lang="en-US" sz="5490" dirty="0" err="1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在摩洛哥認識先生，兩人陷入熱戀</a:t>
            </a:r>
            <a:r>
              <a:rPr lang="en-US" sz="5490" dirty="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， 婚後就住在倫敦，直到先生70多歲時去世。她內心十分哀痛，非常思念丈夫 ， </a:t>
            </a:r>
            <a:r>
              <a:rPr lang="en-US" sz="5490" dirty="0" err="1" smtClean="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於是每天都會到地鐵車站聆聽月</a:t>
            </a:r>
            <a:r>
              <a:rPr lang="zh-TW" altLang="en-US" sz="5490" dirty="0" smtClean="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臺</a:t>
            </a:r>
            <a:r>
              <a:rPr lang="en-US" sz="5490" dirty="0" err="1" smtClean="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廣播聲</a:t>
            </a:r>
            <a:r>
              <a:rPr lang="en-US" sz="5490" dirty="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……</a:t>
            </a:r>
          </a:p>
        </p:txBody>
      </p:sp>
      <p:sp>
        <p:nvSpPr>
          <p:cNvPr id="10" name="Freeform 10">
            <a:hlinkClick r:id="rId2" tooltip="https://www.youtube.com/watch?v=xTRyYdUHtK0&amp;list=RDxTRyYdUHtK0&amp;start_radio=1"/>
          </p:cNvPr>
          <p:cNvSpPr/>
          <p:nvPr/>
        </p:nvSpPr>
        <p:spPr>
          <a:xfrm>
            <a:off x="1498703" y="4170845"/>
            <a:ext cx="3627079" cy="3382251"/>
          </a:xfrm>
          <a:custGeom>
            <a:avLst/>
            <a:gdLst/>
            <a:ahLst/>
            <a:cxnLst/>
            <a:rect l="l" t="t" r="r" b="b"/>
            <a:pathLst>
              <a:path w="3627079" h="3382251">
                <a:moveTo>
                  <a:pt x="0" y="0"/>
                </a:moveTo>
                <a:lnTo>
                  <a:pt x="3627078" y="0"/>
                </a:lnTo>
                <a:lnTo>
                  <a:pt x="3627078" y="3382250"/>
                </a:lnTo>
                <a:lnTo>
                  <a:pt x="0" y="338225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16080" y="2198398"/>
            <a:ext cx="15643220" cy="7608570"/>
          </a:xfrm>
          <a:custGeom>
            <a:avLst/>
            <a:gdLst/>
            <a:ahLst/>
            <a:cxnLst/>
            <a:rect l="l" t="t" r="r" b="b"/>
            <a:pathLst>
              <a:path w="15643220" h="7608570">
                <a:moveTo>
                  <a:pt x="0" y="0"/>
                </a:moveTo>
                <a:lnTo>
                  <a:pt x="15643220" y="0"/>
                </a:lnTo>
                <a:lnTo>
                  <a:pt x="15643220" y="7608570"/>
                </a:lnTo>
                <a:lnTo>
                  <a:pt x="0" y="760857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303" t="-21208" r="-379" b="-2067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986630" y="2673273"/>
            <a:ext cx="2313724" cy="1308218"/>
          </a:xfrm>
          <a:custGeom>
            <a:avLst/>
            <a:gdLst/>
            <a:ahLst/>
            <a:cxnLst/>
            <a:rect l="l" t="t" r="r" b="b"/>
            <a:pathLst>
              <a:path w="2313724" h="1308218">
                <a:moveTo>
                  <a:pt x="0" y="0"/>
                </a:moveTo>
                <a:lnTo>
                  <a:pt x="2313724" y="0"/>
                </a:lnTo>
                <a:lnTo>
                  <a:pt x="2313724" y="1308218"/>
                </a:lnTo>
                <a:lnTo>
                  <a:pt x="0" y="130821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28700" y="363538"/>
            <a:ext cx="15915860" cy="1191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982"/>
              </a:lnSpc>
            </a:pPr>
            <a:r>
              <a:rPr lang="en-US" sz="6699" spc="56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STEP3：挑選音檔並下載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65916" y="2663301"/>
            <a:ext cx="18122084" cy="6604524"/>
          </a:xfrm>
          <a:custGeom>
            <a:avLst/>
            <a:gdLst/>
            <a:ahLst/>
            <a:cxnLst/>
            <a:rect l="l" t="t" r="r" b="b"/>
            <a:pathLst>
              <a:path w="18122084" h="6604524">
                <a:moveTo>
                  <a:pt x="0" y="0"/>
                </a:moveTo>
                <a:lnTo>
                  <a:pt x="18122084" y="0"/>
                </a:lnTo>
                <a:lnTo>
                  <a:pt x="18122084" y="6604524"/>
                </a:lnTo>
                <a:lnTo>
                  <a:pt x="0" y="66045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2703" r="-414" b="-12279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206738" y="6785547"/>
            <a:ext cx="2199367" cy="1243559"/>
          </a:xfrm>
          <a:custGeom>
            <a:avLst/>
            <a:gdLst/>
            <a:ahLst/>
            <a:cxnLst/>
            <a:rect l="l" t="t" r="r" b="b"/>
            <a:pathLst>
              <a:path w="2199367" h="1243559">
                <a:moveTo>
                  <a:pt x="0" y="0"/>
                </a:moveTo>
                <a:lnTo>
                  <a:pt x="2199368" y="0"/>
                </a:lnTo>
                <a:lnTo>
                  <a:pt x="2199368" y="1243559"/>
                </a:lnTo>
                <a:lnTo>
                  <a:pt x="0" y="124355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221654" y="7191632"/>
            <a:ext cx="4010607" cy="1097904"/>
          </a:xfrm>
          <a:custGeom>
            <a:avLst/>
            <a:gdLst/>
            <a:ahLst/>
            <a:cxnLst/>
            <a:rect l="l" t="t" r="r" b="b"/>
            <a:pathLst>
              <a:path w="4010607" h="1097904">
                <a:moveTo>
                  <a:pt x="0" y="0"/>
                </a:moveTo>
                <a:lnTo>
                  <a:pt x="4010608" y="0"/>
                </a:lnTo>
                <a:lnTo>
                  <a:pt x="4010608" y="1097904"/>
                </a:lnTo>
                <a:lnTo>
                  <a:pt x="0" y="109790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7511275">
            <a:off x="9782884" y="5221068"/>
            <a:ext cx="2400806" cy="1857624"/>
          </a:xfrm>
          <a:custGeom>
            <a:avLst/>
            <a:gdLst/>
            <a:ahLst/>
            <a:cxnLst/>
            <a:rect l="l" t="t" r="r" b="b"/>
            <a:pathLst>
              <a:path w="2400806" h="1857624">
                <a:moveTo>
                  <a:pt x="0" y="0"/>
                </a:moveTo>
                <a:lnTo>
                  <a:pt x="2400806" y="0"/>
                </a:lnTo>
                <a:lnTo>
                  <a:pt x="2400806" y="1857624"/>
                </a:lnTo>
                <a:lnTo>
                  <a:pt x="0" y="185762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028700" y="363538"/>
            <a:ext cx="15915860" cy="1191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982"/>
              </a:lnSpc>
            </a:pPr>
            <a:r>
              <a:rPr lang="en-US" sz="6699" spc="56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STEP3：挑選音檔並下載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24374" y="1028700"/>
            <a:ext cx="10839252" cy="8316911"/>
          </a:xfrm>
          <a:custGeom>
            <a:avLst/>
            <a:gdLst/>
            <a:ahLst/>
            <a:cxnLst/>
            <a:rect l="l" t="t" r="r" b="b"/>
            <a:pathLst>
              <a:path w="10839252" h="8316911">
                <a:moveTo>
                  <a:pt x="0" y="0"/>
                </a:moveTo>
                <a:lnTo>
                  <a:pt x="10839252" y="0"/>
                </a:lnTo>
                <a:lnTo>
                  <a:pt x="10839252" y="8316911"/>
                </a:lnTo>
                <a:lnTo>
                  <a:pt x="0" y="831691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515" t="-16539" r="-47783" b="-28832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41350" y="-162814"/>
            <a:ext cx="15915860" cy="1191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982"/>
              </a:lnSpc>
            </a:pPr>
            <a:r>
              <a:rPr lang="en-US" sz="6699" spc="56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STEP3：挑選音檔，下載或找到連結</a:t>
            </a:r>
          </a:p>
        </p:txBody>
      </p:sp>
      <p:sp>
        <p:nvSpPr>
          <p:cNvPr id="4" name="Freeform 4"/>
          <p:cNvSpPr/>
          <p:nvPr/>
        </p:nvSpPr>
        <p:spPr>
          <a:xfrm>
            <a:off x="9144000" y="1529459"/>
            <a:ext cx="3956418" cy="2237025"/>
          </a:xfrm>
          <a:custGeom>
            <a:avLst/>
            <a:gdLst/>
            <a:ahLst/>
            <a:cxnLst/>
            <a:rect l="l" t="t" r="r" b="b"/>
            <a:pathLst>
              <a:path w="3956418" h="2237025">
                <a:moveTo>
                  <a:pt x="0" y="0"/>
                </a:moveTo>
                <a:lnTo>
                  <a:pt x="3956418" y="0"/>
                </a:lnTo>
                <a:lnTo>
                  <a:pt x="3956418" y="2237025"/>
                </a:lnTo>
                <a:lnTo>
                  <a:pt x="0" y="223702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461068" y="3405723"/>
            <a:ext cx="5050184" cy="5050184"/>
          </a:xfrm>
          <a:custGeom>
            <a:avLst/>
            <a:gdLst/>
            <a:ahLst/>
            <a:cxnLst/>
            <a:rect l="l" t="t" r="r" b="b"/>
            <a:pathLst>
              <a:path w="5050184" h="5050184">
                <a:moveTo>
                  <a:pt x="0" y="0"/>
                </a:moveTo>
                <a:lnTo>
                  <a:pt x="5050184" y="0"/>
                </a:lnTo>
                <a:lnTo>
                  <a:pt x="5050184" y="5050184"/>
                </a:lnTo>
                <a:lnTo>
                  <a:pt x="0" y="50501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41350" y="231464"/>
            <a:ext cx="15915860" cy="2458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982"/>
              </a:lnSpc>
            </a:pPr>
            <a:r>
              <a:rPr lang="en-US" sz="6699" spc="56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STEP4：製作介紹頁與加入音檔，製作成QRCODE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461068" y="3405723"/>
            <a:ext cx="5050184" cy="5050184"/>
          </a:xfrm>
          <a:custGeom>
            <a:avLst/>
            <a:gdLst/>
            <a:ahLst/>
            <a:cxnLst/>
            <a:rect l="l" t="t" r="r" b="b"/>
            <a:pathLst>
              <a:path w="5050184" h="5050184">
                <a:moveTo>
                  <a:pt x="0" y="0"/>
                </a:moveTo>
                <a:lnTo>
                  <a:pt x="5050184" y="0"/>
                </a:lnTo>
                <a:lnTo>
                  <a:pt x="5050184" y="5050184"/>
                </a:lnTo>
                <a:lnTo>
                  <a:pt x="0" y="50501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41350" y="231464"/>
            <a:ext cx="16917950" cy="1191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982"/>
              </a:lnSpc>
            </a:pPr>
            <a:r>
              <a:rPr lang="en-US" sz="6699" spc="56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STEP5：將QRCODE放上地圖上的對應空間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1768887"/>
            <a:ext cx="20261585" cy="8835879"/>
          </a:xfrm>
          <a:custGeom>
            <a:avLst/>
            <a:gdLst/>
            <a:ahLst/>
            <a:cxnLst/>
            <a:rect l="l" t="t" r="r" b="b"/>
            <a:pathLst>
              <a:path w="20261585" h="8835879">
                <a:moveTo>
                  <a:pt x="0" y="0"/>
                </a:moveTo>
                <a:lnTo>
                  <a:pt x="20261585" y="0"/>
                </a:lnTo>
                <a:lnTo>
                  <a:pt x="20261585" y="8835879"/>
                </a:lnTo>
                <a:lnTo>
                  <a:pt x="0" y="883587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037" t="-42681" r="-1494" b="-10208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172980" y="6186826"/>
            <a:ext cx="820657" cy="820657"/>
          </a:xfrm>
          <a:custGeom>
            <a:avLst/>
            <a:gdLst/>
            <a:ahLst/>
            <a:cxnLst/>
            <a:rect l="l" t="t" r="r" b="b"/>
            <a:pathLst>
              <a:path w="820657" h="820657">
                <a:moveTo>
                  <a:pt x="0" y="0"/>
                </a:moveTo>
                <a:lnTo>
                  <a:pt x="820657" y="0"/>
                </a:lnTo>
                <a:lnTo>
                  <a:pt x="820657" y="820657"/>
                </a:lnTo>
                <a:lnTo>
                  <a:pt x="0" y="8206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076992" y="3675544"/>
            <a:ext cx="8754895" cy="2172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8091"/>
              </a:lnSpc>
            </a:pPr>
            <a:r>
              <a:rPr lang="en-US" sz="12142" spc="1032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開工!!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793289" y="8692768"/>
            <a:ext cx="4783972" cy="944835"/>
          </a:xfrm>
          <a:custGeom>
            <a:avLst/>
            <a:gdLst/>
            <a:ahLst/>
            <a:cxnLst/>
            <a:rect l="l" t="t" r="r" b="b"/>
            <a:pathLst>
              <a:path w="4783972" h="944835">
                <a:moveTo>
                  <a:pt x="0" y="0"/>
                </a:moveTo>
                <a:lnTo>
                  <a:pt x="4783973" y="0"/>
                </a:lnTo>
                <a:lnTo>
                  <a:pt x="4783973" y="944835"/>
                </a:lnTo>
                <a:lnTo>
                  <a:pt x="0" y="9448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634309" y="6313135"/>
            <a:ext cx="4783972" cy="944835"/>
          </a:xfrm>
          <a:custGeom>
            <a:avLst/>
            <a:gdLst/>
            <a:ahLst/>
            <a:cxnLst/>
            <a:rect l="l" t="t" r="r" b="b"/>
            <a:pathLst>
              <a:path w="4783972" h="944835">
                <a:moveTo>
                  <a:pt x="0" y="0"/>
                </a:moveTo>
                <a:lnTo>
                  <a:pt x="4783972" y="0"/>
                </a:lnTo>
                <a:lnTo>
                  <a:pt x="4783972" y="944835"/>
                </a:lnTo>
                <a:lnTo>
                  <a:pt x="0" y="94483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475328" y="3933503"/>
            <a:ext cx="4783972" cy="944835"/>
          </a:xfrm>
          <a:custGeom>
            <a:avLst/>
            <a:gdLst/>
            <a:ahLst/>
            <a:cxnLst/>
            <a:rect l="l" t="t" r="r" b="b"/>
            <a:pathLst>
              <a:path w="4783972" h="944835">
                <a:moveTo>
                  <a:pt x="0" y="0"/>
                </a:moveTo>
                <a:lnTo>
                  <a:pt x="4783972" y="0"/>
                </a:lnTo>
                <a:lnTo>
                  <a:pt x="4783972" y="944834"/>
                </a:lnTo>
                <a:lnTo>
                  <a:pt x="0" y="9448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/>
            </a:stretch>
          </a:blip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2069475" y="736438"/>
            <a:ext cx="5189825" cy="3737280"/>
            <a:chOff x="0" y="0"/>
            <a:chExt cx="3136392" cy="2258568"/>
          </a:xfrm>
        </p:grpSpPr>
        <p:sp>
          <p:nvSpPr>
            <p:cNvPr id="6" name="Freeform 6"/>
            <p:cNvSpPr/>
            <p:nvPr/>
          </p:nvSpPr>
          <p:spPr>
            <a:xfrm>
              <a:off x="114300" y="125984"/>
              <a:ext cx="2882900" cy="1993900"/>
            </a:xfrm>
            <a:custGeom>
              <a:avLst/>
              <a:gdLst/>
              <a:ahLst/>
              <a:cxnLst/>
              <a:rect l="l" t="t" r="r" b="b"/>
              <a:pathLst>
                <a:path w="2882900" h="1993900">
                  <a:moveTo>
                    <a:pt x="2882900" y="1993900"/>
                  </a:moveTo>
                  <a:lnTo>
                    <a:pt x="0" y="1993900"/>
                  </a:lnTo>
                  <a:lnTo>
                    <a:pt x="0" y="0"/>
                  </a:lnTo>
                  <a:lnTo>
                    <a:pt x="2882900" y="0"/>
                  </a:lnTo>
                  <a:lnTo>
                    <a:pt x="2882900" y="1993900"/>
                  </a:lnTo>
                  <a:close/>
                </a:path>
              </a:pathLst>
            </a:custGeom>
            <a:blipFill>
              <a:blip r:embed="rId3"/>
              <a:stretch>
                <a:fillRect l="-2002" r="-2002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0" y="-1016"/>
              <a:ext cx="3136392" cy="2258568"/>
            </a:xfrm>
            <a:custGeom>
              <a:avLst/>
              <a:gdLst/>
              <a:ahLst/>
              <a:cxnLst/>
              <a:rect l="l" t="t" r="r" b="b"/>
              <a:pathLst>
                <a:path w="3136392" h="2258568">
                  <a:moveTo>
                    <a:pt x="3136392" y="2258568"/>
                  </a:moveTo>
                  <a:lnTo>
                    <a:pt x="0" y="2258568"/>
                  </a:lnTo>
                  <a:lnTo>
                    <a:pt x="0" y="0"/>
                  </a:lnTo>
                  <a:lnTo>
                    <a:pt x="3136392" y="0"/>
                  </a:lnTo>
                  <a:lnTo>
                    <a:pt x="3136392" y="2258568"/>
                  </a:lnTo>
                  <a:close/>
                </a:path>
              </a:pathLst>
            </a:custGeom>
            <a:blipFill>
              <a:blip r:embed="rId4"/>
              <a:stretch>
                <a:fillRect l="-8" r="-8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1638799" y="687728"/>
            <a:ext cx="7546476" cy="1688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823"/>
              </a:lnSpc>
              <a:spcBef>
                <a:spcPct val="0"/>
              </a:spcBef>
            </a:pPr>
            <a:r>
              <a:rPr lang="en-US" sz="9874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聲音的印刷術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72274" y="3923214"/>
            <a:ext cx="4239763" cy="23167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330"/>
              </a:lnSpc>
              <a:spcBef>
                <a:spcPct val="0"/>
              </a:spcBef>
            </a:pPr>
            <a:r>
              <a:rPr lang="en-US" sz="6664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聲音史料的發掘與意義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6549087" y="4848821"/>
            <a:ext cx="5189825" cy="4060220"/>
            <a:chOff x="0" y="0"/>
            <a:chExt cx="928777" cy="726622"/>
          </a:xfrm>
        </p:grpSpPr>
        <p:sp>
          <p:nvSpPr>
            <p:cNvPr id="11" name="Freeform 11"/>
            <p:cNvSpPr/>
            <p:nvPr/>
          </p:nvSpPr>
          <p:spPr>
            <a:xfrm rot="-24000">
              <a:off x="-2525" y="-3233"/>
              <a:ext cx="933827" cy="733088"/>
            </a:xfrm>
            <a:custGeom>
              <a:avLst/>
              <a:gdLst/>
              <a:ahLst/>
              <a:cxnLst/>
              <a:rect l="l" t="t" r="r" b="b"/>
              <a:pathLst>
                <a:path w="933827" h="733088">
                  <a:moveTo>
                    <a:pt x="5073" y="0"/>
                  </a:moveTo>
                  <a:lnTo>
                    <a:pt x="933827" y="6484"/>
                  </a:lnTo>
                  <a:lnTo>
                    <a:pt x="928755" y="733088"/>
                  </a:lnTo>
                  <a:lnTo>
                    <a:pt x="0" y="726604"/>
                  </a:lnTo>
                  <a:close/>
                </a:path>
              </a:pathLst>
            </a:custGeom>
            <a:blipFill>
              <a:blip r:embed="rId5"/>
              <a:stretch>
                <a:fillRect l="-14244" t="-6807" r="-15311" b="-3213"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12069475" y="4848821"/>
            <a:ext cx="5189825" cy="4060220"/>
            <a:chOff x="0" y="0"/>
            <a:chExt cx="928777" cy="72662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928777" cy="726622"/>
            </a:xfrm>
            <a:custGeom>
              <a:avLst/>
              <a:gdLst/>
              <a:ahLst/>
              <a:cxnLst/>
              <a:rect l="l" t="t" r="r" b="b"/>
              <a:pathLst>
                <a:path w="928777" h="726622">
                  <a:moveTo>
                    <a:pt x="0" y="0"/>
                  </a:moveTo>
                  <a:lnTo>
                    <a:pt x="928777" y="0"/>
                  </a:lnTo>
                  <a:lnTo>
                    <a:pt x="928777" y="726622"/>
                  </a:lnTo>
                  <a:lnTo>
                    <a:pt x="0" y="726622"/>
                  </a:lnTo>
                  <a:close/>
                </a:path>
              </a:pathLst>
            </a:custGeom>
            <a:blipFill>
              <a:blip r:embed="rId6"/>
              <a:stretch>
                <a:fillRect l="-8675" r="-8675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12026295" y="345700"/>
            <a:ext cx="5189825" cy="4060220"/>
            <a:chOff x="0" y="0"/>
            <a:chExt cx="928777" cy="726622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28777" cy="726622"/>
            </a:xfrm>
            <a:custGeom>
              <a:avLst/>
              <a:gdLst/>
              <a:ahLst/>
              <a:cxnLst/>
              <a:rect l="l" t="t" r="r" b="b"/>
              <a:pathLst>
                <a:path w="928777" h="726622">
                  <a:moveTo>
                    <a:pt x="0" y="0"/>
                  </a:moveTo>
                  <a:lnTo>
                    <a:pt x="928777" y="0"/>
                  </a:lnTo>
                  <a:lnTo>
                    <a:pt x="928777" y="726622"/>
                  </a:lnTo>
                  <a:lnTo>
                    <a:pt x="0" y="726622"/>
                  </a:lnTo>
                  <a:close/>
                </a:path>
              </a:pathLst>
            </a:custGeom>
            <a:blipFill>
              <a:blip r:embed="rId7"/>
              <a:stretch>
                <a:fillRect l="-8675" r="-8675"/>
              </a:stretch>
            </a:blipFill>
          </p:spPr>
        </p:sp>
      </p:grpSp>
      <p:sp>
        <p:nvSpPr>
          <p:cNvPr id="16" name="Freeform 16">
            <a:hlinkClick r:id="rId8" tooltip="https://www.ntl.edu.tw/public/Attachment/811615594028.pdf"/>
          </p:cNvPr>
          <p:cNvSpPr/>
          <p:nvPr/>
        </p:nvSpPr>
        <p:spPr>
          <a:xfrm>
            <a:off x="2240522" y="6878931"/>
            <a:ext cx="2103267" cy="2040169"/>
          </a:xfrm>
          <a:custGeom>
            <a:avLst/>
            <a:gdLst/>
            <a:ahLst/>
            <a:cxnLst/>
            <a:rect l="l" t="t" r="r" b="b"/>
            <a:pathLst>
              <a:path w="2103267" h="2040169">
                <a:moveTo>
                  <a:pt x="0" y="0"/>
                </a:moveTo>
                <a:lnTo>
                  <a:pt x="2103267" y="0"/>
                </a:lnTo>
                <a:lnTo>
                  <a:pt x="2103267" y="2040170"/>
                </a:lnTo>
                <a:lnTo>
                  <a:pt x="0" y="204017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293116" y="453800"/>
            <a:ext cx="397367" cy="28996"/>
            <a:chOff x="0" y="0"/>
            <a:chExt cx="128243" cy="93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8243" cy="9358"/>
            </a:xfrm>
            <a:custGeom>
              <a:avLst/>
              <a:gdLst/>
              <a:ahLst/>
              <a:cxnLst/>
              <a:rect l="l" t="t" r="r" b="b"/>
              <a:pathLst>
                <a:path w="128243" h="9358">
                  <a:moveTo>
                    <a:pt x="0" y="0"/>
                  </a:moveTo>
                  <a:lnTo>
                    <a:pt x="128243" y="0"/>
                  </a:lnTo>
                  <a:lnTo>
                    <a:pt x="128243" y="9358"/>
                  </a:lnTo>
                  <a:lnTo>
                    <a:pt x="0" y="9358"/>
                  </a:lnTo>
                  <a:close/>
                </a:path>
              </a:pathLst>
            </a:custGeom>
            <a:solidFill>
              <a:srgbClr val="1F202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28243" cy="474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7293116" y="545903"/>
            <a:ext cx="397367" cy="28996"/>
            <a:chOff x="0" y="0"/>
            <a:chExt cx="128243" cy="935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8243" cy="9358"/>
            </a:xfrm>
            <a:custGeom>
              <a:avLst/>
              <a:gdLst/>
              <a:ahLst/>
              <a:cxnLst/>
              <a:rect l="l" t="t" r="r" b="b"/>
              <a:pathLst>
                <a:path w="128243" h="9358">
                  <a:moveTo>
                    <a:pt x="0" y="0"/>
                  </a:moveTo>
                  <a:lnTo>
                    <a:pt x="128243" y="0"/>
                  </a:lnTo>
                  <a:lnTo>
                    <a:pt x="128243" y="9358"/>
                  </a:lnTo>
                  <a:lnTo>
                    <a:pt x="0" y="9358"/>
                  </a:lnTo>
                  <a:close/>
                </a:path>
              </a:pathLst>
            </a:custGeom>
            <a:solidFill>
              <a:srgbClr val="1F2020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28243" cy="474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586452" y="355078"/>
            <a:ext cx="302912" cy="282465"/>
          </a:xfrm>
          <a:custGeom>
            <a:avLst/>
            <a:gdLst/>
            <a:ahLst/>
            <a:cxnLst/>
            <a:rect l="l" t="t" r="r" b="b"/>
            <a:pathLst>
              <a:path w="302912" h="282465">
                <a:moveTo>
                  <a:pt x="0" y="0"/>
                </a:moveTo>
                <a:lnTo>
                  <a:pt x="302912" y="0"/>
                </a:lnTo>
                <a:lnTo>
                  <a:pt x="302912" y="282465"/>
                </a:lnTo>
                <a:lnTo>
                  <a:pt x="0" y="2824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010533" y="405840"/>
            <a:ext cx="1520027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 b="1">
                <a:solidFill>
                  <a:srgbClr val="283F62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Studio Shodwe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940842" y="405840"/>
            <a:ext cx="978460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Contact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4385046" y="405840"/>
            <a:ext cx="1060497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About Me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154289" y="405840"/>
            <a:ext cx="735456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Music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898530" y="405840"/>
            <a:ext cx="809760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Home</a:t>
            </a:r>
          </a:p>
        </p:txBody>
      </p:sp>
      <p:sp>
        <p:nvSpPr>
          <p:cNvPr id="14" name="Freeform 14"/>
          <p:cNvSpPr/>
          <p:nvPr/>
        </p:nvSpPr>
        <p:spPr>
          <a:xfrm>
            <a:off x="1028700" y="6184504"/>
            <a:ext cx="4341112" cy="857370"/>
          </a:xfrm>
          <a:custGeom>
            <a:avLst/>
            <a:gdLst/>
            <a:ahLst/>
            <a:cxnLst/>
            <a:rect l="l" t="t" r="r" b="b"/>
            <a:pathLst>
              <a:path w="4341112" h="857370">
                <a:moveTo>
                  <a:pt x="0" y="0"/>
                </a:moveTo>
                <a:lnTo>
                  <a:pt x="4341112" y="0"/>
                </a:lnTo>
                <a:lnTo>
                  <a:pt x="4341112" y="857369"/>
                </a:lnTo>
                <a:lnTo>
                  <a:pt x="0" y="8573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</a:blip>
            <a:stretch>
              <a:fillRect/>
            </a:stretch>
          </a:blipFill>
        </p:spPr>
      </p:sp>
      <p:grpSp>
        <p:nvGrpSpPr>
          <p:cNvPr id="15" name="Group 15"/>
          <p:cNvGrpSpPr>
            <a:grpSpLocks noChangeAspect="1"/>
          </p:cNvGrpSpPr>
          <p:nvPr/>
        </p:nvGrpSpPr>
        <p:grpSpPr>
          <a:xfrm rot="-184823">
            <a:off x="31088" y="4943607"/>
            <a:ext cx="4411502" cy="3176796"/>
            <a:chOff x="0" y="0"/>
            <a:chExt cx="3136392" cy="2258568"/>
          </a:xfrm>
        </p:grpSpPr>
        <p:sp>
          <p:nvSpPr>
            <p:cNvPr id="16" name="Freeform 16">
              <a:hlinkClick r:id="rId5" tooltip="https://www.youtube.com/watch?v=KjaSTPEsRw4&amp;list=PLhG7uGpoh3iY-3IYK-LmHBKsVpYZj0Efj&amp;index=3"/>
            </p:cNvPr>
            <p:cNvSpPr/>
            <p:nvPr/>
          </p:nvSpPr>
          <p:spPr>
            <a:xfrm>
              <a:off x="114300" y="125984"/>
              <a:ext cx="2882900" cy="1993900"/>
            </a:xfrm>
            <a:custGeom>
              <a:avLst/>
              <a:gdLst/>
              <a:ahLst/>
              <a:cxnLst/>
              <a:rect l="l" t="t" r="r" b="b"/>
              <a:pathLst>
                <a:path w="2882900" h="1993900">
                  <a:moveTo>
                    <a:pt x="2882900" y="1993900"/>
                  </a:moveTo>
                  <a:lnTo>
                    <a:pt x="0" y="1993900"/>
                  </a:lnTo>
                  <a:lnTo>
                    <a:pt x="0" y="0"/>
                  </a:lnTo>
                  <a:lnTo>
                    <a:pt x="2882900" y="0"/>
                  </a:lnTo>
                  <a:lnTo>
                    <a:pt x="2882900" y="1993900"/>
                  </a:lnTo>
                  <a:close/>
                </a:path>
              </a:pathLst>
            </a:custGeom>
            <a:blipFill>
              <a:blip r:embed="rId6"/>
              <a:stretch>
                <a:fillRect t="-4219" b="-4219"/>
              </a:stretch>
            </a:blipFill>
          </p:spPr>
        </p:sp>
        <p:sp>
          <p:nvSpPr>
            <p:cNvPr id="17" name="Freeform 17">
              <a:hlinkClick r:id="rId5" tooltip="https://www.youtube.com/watch?v=KjaSTPEsRw4&amp;list=PLhG7uGpoh3iY-3IYK-LmHBKsVpYZj0Efj&amp;index=3"/>
            </p:cNvPr>
            <p:cNvSpPr/>
            <p:nvPr/>
          </p:nvSpPr>
          <p:spPr>
            <a:xfrm>
              <a:off x="0" y="-1016"/>
              <a:ext cx="3136392" cy="2258568"/>
            </a:xfrm>
            <a:custGeom>
              <a:avLst/>
              <a:gdLst/>
              <a:ahLst/>
              <a:cxnLst/>
              <a:rect l="l" t="t" r="r" b="b"/>
              <a:pathLst>
                <a:path w="3136392" h="2258568">
                  <a:moveTo>
                    <a:pt x="3136392" y="2258568"/>
                  </a:moveTo>
                  <a:lnTo>
                    <a:pt x="0" y="2258568"/>
                  </a:lnTo>
                  <a:lnTo>
                    <a:pt x="0" y="0"/>
                  </a:lnTo>
                  <a:lnTo>
                    <a:pt x="3136392" y="0"/>
                  </a:lnTo>
                  <a:lnTo>
                    <a:pt x="3136392" y="2258568"/>
                  </a:lnTo>
                  <a:close/>
                </a:path>
              </a:pathLst>
            </a:custGeom>
            <a:blipFill>
              <a:blip r:embed="rId7"/>
              <a:stretch>
                <a:fillRect l="-8" r="-8"/>
              </a:stretch>
            </a:blipFill>
          </p:spPr>
        </p:sp>
      </p:grpSp>
      <p:sp>
        <p:nvSpPr>
          <p:cNvPr id="18" name="Freeform 18"/>
          <p:cNvSpPr/>
          <p:nvPr/>
        </p:nvSpPr>
        <p:spPr>
          <a:xfrm>
            <a:off x="5691729" y="6184504"/>
            <a:ext cx="4341112" cy="857370"/>
          </a:xfrm>
          <a:custGeom>
            <a:avLst/>
            <a:gdLst/>
            <a:ahLst/>
            <a:cxnLst/>
            <a:rect l="l" t="t" r="r" b="b"/>
            <a:pathLst>
              <a:path w="4341112" h="857370">
                <a:moveTo>
                  <a:pt x="0" y="0"/>
                </a:moveTo>
                <a:lnTo>
                  <a:pt x="4341112" y="0"/>
                </a:lnTo>
                <a:lnTo>
                  <a:pt x="4341112" y="857369"/>
                </a:lnTo>
                <a:lnTo>
                  <a:pt x="0" y="8573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</a:blip>
            <a:stretch>
              <a:fillRect/>
            </a:stretch>
          </a:blipFill>
        </p:spPr>
      </p: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4724783" y="4838119"/>
            <a:ext cx="4341112" cy="3126107"/>
            <a:chOff x="0" y="0"/>
            <a:chExt cx="3136392" cy="2258568"/>
          </a:xfrm>
        </p:grpSpPr>
        <p:sp>
          <p:nvSpPr>
            <p:cNvPr id="20" name="Freeform 20">
              <a:hlinkClick r:id="rId8" tooltip="https://www.youtube.com/watch?v=7o8YgWmjwOk&amp;list=PLhG7uGpoh3iY-3IYK-LmHBKsVpYZj0Efj&amp;index=11"/>
            </p:cNvPr>
            <p:cNvSpPr/>
            <p:nvPr/>
          </p:nvSpPr>
          <p:spPr>
            <a:xfrm>
              <a:off x="114300" y="125984"/>
              <a:ext cx="2882900" cy="1993900"/>
            </a:xfrm>
            <a:custGeom>
              <a:avLst/>
              <a:gdLst/>
              <a:ahLst/>
              <a:cxnLst/>
              <a:rect l="l" t="t" r="r" b="b"/>
              <a:pathLst>
                <a:path w="2882900" h="1993900">
                  <a:moveTo>
                    <a:pt x="2882900" y="1993900"/>
                  </a:moveTo>
                  <a:lnTo>
                    <a:pt x="0" y="1993900"/>
                  </a:lnTo>
                  <a:lnTo>
                    <a:pt x="0" y="0"/>
                  </a:lnTo>
                  <a:lnTo>
                    <a:pt x="2882900" y="0"/>
                  </a:lnTo>
                  <a:lnTo>
                    <a:pt x="2882900" y="1993900"/>
                  </a:lnTo>
                  <a:close/>
                </a:path>
              </a:pathLst>
            </a:custGeom>
            <a:blipFill>
              <a:blip r:embed="rId9"/>
              <a:stretch>
                <a:fillRect l="-1856" r="-1856"/>
              </a:stretch>
            </a:blipFill>
          </p:spPr>
        </p:sp>
        <p:sp>
          <p:nvSpPr>
            <p:cNvPr id="21" name="Freeform 21">
              <a:hlinkClick r:id="rId8" tooltip="https://www.youtube.com/watch?v=7o8YgWmjwOk&amp;list=PLhG7uGpoh3iY-3IYK-LmHBKsVpYZj0Efj&amp;index=11"/>
            </p:cNvPr>
            <p:cNvSpPr/>
            <p:nvPr/>
          </p:nvSpPr>
          <p:spPr>
            <a:xfrm>
              <a:off x="0" y="-1016"/>
              <a:ext cx="3136392" cy="2258568"/>
            </a:xfrm>
            <a:custGeom>
              <a:avLst/>
              <a:gdLst/>
              <a:ahLst/>
              <a:cxnLst/>
              <a:rect l="l" t="t" r="r" b="b"/>
              <a:pathLst>
                <a:path w="3136392" h="2258568">
                  <a:moveTo>
                    <a:pt x="3136392" y="2258568"/>
                  </a:moveTo>
                  <a:lnTo>
                    <a:pt x="0" y="2258568"/>
                  </a:lnTo>
                  <a:lnTo>
                    <a:pt x="0" y="0"/>
                  </a:lnTo>
                  <a:lnTo>
                    <a:pt x="3136392" y="0"/>
                  </a:lnTo>
                  <a:lnTo>
                    <a:pt x="3136392" y="2258568"/>
                  </a:lnTo>
                  <a:close/>
                </a:path>
              </a:pathLst>
            </a:custGeom>
            <a:blipFill>
              <a:blip r:embed="rId7"/>
              <a:stretch>
                <a:fillRect l="-8" r="-8"/>
              </a:stretch>
            </a:blipFill>
          </p:spPr>
        </p:sp>
      </p:grpSp>
      <p:sp>
        <p:nvSpPr>
          <p:cNvPr id="22" name="Freeform 22"/>
          <p:cNvSpPr/>
          <p:nvPr/>
        </p:nvSpPr>
        <p:spPr>
          <a:xfrm>
            <a:off x="10354759" y="6184504"/>
            <a:ext cx="4341112" cy="857370"/>
          </a:xfrm>
          <a:custGeom>
            <a:avLst/>
            <a:gdLst/>
            <a:ahLst/>
            <a:cxnLst/>
            <a:rect l="l" t="t" r="r" b="b"/>
            <a:pathLst>
              <a:path w="4341112" h="857370">
                <a:moveTo>
                  <a:pt x="0" y="0"/>
                </a:moveTo>
                <a:lnTo>
                  <a:pt x="4341111" y="0"/>
                </a:lnTo>
                <a:lnTo>
                  <a:pt x="4341111" y="857369"/>
                </a:lnTo>
                <a:lnTo>
                  <a:pt x="0" y="8573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</a:blip>
            <a:stretch>
              <a:fillRect/>
            </a:stretch>
          </a:blipFill>
        </p:spPr>
      </p:sp>
      <p:grpSp>
        <p:nvGrpSpPr>
          <p:cNvPr id="23" name="Group 23"/>
          <p:cNvGrpSpPr>
            <a:grpSpLocks noChangeAspect="1"/>
          </p:cNvGrpSpPr>
          <p:nvPr/>
        </p:nvGrpSpPr>
        <p:grpSpPr>
          <a:xfrm rot="120120">
            <a:off x="9323757" y="4901956"/>
            <a:ext cx="4324402" cy="3114074"/>
            <a:chOff x="0" y="0"/>
            <a:chExt cx="3136392" cy="2258568"/>
          </a:xfrm>
        </p:grpSpPr>
        <p:sp>
          <p:nvSpPr>
            <p:cNvPr id="24" name="Freeform 24">
              <a:hlinkClick r:id="rId10" tooltip="https://www.youtube.com/watch?v=lwngjC5D2WQ&amp;list=PLhG7uGpoh3iY-3IYK-LmHBKsVpYZj0Efj&amp;index=2"/>
            </p:cNvPr>
            <p:cNvSpPr/>
            <p:nvPr/>
          </p:nvSpPr>
          <p:spPr>
            <a:xfrm>
              <a:off x="114300" y="125984"/>
              <a:ext cx="2882900" cy="1993900"/>
            </a:xfrm>
            <a:custGeom>
              <a:avLst/>
              <a:gdLst/>
              <a:ahLst/>
              <a:cxnLst/>
              <a:rect l="l" t="t" r="r" b="b"/>
              <a:pathLst>
                <a:path w="2882900" h="1993900">
                  <a:moveTo>
                    <a:pt x="2882900" y="1993900"/>
                  </a:moveTo>
                  <a:lnTo>
                    <a:pt x="0" y="1993900"/>
                  </a:lnTo>
                  <a:lnTo>
                    <a:pt x="0" y="0"/>
                  </a:lnTo>
                  <a:lnTo>
                    <a:pt x="2882900" y="0"/>
                  </a:lnTo>
                  <a:lnTo>
                    <a:pt x="2882900" y="1993900"/>
                  </a:lnTo>
                  <a:close/>
                </a:path>
              </a:pathLst>
            </a:custGeom>
            <a:blipFill>
              <a:blip r:embed="rId11"/>
              <a:stretch>
                <a:fillRect l="-2002" r="-2002"/>
              </a:stretch>
            </a:blipFill>
          </p:spPr>
        </p:sp>
        <p:sp>
          <p:nvSpPr>
            <p:cNvPr id="25" name="Freeform 25">
              <a:hlinkClick r:id="rId10" tooltip="https://www.youtube.com/watch?v=lwngjC5D2WQ&amp;list=PLhG7uGpoh3iY-3IYK-LmHBKsVpYZj0Efj&amp;index=2"/>
            </p:cNvPr>
            <p:cNvSpPr/>
            <p:nvPr/>
          </p:nvSpPr>
          <p:spPr>
            <a:xfrm>
              <a:off x="0" y="-1016"/>
              <a:ext cx="3136392" cy="2258568"/>
            </a:xfrm>
            <a:custGeom>
              <a:avLst/>
              <a:gdLst/>
              <a:ahLst/>
              <a:cxnLst/>
              <a:rect l="l" t="t" r="r" b="b"/>
              <a:pathLst>
                <a:path w="3136392" h="2258568">
                  <a:moveTo>
                    <a:pt x="3136392" y="2258568"/>
                  </a:moveTo>
                  <a:lnTo>
                    <a:pt x="0" y="2258568"/>
                  </a:lnTo>
                  <a:lnTo>
                    <a:pt x="0" y="0"/>
                  </a:lnTo>
                  <a:lnTo>
                    <a:pt x="3136392" y="0"/>
                  </a:lnTo>
                  <a:lnTo>
                    <a:pt x="3136392" y="2258568"/>
                  </a:lnTo>
                  <a:close/>
                </a:path>
              </a:pathLst>
            </a:custGeom>
            <a:blipFill>
              <a:blip r:embed="rId7"/>
              <a:stretch>
                <a:fillRect l="-8" r="-8"/>
              </a:stretch>
            </a:blipFill>
          </p:spPr>
        </p:sp>
      </p:grpSp>
      <p:sp>
        <p:nvSpPr>
          <p:cNvPr id="26" name="Freeform 26"/>
          <p:cNvSpPr/>
          <p:nvPr/>
        </p:nvSpPr>
        <p:spPr>
          <a:xfrm>
            <a:off x="15017788" y="6184504"/>
            <a:ext cx="4341112" cy="857370"/>
          </a:xfrm>
          <a:custGeom>
            <a:avLst/>
            <a:gdLst/>
            <a:ahLst/>
            <a:cxnLst/>
            <a:rect l="l" t="t" r="r" b="b"/>
            <a:pathLst>
              <a:path w="4341112" h="857370">
                <a:moveTo>
                  <a:pt x="0" y="0"/>
                </a:moveTo>
                <a:lnTo>
                  <a:pt x="4341112" y="0"/>
                </a:lnTo>
                <a:lnTo>
                  <a:pt x="4341112" y="857369"/>
                </a:lnTo>
                <a:lnTo>
                  <a:pt x="0" y="8573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</a:blip>
            <a:stretch>
              <a:fillRect/>
            </a:stretch>
          </a:blipFill>
        </p:spPr>
      </p:sp>
      <p:grpSp>
        <p:nvGrpSpPr>
          <p:cNvPr id="27" name="Group 27"/>
          <p:cNvGrpSpPr>
            <a:grpSpLocks noChangeAspect="1"/>
          </p:cNvGrpSpPr>
          <p:nvPr/>
        </p:nvGrpSpPr>
        <p:grpSpPr>
          <a:xfrm rot="-60784">
            <a:off x="13932567" y="4938888"/>
            <a:ext cx="4221832" cy="3040211"/>
            <a:chOff x="0" y="0"/>
            <a:chExt cx="3136392" cy="2258568"/>
          </a:xfrm>
        </p:grpSpPr>
        <p:sp>
          <p:nvSpPr>
            <p:cNvPr id="28" name="Freeform 28">
              <a:hlinkClick r:id="rId12" tooltip="https://www.youtube.com/watch?v=bX2LIB3ywQo&amp;list=PLhG7uGpoh3iY-3IYK-LmHBKsVpYZj0Efj&amp;index=19"/>
            </p:cNvPr>
            <p:cNvSpPr/>
            <p:nvPr/>
          </p:nvSpPr>
          <p:spPr>
            <a:xfrm>
              <a:off x="114300" y="125984"/>
              <a:ext cx="2882900" cy="1993900"/>
            </a:xfrm>
            <a:custGeom>
              <a:avLst/>
              <a:gdLst/>
              <a:ahLst/>
              <a:cxnLst/>
              <a:rect l="l" t="t" r="r" b="b"/>
              <a:pathLst>
                <a:path w="2882900" h="1993900">
                  <a:moveTo>
                    <a:pt x="2882900" y="1993900"/>
                  </a:moveTo>
                  <a:lnTo>
                    <a:pt x="0" y="1993900"/>
                  </a:lnTo>
                  <a:lnTo>
                    <a:pt x="0" y="0"/>
                  </a:lnTo>
                  <a:lnTo>
                    <a:pt x="2882900" y="0"/>
                  </a:lnTo>
                  <a:lnTo>
                    <a:pt x="2882900" y="1993900"/>
                  </a:lnTo>
                  <a:close/>
                </a:path>
              </a:pathLst>
            </a:custGeom>
            <a:blipFill>
              <a:blip r:embed="rId13"/>
              <a:stretch>
                <a:fillRect l="-2002" r="-2002"/>
              </a:stretch>
            </a:blipFill>
          </p:spPr>
        </p:sp>
        <p:sp>
          <p:nvSpPr>
            <p:cNvPr id="29" name="Freeform 29">
              <a:hlinkClick r:id="rId12" tooltip="https://www.youtube.com/watch?v=bX2LIB3ywQo&amp;list=PLhG7uGpoh3iY-3IYK-LmHBKsVpYZj0Efj&amp;index=19"/>
            </p:cNvPr>
            <p:cNvSpPr/>
            <p:nvPr/>
          </p:nvSpPr>
          <p:spPr>
            <a:xfrm>
              <a:off x="0" y="-1016"/>
              <a:ext cx="3136392" cy="2258568"/>
            </a:xfrm>
            <a:custGeom>
              <a:avLst/>
              <a:gdLst/>
              <a:ahLst/>
              <a:cxnLst/>
              <a:rect l="l" t="t" r="r" b="b"/>
              <a:pathLst>
                <a:path w="3136392" h="2258568">
                  <a:moveTo>
                    <a:pt x="3136392" y="2258568"/>
                  </a:moveTo>
                  <a:lnTo>
                    <a:pt x="0" y="2258568"/>
                  </a:lnTo>
                  <a:lnTo>
                    <a:pt x="0" y="0"/>
                  </a:lnTo>
                  <a:lnTo>
                    <a:pt x="3136392" y="0"/>
                  </a:lnTo>
                  <a:lnTo>
                    <a:pt x="3136392" y="2258568"/>
                  </a:lnTo>
                  <a:close/>
                </a:path>
              </a:pathLst>
            </a:custGeom>
            <a:blipFill>
              <a:blip r:embed="rId7"/>
              <a:stretch>
                <a:fillRect l="-8" r="-8"/>
              </a:stretch>
            </a:blipFill>
          </p:spPr>
        </p:sp>
      </p:grpSp>
      <p:sp>
        <p:nvSpPr>
          <p:cNvPr id="30" name="TextBox 30"/>
          <p:cNvSpPr txBox="1"/>
          <p:nvPr/>
        </p:nvSpPr>
        <p:spPr>
          <a:xfrm>
            <a:off x="889364" y="1798055"/>
            <a:ext cx="16801118" cy="2077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379"/>
              </a:lnSpc>
            </a:pPr>
            <a:r>
              <a:rPr lang="en-US" sz="6699">
                <a:solidFill>
                  <a:srgbClr val="1F2020"/>
                </a:solidFill>
                <a:latin typeface="Anton"/>
                <a:ea typeface="Anton"/>
                <a:cs typeface="Anton"/>
                <a:sym typeface="Anton"/>
              </a:rPr>
              <a:t>活動一：聲景猜一猜</a:t>
            </a:r>
            <a:r>
              <a:rPr lang="en-US" sz="669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 </a:t>
            </a:r>
          </a:p>
          <a:p>
            <a:pPr algn="l">
              <a:lnSpc>
                <a:spcPts val="7280"/>
              </a:lnSpc>
              <a:spcBef>
                <a:spcPct val="0"/>
              </a:spcBef>
            </a:pPr>
            <a:r>
              <a:rPr lang="en-US" sz="5200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   (請關大電視，只留聲音)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876300"/>
            <a:ext cx="18288000" cy="8971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573"/>
              </a:lnSpc>
              <a:spcBef>
                <a:spcPct val="0"/>
              </a:spcBef>
            </a:pPr>
            <a:r>
              <a:rPr lang="en-US" sz="8266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遊戲規則：</a:t>
            </a:r>
          </a:p>
          <a:p>
            <a:pPr algn="l">
              <a:lnSpc>
                <a:spcPts val="8493"/>
              </a:lnSpc>
              <a:spcBef>
                <a:spcPct val="0"/>
              </a:spcBef>
            </a:pPr>
            <a:r>
              <a:rPr lang="en-US" sz="6066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1. 聲音播放完畢後，各組搶答</a:t>
            </a:r>
          </a:p>
          <a:p>
            <a:pPr algn="l">
              <a:lnSpc>
                <a:spcPts val="8493"/>
              </a:lnSpc>
              <a:spcBef>
                <a:spcPct val="0"/>
              </a:spcBef>
            </a:pPr>
            <a:r>
              <a:rPr lang="en-US" sz="6066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2. 搶答時須回答以下四者，缺一不可，答對組可於格內劃圈，直到連成一線</a:t>
            </a:r>
          </a:p>
          <a:p>
            <a:pPr algn="l">
              <a:lnSpc>
                <a:spcPts val="8493"/>
              </a:lnSpc>
              <a:spcBef>
                <a:spcPct val="0"/>
              </a:spcBef>
            </a:pPr>
            <a:r>
              <a:rPr lang="en-US" sz="6066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(1) 聲音是什麼</a:t>
            </a:r>
          </a:p>
          <a:p>
            <a:pPr algn="l">
              <a:lnSpc>
                <a:spcPts val="8493"/>
              </a:lnSpc>
              <a:spcBef>
                <a:spcPct val="0"/>
              </a:spcBef>
            </a:pPr>
            <a:r>
              <a:rPr lang="en-US" sz="6066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(2) 聲音產生的地點</a:t>
            </a:r>
          </a:p>
          <a:p>
            <a:pPr algn="l">
              <a:lnSpc>
                <a:spcPts val="8493"/>
              </a:lnSpc>
              <a:spcBef>
                <a:spcPct val="0"/>
              </a:spcBef>
            </a:pPr>
            <a:r>
              <a:rPr lang="en-US" sz="6066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(3) 這個聲音現在是否還存在於生活中</a:t>
            </a:r>
          </a:p>
          <a:p>
            <a:pPr algn="l">
              <a:lnSpc>
                <a:spcPts val="8493"/>
              </a:lnSpc>
              <a:spcBef>
                <a:spcPct val="0"/>
              </a:spcBef>
            </a:pPr>
            <a:r>
              <a:rPr lang="en-US" sz="6066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(4) 這個聲音在九宮格中的分類為何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293116" y="453800"/>
            <a:ext cx="397367" cy="28996"/>
            <a:chOff x="0" y="0"/>
            <a:chExt cx="128243" cy="93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8243" cy="9358"/>
            </a:xfrm>
            <a:custGeom>
              <a:avLst/>
              <a:gdLst/>
              <a:ahLst/>
              <a:cxnLst/>
              <a:rect l="l" t="t" r="r" b="b"/>
              <a:pathLst>
                <a:path w="128243" h="9358">
                  <a:moveTo>
                    <a:pt x="0" y="0"/>
                  </a:moveTo>
                  <a:lnTo>
                    <a:pt x="128243" y="0"/>
                  </a:lnTo>
                  <a:lnTo>
                    <a:pt x="128243" y="9358"/>
                  </a:lnTo>
                  <a:lnTo>
                    <a:pt x="0" y="9358"/>
                  </a:lnTo>
                  <a:close/>
                </a:path>
              </a:pathLst>
            </a:custGeom>
            <a:solidFill>
              <a:srgbClr val="1F202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28243" cy="474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7293116" y="545903"/>
            <a:ext cx="397367" cy="28996"/>
            <a:chOff x="0" y="0"/>
            <a:chExt cx="128243" cy="935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8243" cy="9358"/>
            </a:xfrm>
            <a:custGeom>
              <a:avLst/>
              <a:gdLst/>
              <a:ahLst/>
              <a:cxnLst/>
              <a:rect l="l" t="t" r="r" b="b"/>
              <a:pathLst>
                <a:path w="128243" h="9358">
                  <a:moveTo>
                    <a:pt x="0" y="0"/>
                  </a:moveTo>
                  <a:lnTo>
                    <a:pt x="128243" y="0"/>
                  </a:lnTo>
                  <a:lnTo>
                    <a:pt x="128243" y="9358"/>
                  </a:lnTo>
                  <a:lnTo>
                    <a:pt x="0" y="9358"/>
                  </a:lnTo>
                  <a:close/>
                </a:path>
              </a:pathLst>
            </a:custGeom>
            <a:solidFill>
              <a:srgbClr val="1F2020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28243" cy="474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5940842" y="405840"/>
            <a:ext cx="978460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Contact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4385046" y="405840"/>
            <a:ext cx="1060497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About Me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154289" y="405840"/>
            <a:ext cx="735456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Music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898530" y="405840"/>
            <a:ext cx="809760" cy="1979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283F62"/>
                </a:solidFill>
                <a:latin typeface="Open Sans"/>
                <a:ea typeface="Open Sans"/>
                <a:cs typeface="Open Sans"/>
                <a:sym typeface="Open Sans"/>
              </a:rPr>
              <a:t>Home</a:t>
            </a:r>
          </a:p>
        </p:txBody>
      </p:sp>
      <p:sp>
        <p:nvSpPr>
          <p:cNvPr id="12" name="Freeform 12"/>
          <p:cNvSpPr/>
          <p:nvPr/>
        </p:nvSpPr>
        <p:spPr>
          <a:xfrm>
            <a:off x="1028700" y="7179421"/>
            <a:ext cx="8283355" cy="1635963"/>
          </a:xfrm>
          <a:custGeom>
            <a:avLst/>
            <a:gdLst/>
            <a:ahLst/>
            <a:cxnLst/>
            <a:rect l="l" t="t" r="r" b="b"/>
            <a:pathLst>
              <a:path w="8283355" h="1635963">
                <a:moveTo>
                  <a:pt x="0" y="0"/>
                </a:moveTo>
                <a:lnTo>
                  <a:pt x="8283355" y="0"/>
                </a:lnTo>
                <a:lnTo>
                  <a:pt x="8283355" y="1635963"/>
                </a:lnTo>
                <a:lnTo>
                  <a:pt x="0" y="16359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/>
            </a:stretch>
          </a:blipFill>
        </p:spPr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028700" y="2149812"/>
            <a:ext cx="8283355" cy="5964982"/>
            <a:chOff x="0" y="0"/>
            <a:chExt cx="3136392" cy="2258568"/>
          </a:xfrm>
        </p:grpSpPr>
        <p:sp>
          <p:nvSpPr>
            <p:cNvPr id="14" name="Freeform 14"/>
            <p:cNvSpPr/>
            <p:nvPr/>
          </p:nvSpPr>
          <p:spPr>
            <a:xfrm>
              <a:off x="114300" y="125984"/>
              <a:ext cx="2882900" cy="1993900"/>
            </a:xfrm>
            <a:custGeom>
              <a:avLst/>
              <a:gdLst/>
              <a:ahLst/>
              <a:cxnLst/>
              <a:rect l="l" t="t" r="r" b="b"/>
              <a:pathLst>
                <a:path w="2882900" h="1993900">
                  <a:moveTo>
                    <a:pt x="2882900" y="1993900"/>
                  </a:moveTo>
                  <a:lnTo>
                    <a:pt x="0" y="1993900"/>
                  </a:lnTo>
                  <a:lnTo>
                    <a:pt x="0" y="0"/>
                  </a:lnTo>
                  <a:lnTo>
                    <a:pt x="2882900" y="0"/>
                  </a:lnTo>
                  <a:lnTo>
                    <a:pt x="2882900" y="1993900"/>
                  </a:lnTo>
                  <a:close/>
                </a:path>
              </a:pathLst>
            </a:custGeom>
            <a:blipFill>
              <a:blip r:embed="rId3"/>
              <a:stretch>
                <a:fillRect l="-2198" r="-2198"/>
              </a:stretch>
            </a:blipFill>
          </p:spPr>
        </p:sp>
        <p:sp>
          <p:nvSpPr>
            <p:cNvPr id="15" name="Freeform 15"/>
            <p:cNvSpPr/>
            <p:nvPr/>
          </p:nvSpPr>
          <p:spPr>
            <a:xfrm>
              <a:off x="0" y="-1016"/>
              <a:ext cx="3136392" cy="2258568"/>
            </a:xfrm>
            <a:custGeom>
              <a:avLst/>
              <a:gdLst/>
              <a:ahLst/>
              <a:cxnLst/>
              <a:rect l="l" t="t" r="r" b="b"/>
              <a:pathLst>
                <a:path w="3136392" h="2258568">
                  <a:moveTo>
                    <a:pt x="3136392" y="2258568"/>
                  </a:moveTo>
                  <a:lnTo>
                    <a:pt x="0" y="2258568"/>
                  </a:lnTo>
                  <a:lnTo>
                    <a:pt x="0" y="0"/>
                  </a:lnTo>
                  <a:lnTo>
                    <a:pt x="3136392" y="0"/>
                  </a:lnTo>
                  <a:lnTo>
                    <a:pt x="3136392" y="2258568"/>
                  </a:lnTo>
                  <a:close/>
                </a:path>
              </a:pathLst>
            </a:custGeom>
            <a:blipFill>
              <a:blip r:embed="rId4"/>
              <a:stretch>
                <a:fillRect l="-8" r="-8"/>
              </a:stretch>
            </a:blipFill>
          </p:spPr>
        </p:sp>
      </p:grpSp>
      <p:sp>
        <p:nvSpPr>
          <p:cNvPr id="16" name="TextBox 16"/>
          <p:cNvSpPr txBox="1"/>
          <p:nvPr/>
        </p:nvSpPr>
        <p:spPr>
          <a:xfrm>
            <a:off x="9830858" y="3382258"/>
            <a:ext cx="7382318" cy="33415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439"/>
              </a:lnSpc>
            </a:pPr>
            <a:r>
              <a:rPr lang="en-US" sz="959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MY TIME：</a:t>
            </a:r>
          </a:p>
          <a:p>
            <a:pPr algn="l">
              <a:lnSpc>
                <a:spcPts val="13439"/>
              </a:lnSpc>
              <a:spcBef>
                <a:spcPct val="0"/>
              </a:spcBef>
            </a:pPr>
            <a:r>
              <a:rPr lang="en-US" sz="959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記憶中的聲音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997715" y="6188778"/>
            <a:ext cx="4292570" cy="847783"/>
          </a:xfrm>
          <a:custGeom>
            <a:avLst/>
            <a:gdLst/>
            <a:ahLst/>
            <a:cxnLst/>
            <a:rect l="l" t="t" r="r" b="b"/>
            <a:pathLst>
              <a:path w="4292570" h="847783">
                <a:moveTo>
                  <a:pt x="0" y="0"/>
                </a:moveTo>
                <a:lnTo>
                  <a:pt x="4292570" y="0"/>
                </a:lnTo>
                <a:lnTo>
                  <a:pt x="4292570" y="847783"/>
                </a:lnTo>
                <a:lnTo>
                  <a:pt x="0" y="8477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/>
            </a:stretch>
          </a:blipFill>
        </p:spPr>
      </p:sp>
      <p:sp>
        <p:nvSpPr>
          <p:cNvPr id="3" name="Freeform 3">
            <a:hlinkClick r:id="rId3" tooltip="https://www.youtube.com/watch?v=r8HNaRbSSMM&amp;t=160s"/>
          </p:cNvPr>
          <p:cNvSpPr/>
          <p:nvPr/>
        </p:nvSpPr>
        <p:spPr>
          <a:xfrm>
            <a:off x="3896509" y="2073389"/>
            <a:ext cx="11707460" cy="8213611"/>
          </a:xfrm>
          <a:custGeom>
            <a:avLst/>
            <a:gdLst/>
            <a:ahLst/>
            <a:cxnLst/>
            <a:rect l="l" t="t" r="r" b="b"/>
            <a:pathLst>
              <a:path w="11707460" h="8213611">
                <a:moveTo>
                  <a:pt x="0" y="0"/>
                </a:moveTo>
                <a:lnTo>
                  <a:pt x="11707460" y="0"/>
                </a:lnTo>
                <a:lnTo>
                  <a:pt x="11707460" y="8213611"/>
                </a:lnTo>
                <a:lnTo>
                  <a:pt x="0" y="821361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295347" y="361950"/>
            <a:ext cx="6833585" cy="1302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39"/>
              </a:lnSpc>
              <a:spcBef>
                <a:spcPct val="0"/>
              </a:spcBef>
            </a:pPr>
            <a:r>
              <a:rPr lang="en-US" sz="7599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臺南聲景百選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hlinkClick r:id="rId2" tooltip="https://hzsoundscape.com.tw"/>
          </p:cNvPr>
          <p:cNvSpPr/>
          <p:nvPr/>
        </p:nvSpPr>
        <p:spPr>
          <a:xfrm>
            <a:off x="1935519" y="1670028"/>
            <a:ext cx="14416962" cy="8125924"/>
          </a:xfrm>
          <a:custGeom>
            <a:avLst/>
            <a:gdLst/>
            <a:ahLst/>
            <a:cxnLst/>
            <a:rect l="l" t="t" r="r" b="b"/>
            <a:pathLst>
              <a:path w="14416962" h="8125924">
                <a:moveTo>
                  <a:pt x="0" y="0"/>
                </a:moveTo>
                <a:lnTo>
                  <a:pt x="14416962" y="0"/>
                </a:lnTo>
                <a:lnTo>
                  <a:pt x="14416962" y="8125924"/>
                </a:lnTo>
                <a:lnTo>
                  <a:pt x="0" y="81259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790" t="-28539" r="-38525" b="-14487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935519" y="392516"/>
            <a:ext cx="10751348" cy="1148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427"/>
              </a:lnSpc>
              <a:spcBef>
                <a:spcPct val="0"/>
              </a:spcBef>
            </a:pPr>
            <a:r>
              <a:rPr lang="en-US" sz="6733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探索時間：玩轉聲景地圖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4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71292" y="1862168"/>
            <a:ext cx="16288008" cy="8424832"/>
          </a:xfrm>
          <a:custGeom>
            <a:avLst/>
            <a:gdLst/>
            <a:ahLst/>
            <a:cxnLst/>
            <a:rect l="l" t="t" r="r" b="b"/>
            <a:pathLst>
              <a:path w="16288008" h="8424832">
                <a:moveTo>
                  <a:pt x="0" y="0"/>
                </a:moveTo>
                <a:lnTo>
                  <a:pt x="16288008" y="0"/>
                </a:lnTo>
                <a:lnTo>
                  <a:pt x="16288008" y="8424832"/>
                </a:lnTo>
                <a:lnTo>
                  <a:pt x="0" y="84248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059" t="-38759" r="-15843" b="-9035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28700" y="371357"/>
            <a:ext cx="12837307" cy="1181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658"/>
              </a:lnSpc>
              <a:spcBef>
                <a:spcPct val="0"/>
              </a:spcBef>
            </a:pPr>
            <a:r>
              <a:rPr lang="en-US" sz="6898">
                <a:solidFill>
                  <a:srgbClr val="283F62"/>
                </a:solidFill>
                <a:latin typeface="Anton"/>
                <a:ea typeface="Anton"/>
                <a:cs typeface="Anton"/>
                <a:sym typeface="Anton"/>
              </a:rPr>
              <a:t>活動二：聽見：聲音記憶特展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</TotalTime>
  <Words>206</Words>
  <Application>Microsoft Office PowerPoint</Application>
  <PresentationFormat>自訂</PresentationFormat>
  <Paragraphs>67</Paragraphs>
  <Slides>25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25</vt:i4>
      </vt:variant>
    </vt:vector>
  </HeadingPairs>
  <TitlesOfParts>
    <vt:vector size="33" baseType="lpstr">
      <vt:lpstr>Open Sans Bold</vt:lpstr>
      <vt:lpstr>Arial</vt:lpstr>
      <vt:lpstr>Open Sans</vt:lpstr>
      <vt:lpstr>Anton</vt:lpstr>
      <vt:lpstr>Canva Sans</vt:lpstr>
      <vt:lpstr>Canva Sans Bold</vt:lpstr>
      <vt:lpstr>Calibri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Black White Vintage Classic Music Presentation</dc:title>
  <cp:lastModifiedBy>Microsoft 帳戶</cp:lastModifiedBy>
  <cp:revision>4</cp:revision>
  <dcterms:created xsi:type="dcterms:W3CDTF">2006-08-16T00:00:00Z</dcterms:created>
  <dcterms:modified xsi:type="dcterms:W3CDTF">2025-09-26T09:35:04Z</dcterms:modified>
  <dc:identifier>DAGrPWdppYI</dc:identifier>
</cp:coreProperties>
</file>