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334" r:id="rId16"/>
    <p:sldId id="271" r:id="rId17"/>
    <p:sldId id="272" r:id="rId18"/>
    <p:sldId id="273" r:id="rId19"/>
    <p:sldId id="346" r:id="rId20"/>
    <p:sldId id="347" r:id="rId21"/>
    <p:sldId id="348" r:id="rId22"/>
    <p:sldId id="349" r:id="rId23"/>
    <p:sldId id="352" r:id="rId24"/>
    <p:sldId id="351" r:id="rId25"/>
    <p:sldId id="345" r:id="rId26"/>
    <p:sldId id="355" r:id="rId27"/>
    <p:sldId id="353" r:id="rId28"/>
    <p:sldId id="354" r:id="rId29"/>
    <p:sldId id="358" r:id="rId30"/>
    <p:sldId id="356" r:id="rId31"/>
    <p:sldId id="357" r:id="rId32"/>
    <p:sldId id="359" r:id="rId33"/>
    <p:sldId id="360" r:id="rId34"/>
    <p:sldId id="362" r:id="rId35"/>
    <p:sldId id="361" r:id="rId36"/>
    <p:sldId id="367" r:id="rId37"/>
    <p:sldId id="368" r:id="rId38"/>
    <p:sldId id="369" r:id="rId39"/>
    <p:sldId id="370" r:id="rId40"/>
    <p:sldId id="372" r:id="rId41"/>
    <p:sldId id="371" r:id="rId42"/>
    <p:sldId id="373" r:id="rId43"/>
    <p:sldId id="374" r:id="rId44"/>
    <p:sldId id="375" r:id="rId45"/>
    <p:sldId id="377" r:id="rId46"/>
    <p:sldId id="378" r:id="rId47"/>
    <p:sldId id="380" r:id="rId48"/>
  </p:sldIdLst>
  <p:sldSz cx="18288000" cy="10287000"/>
  <p:notesSz cx="6858000" cy="9144000"/>
  <p:embeddedFontLst>
    <p:embeddedFont>
      <p:font typeface="文泉驿" panose="02020500000000000000" charset="-120"/>
      <p:regular r:id="rId49"/>
    </p:embeddedFont>
    <p:embeddedFont>
      <p:font typeface="標楷體" panose="03000509000000000000" pitchFamily="65" charset="-120"/>
      <p:regular r:id="rId50"/>
    </p:embeddedFont>
    <p:embeddedFont>
      <p:font typeface="可画榜书" panose="020B0604020202020204" charset="-122"/>
      <p:regular r:id="rId51"/>
    </p:embeddedFont>
    <p:embeddedFont>
      <p:font typeface="29LT Bukra" panose="020B0604020202020204" charset="-78"/>
      <p:regular r:id="rId52"/>
    </p:embeddedFont>
    <p:embeddedFont>
      <p:font typeface="字由字家拙黑" panose="020B0604020202020204" charset="-122"/>
      <p:regular r:id="rId53"/>
    </p:embeddedFont>
    <p:embeddedFont>
      <p:font typeface="微軟正黑體" panose="020B0604030504040204" pitchFamily="34" charset="-120"/>
      <p:regular r:id="rId54"/>
      <p:bold r:id="rId55"/>
    </p:embeddedFont>
    <p:embeddedFont>
      <p:font typeface="Arial Unicode" panose="02020500000000000000" charset="-120"/>
      <p:regular r:id="rId56"/>
    </p:embeddedFon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Segoe UI Symbol" panose="020B0502040204020203" pitchFamily="34" charset="0"/>
      <p:regular r:id="rId6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81" d="100"/>
          <a:sy n="81" d="100"/>
        </p:scale>
        <p:origin x="17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5" Type="http://schemas.openxmlformats.org/officeDocument/2006/relationships/slide" Target="slides/slide4.xml"/><Relationship Id="rId61" Type="http://schemas.openxmlformats.org/officeDocument/2006/relationships/font" Target="fonts/font1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8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6E4F19-6302-49E3-9CDD-DF44928991BF}" type="doc">
      <dgm:prSet loTypeId="urn:microsoft.com/office/officeart/2005/8/layout/venn1" loCatId="relationship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70DBBAA5-59F1-4280-A478-97CC464997F7}">
      <dgm:prSet phldrT="[文字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人的</a:t>
          </a:r>
          <a:endParaRPr lang="en-US" altLang="zh-TW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感知</a:t>
          </a:r>
        </a:p>
      </dgm:t>
    </dgm:pt>
    <dgm:pt modelId="{4302440A-C028-4821-B700-43A5A36951F9}" type="parTrans" cxnId="{3BD50ADA-2162-4442-BF0F-4CA10A69E04D}">
      <dgm:prSet/>
      <dgm:spPr/>
      <dgm:t>
        <a:bodyPr/>
        <a:lstStyle/>
        <a:p>
          <a:pPr>
            <a:lnSpc>
              <a:spcPct val="100000"/>
            </a:lnSpc>
          </a:pPr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A1F611C7-8D01-4641-8064-EF9D20AC97D4}" type="sibTrans" cxnId="{3BD50ADA-2162-4442-BF0F-4CA10A69E04D}">
      <dgm:prSet/>
      <dgm:spPr/>
      <dgm:t>
        <a:bodyPr/>
        <a:lstStyle/>
        <a:p>
          <a:pPr>
            <a:lnSpc>
              <a:spcPct val="100000"/>
            </a:lnSpc>
          </a:pPr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4F8D91B2-B585-4FDD-A8B3-496B93302DF6}">
      <dgm:prSet phldrT="[文字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族群</a:t>
          </a:r>
          <a:endParaRPr lang="en-US" altLang="zh-TW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記憶</a:t>
          </a:r>
        </a:p>
      </dgm:t>
    </dgm:pt>
    <dgm:pt modelId="{2243D057-DB0B-4F82-90A2-A4D9C97AC483}" type="parTrans" cxnId="{42770BBE-B648-4309-8B46-D64BF41E3E5C}">
      <dgm:prSet/>
      <dgm:spPr/>
      <dgm:t>
        <a:bodyPr/>
        <a:lstStyle/>
        <a:p>
          <a:pPr>
            <a:lnSpc>
              <a:spcPct val="100000"/>
            </a:lnSpc>
          </a:pPr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BF8C9607-480D-407A-A8B9-5D9090714C76}" type="sibTrans" cxnId="{42770BBE-B648-4309-8B46-D64BF41E3E5C}">
      <dgm:prSet/>
      <dgm:spPr/>
      <dgm:t>
        <a:bodyPr/>
        <a:lstStyle/>
        <a:p>
          <a:pPr>
            <a:lnSpc>
              <a:spcPct val="100000"/>
            </a:lnSpc>
          </a:pPr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BA658395-DB81-4E60-B12F-7D33CB3F19C6}">
      <dgm:prSet phldrT="[文字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地理</a:t>
          </a:r>
          <a:endParaRPr lang="en-US" altLang="zh-TW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空間</a:t>
          </a:r>
        </a:p>
      </dgm:t>
    </dgm:pt>
    <dgm:pt modelId="{AD8C1C3D-A48B-4257-BD1D-BCD3204FDA68}" type="parTrans" cxnId="{92ACC943-D88F-42FB-9820-27891FA44B0C}">
      <dgm:prSet/>
      <dgm:spPr/>
      <dgm:t>
        <a:bodyPr/>
        <a:lstStyle/>
        <a:p>
          <a:pPr>
            <a:lnSpc>
              <a:spcPct val="100000"/>
            </a:lnSpc>
          </a:pPr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718F84EA-0D9C-4EDA-82D0-3D4976B09C19}" type="sibTrans" cxnId="{92ACC943-D88F-42FB-9820-27891FA44B0C}">
      <dgm:prSet/>
      <dgm:spPr/>
      <dgm:t>
        <a:bodyPr/>
        <a:lstStyle/>
        <a:p>
          <a:pPr>
            <a:lnSpc>
              <a:spcPct val="100000"/>
            </a:lnSpc>
          </a:pPr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B4A05E95-1CF2-4918-94AB-157CA4E4C133}" type="pres">
      <dgm:prSet presAssocID="{6D6E4F19-6302-49E3-9CDD-DF44928991BF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3042562C-F12D-4394-97BC-490CC079AC83}" type="pres">
      <dgm:prSet presAssocID="{70DBBAA5-59F1-4280-A478-97CC464997F7}" presName="circ1" presStyleLbl="vennNode1" presStyleIdx="0" presStyleCnt="3" custLinFactNeighborX="0" custLinFactNeighborY="3514"/>
      <dgm:spPr/>
      <dgm:t>
        <a:bodyPr/>
        <a:lstStyle/>
        <a:p>
          <a:endParaRPr lang="zh-TW" altLang="en-US"/>
        </a:p>
      </dgm:t>
    </dgm:pt>
    <dgm:pt modelId="{30674767-53CF-4126-8CA0-9571B6856028}" type="pres">
      <dgm:prSet presAssocID="{70DBBAA5-59F1-4280-A478-97CC464997F7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51A0148-FEEB-43A0-9965-539105EEBA30}" type="pres">
      <dgm:prSet presAssocID="{4F8D91B2-B585-4FDD-A8B3-496B93302DF6}" presName="circ2" presStyleLbl="vennNode1" presStyleIdx="1" presStyleCnt="3"/>
      <dgm:spPr/>
      <dgm:t>
        <a:bodyPr/>
        <a:lstStyle/>
        <a:p>
          <a:endParaRPr lang="zh-TW" altLang="en-US"/>
        </a:p>
      </dgm:t>
    </dgm:pt>
    <dgm:pt modelId="{D77E824C-77CF-4EB2-A82C-7F56836C5518}" type="pres">
      <dgm:prSet presAssocID="{4F8D91B2-B585-4FDD-A8B3-496B93302DF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A5C318B-BA2A-4365-B0BE-38279B8946F6}" type="pres">
      <dgm:prSet presAssocID="{BA658395-DB81-4E60-B12F-7D33CB3F19C6}" presName="circ3" presStyleLbl="vennNode1" presStyleIdx="2" presStyleCnt="3"/>
      <dgm:spPr/>
      <dgm:t>
        <a:bodyPr/>
        <a:lstStyle/>
        <a:p>
          <a:endParaRPr lang="zh-TW" altLang="en-US"/>
        </a:p>
      </dgm:t>
    </dgm:pt>
    <dgm:pt modelId="{4B313777-A136-40DA-9A5F-3B79A410AB68}" type="pres">
      <dgm:prSet presAssocID="{BA658395-DB81-4E60-B12F-7D33CB3F19C6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B375E061-DBCE-44FA-A9EB-ED6BDB3504FD}" type="presOf" srcId="{4F8D91B2-B585-4FDD-A8B3-496B93302DF6}" destId="{D77E824C-77CF-4EB2-A82C-7F56836C5518}" srcOrd="1" destOrd="0" presId="urn:microsoft.com/office/officeart/2005/8/layout/venn1"/>
    <dgm:cxn modelId="{07C17D80-5296-4809-9777-38735595790C}" type="presOf" srcId="{4F8D91B2-B585-4FDD-A8B3-496B93302DF6}" destId="{F51A0148-FEEB-43A0-9965-539105EEBA30}" srcOrd="0" destOrd="0" presId="urn:microsoft.com/office/officeart/2005/8/layout/venn1"/>
    <dgm:cxn modelId="{3BD50ADA-2162-4442-BF0F-4CA10A69E04D}" srcId="{6D6E4F19-6302-49E3-9CDD-DF44928991BF}" destId="{70DBBAA5-59F1-4280-A478-97CC464997F7}" srcOrd="0" destOrd="0" parTransId="{4302440A-C028-4821-B700-43A5A36951F9}" sibTransId="{A1F611C7-8D01-4641-8064-EF9D20AC97D4}"/>
    <dgm:cxn modelId="{96889DA2-2ABA-4A84-8004-C8E04F153D33}" type="presOf" srcId="{70DBBAA5-59F1-4280-A478-97CC464997F7}" destId="{3042562C-F12D-4394-97BC-490CC079AC83}" srcOrd="0" destOrd="0" presId="urn:microsoft.com/office/officeart/2005/8/layout/venn1"/>
    <dgm:cxn modelId="{5FA0C44D-5F8C-4043-A147-0CB5E9595B80}" type="presOf" srcId="{6D6E4F19-6302-49E3-9CDD-DF44928991BF}" destId="{B4A05E95-1CF2-4918-94AB-157CA4E4C133}" srcOrd="0" destOrd="0" presId="urn:microsoft.com/office/officeart/2005/8/layout/venn1"/>
    <dgm:cxn modelId="{B4DE56E0-6F6A-4703-9CEA-8B46F2C33F46}" type="presOf" srcId="{BA658395-DB81-4E60-B12F-7D33CB3F19C6}" destId="{1A5C318B-BA2A-4365-B0BE-38279B8946F6}" srcOrd="0" destOrd="0" presId="urn:microsoft.com/office/officeart/2005/8/layout/venn1"/>
    <dgm:cxn modelId="{C865CCFE-3616-42D6-9ABF-87D77FB0A1FB}" type="presOf" srcId="{70DBBAA5-59F1-4280-A478-97CC464997F7}" destId="{30674767-53CF-4126-8CA0-9571B6856028}" srcOrd="1" destOrd="0" presId="urn:microsoft.com/office/officeart/2005/8/layout/venn1"/>
    <dgm:cxn modelId="{92ACC943-D88F-42FB-9820-27891FA44B0C}" srcId="{6D6E4F19-6302-49E3-9CDD-DF44928991BF}" destId="{BA658395-DB81-4E60-B12F-7D33CB3F19C6}" srcOrd="2" destOrd="0" parTransId="{AD8C1C3D-A48B-4257-BD1D-BCD3204FDA68}" sibTransId="{718F84EA-0D9C-4EDA-82D0-3D4976B09C19}"/>
    <dgm:cxn modelId="{42770BBE-B648-4309-8B46-D64BF41E3E5C}" srcId="{6D6E4F19-6302-49E3-9CDD-DF44928991BF}" destId="{4F8D91B2-B585-4FDD-A8B3-496B93302DF6}" srcOrd="1" destOrd="0" parTransId="{2243D057-DB0B-4F82-90A2-A4D9C97AC483}" sibTransId="{BF8C9607-480D-407A-A8B9-5D9090714C76}"/>
    <dgm:cxn modelId="{0CB46AC1-08B0-4B14-891F-0CAD7BEE367A}" type="presOf" srcId="{BA658395-DB81-4E60-B12F-7D33CB3F19C6}" destId="{4B313777-A136-40DA-9A5F-3B79A410AB68}" srcOrd="1" destOrd="0" presId="urn:microsoft.com/office/officeart/2005/8/layout/venn1"/>
    <dgm:cxn modelId="{B509F0AB-AF82-41F5-B989-A9B5528597BD}" type="presParOf" srcId="{B4A05E95-1CF2-4918-94AB-157CA4E4C133}" destId="{3042562C-F12D-4394-97BC-490CC079AC83}" srcOrd="0" destOrd="0" presId="urn:microsoft.com/office/officeart/2005/8/layout/venn1"/>
    <dgm:cxn modelId="{FF50A512-522F-48F0-9717-DF98C8E13D2F}" type="presParOf" srcId="{B4A05E95-1CF2-4918-94AB-157CA4E4C133}" destId="{30674767-53CF-4126-8CA0-9571B6856028}" srcOrd="1" destOrd="0" presId="urn:microsoft.com/office/officeart/2005/8/layout/venn1"/>
    <dgm:cxn modelId="{5203B1BF-7F15-4419-9C45-6A8100CDB999}" type="presParOf" srcId="{B4A05E95-1CF2-4918-94AB-157CA4E4C133}" destId="{F51A0148-FEEB-43A0-9965-539105EEBA30}" srcOrd="2" destOrd="0" presId="urn:microsoft.com/office/officeart/2005/8/layout/venn1"/>
    <dgm:cxn modelId="{74319EE6-6B1B-4041-8C88-1389AF5B4FDE}" type="presParOf" srcId="{B4A05E95-1CF2-4918-94AB-157CA4E4C133}" destId="{D77E824C-77CF-4EB2-A82C-7F56836C5518}" srcOrd="3" destOrd="0" presId="urn:microsoft.com/office/officeart/2005/8/layout/venn1"/>
    <dgm:cxn modelId="{146E60E7-D1AB-470C-8F91-3DECBD1994A2}" type="presParOf" srcId="{B4A05E95-1CF2-4918-94AB-157CA4E4C133}" destId="{1A5C318B-BA2A-4365-B0BE-38279B8946F6}" srcOrd="4" destOrd="0" presId="urn:microsoft.com/office/officeart/2005/8/layout/venn1"/>
    <dgm:cxn modelId="{981DFE26-3601-4A01-84D4-4BB0507AC412}" type="presParOf" srcId="{B4A05E95-1CF2-4918-94AB-157CA4E4C133}" destId="{4B313777-A136-40DA-9A5F-3B79A410AB6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42562C-F12D-4394-97BC-490CC079AC83}">
      <dsp:nvSpPr>
        <dsp:cNvPr id="0" name=""/>
        <dsp:cNvSpPr/>
      </dsp:nvSpPr>
      <dsp:spPr>
        <a:xfrm>
          <a:off x="1340218" y="118672"/>
          <a:ext cx="2120163" cy="2120163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1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人的</a:t>
          </a:r>
          <a:endParaRPr lang="en-US" altLang="zh-TW" sz="21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1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感知</a:t>
          </a:r>
        </a:p>
      </dsp:txBody>
      <dsp:txXfrm>
        <a:off x="1622906" y="489701"/>
        <a:ext cx="1554786" cy="954073"/>
      </dsp:txXfrm>
    </dsp:sp>
    <dsp:sp modelId="{F51A0148-FEEB-43A0-9965-539105EEBA30}">
      <dsp:nvSpPr>
        <dsp:cNvPr id="0" name=""/>
        <dsp:cNvSpPr/>
      </dsp:nvSpPr>
      <dsp:spPr>
        <a:xfrm>
          <a:off x="2105243" y="1369271"/>
          <a:ext cx="2120163" cy="2120163"/>
        </a:xfrm>
        <a:prstGeom prst="ellipse">
          <a:avLst/>
        </a:prstGeom>
        <a:solidFill>
          <a:schemeClr val="accent5">
            <a:alpha val="50000"/>
            <a:hueOff val="-4966938"/>
            <a:satOff val="19906"/>
            <a:lumOff val="431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1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族群</a:t>
          </a:r>
          <a:endParaRPr lang="en-US" altLang="zh-TW" sz="21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1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記憶</a:t>
          </a:r>
        </a:p>
      </dsp:txBody>
      <dsp:txXfrm>
        <a:off x="2753660" y="1916980"/>
        <a:ext cx="1272097" cy="1166089"/>
      </dsp:txXfrm>
    </dsp:sp>
    <dsp:sp modelId="{1A5C318B-BA2A-4365-B0BE-38279B8946F6}">
      <dsp:nvSpPr>
        <dsp:cNvPr id="0" name=""/>
        <dsp:cNvSpPr/>
      </dsp:nvSpPr>
      <dsp:spPr>
        <a:xfrm>
          <a:off x="575193" y="1369271"/>
          <a:ext cx="2120163" cy="2120163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1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地理</a:t>
          </a:r>
          <a:endParaRPr lang="en-US" altLang="zh-TW" sz="21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1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空間</a:t>
          </a:r>
        </a:p>
      </dsp:txBody>
      <dsp:txXfrm>
        <a:off x="774841" y="1916980"/>
        <a:ext cx="1272097" cy="11660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36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gis.ardswc.gov.tw/map/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26.png"/><Relationship Id="rId7" Type="http://schemas.openxmlformats.org/officeDocument/2006/relationships/diagramData" Target="../diagrams/data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microsoft.com/office/2007/relationships/diagramDrawing" Target="../diagrams/drawing1.xml"/><Relationship Id="rId5" Type="http://schemas.openxmlformats.org/officeDocument/2006/relationships/image" Target="../media/image27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36.svg"/><Relationship Id="rId9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4.sv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2.svg"/><Relationship Id="rId4" Type="http://schemas.openxmlformats.org/officeDocument/2006/relationships/image" Target="../media/image10.png"/><Relationship Id="rId9" Type="http://schemas.openxmlformats.org/officeDocument/2006/relationships/image" Target="../media/image1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15306257" y="1648244"/>
            <a:ext cx="1933823" cy="1761536"/>
          </a:xfrm>
          <a:custGeom>
            <a:avLst/>
            <a:gdLst/>
            <a:ahLst/>
            <a:cxnLst/>
            <a:rect l="l" t="t" r="r" b="b"/>
            <a:pathLst>
              <a:path w="1933823" h="1761536">
                <a:moveTo>
                  <a:pt x="0" y="0"/>
                </a:moveTo>
                <a:lnTo>
                  <a:pt x="1933823" y="0"/>
                </a:lnTo>
                <a:lnTo>
                  <a:pt x="1933823" y="1761537"/>
                </a:lnTo>
                <a:lnTo>
                  <a:pt x="0" y="17615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323954" y="7101559"/>
            <a:ext cx="13640092" cy="38472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59"/>
              </a:lnSpc>
            </a:pPr>
            <a:r>
              <a:rPr lang="en-US" sz="4583" dirty="0" err="1">
                <a:solidFill>
                  <a:schemeClr val="accent1">
                    <a:lumMod val="75000"/>
                  </a:schemeClr>
                </a:solidFill>
                <a:latin typeface="Arial Unicode"/>
                <a:ea typeface="Arial Unicode"/>
                <a:cs typeface="Arial Unicode"/>
                <a:sym typeface="Arial Unicode"/>
              </a:rPr>
              <a:t>配合課程：康軒版九下地理第一課</a:t>
            </a:r>
            <a:r>
              <a:rPr lang="en-US" sz="4583" dirty="0">
                <a:solidFill>
                  <a:schemeClr val="accent1">
                    <a:lumMod val="75000"/>
                  </a:schemeClr>
                </a:solidFill>
                <a:latin typeface="Arial Unicode"/>
                <a:ea typeface="Arial Unicode"/>
                <a:cs typeface="Arial Unicode"/>
                <a:sym typeface="Arial Unicode"/>
              </a:rPr>
              <a:t>　</a:t>
            </a:r>
            <a:r>
              <a:rPr lang="en-US" sz="4583" dirty="0" err="1">
                <a:solidFill>
                  <a:schemeClr val="accent1">
                    <a:lumMod val="75000"/>
                  </a:schemeClr>
                </a:solidFill>
                <a:latin typeface="Arial Unicode"/>
                <a:ea typeface="Arial Unicode"/>
                <a:cs typeface="Arial Unicode"/>
                <a:sym typeface="Arial Unicode"/>
              </a:rPr>
              <a:t>臺灣的地名文化</a:t>
            </a:r>
            <a:endParaRPr lang="en-US" sz="4583" dirty="0">
              <a:solidFill>
                <a:schemeClr val="accent1">
                  <a:lumMod val="75000"/>
                </a:schemeClr>
              </a:solidFill>
              <a:latin typeface="Arial Unicode"/>
              <a:ea typeface="Arial Unicode"/>
              <a:cs typeface="Arial Unicode"/>
              <a:sym typeface="Arial Unicode"/>
            </a:endParaRPr>
          </a:p>
          <a:p>
            <a:pPr algn="l">
              <a:lnSpc>
                <a:spcPts val="5959"/>
              </a:lnSpc>
            </a:pPr>
            <a:r>
              <a:rPr lang="en-US" sz="4583" dirty="0" err="1">
                <a:solidFill>
                  <a:schemeClr val="accent1">
                    <a:lumMod val="75000"/>
                  </a:schemeClr>
                </a:solidFill>
                <a:latin typeface="Arial Unicode"/>
                <a:ea typeface="Arial Unicode"/>
                <a:cs typeface="Arial Unicode"/>
                <a:sym typeface="Arial Unicode"/>
              </a:rPr>
              <a:t>配合資源：國立臺灣歷史博物館典藏網</a:t>
            </a:r>
            <a:endParaRPr lang="en-US" sz="4583" dirty="0">
              <a:solidFill>
                <a:schemeClr val="accent1">
                  <a:lumMod val="75000"/>
                </a:schemeClr>
              </a:solidFill>
              <a:latin typeface="Arial Unicode"/>
              <a:ea typeface="Arial Unicode"/>
              <a:cs typeface="Arial Unicode"/>
              <a:sym typeface="Arial Unicode"/>
            </a:endParaRPr>
          </a:p>
          <a:p>
            <a:pPr>
              <a:lnSpc>
                <a:spcPts val="5959"/>
              </a:lnSpc>
            </a:pPr>
            <a:r>
              <a:rPr lang="en-US" sz="4583" dirty="0">
                <a:solidFill>
                  <a:schemeClr val="accent1">
                    <a:lumMod val="75000"/>
                  </a:schemeClr>
                </a:solidFill>
                <a:latin typeface="Arial Unicode"/>
                <a:ea typeface="Arial Unicode"/>
                <a:cs typeface="Arial Unicode"/>
                <a:sym typeface="Arial Unicode"/>
              </a:rPr>
              <a:t>課程長度</a:t>
            </a:r>
            <a:r>
              <a:rPr lang="en-US" sz="4583" dirty="0" smtClean="0">
                <a:solidFill>
                  <a:schemeClr val="accent1">
                    <a:lumMod val="75000"/>
                  </a:schemeClr>
                </a:solidFill>
                <a:latin typeface="Arial Unicode"/>
                <a:ea typeface="Arial Unicode"/>
                <a:cs typeface="Arial Unicode"/>
                <a:sym typeface="Arial Unicode"/>
              </a:rPr>
              <a:t>：</a:t>
            </a:r>
            <a:r>
              <a:rPr lang="en-US" altLang="zh-TW" sz="4583" dirty="0">
                <a:solidFill>
                  <a:schemeClr val="accent1">
                    <a:lumMod val="75000"/>
                  </a:schemeClr>
                </a:solidFill>
                <a:latin typeface="Arial Unicode"/>
                <a:ea typeface="Arial Unicode"/>
                <a:cs typeface="Arial Unicode"/>
                <a:sym typeface="Arial Unicode"/>
              </a:rPr>
              <a:t>2-3</a:t>
            </a:r>
            <a:r>
              <a:rPr lang="zh-TW" altLang="en-US" sz="4583" dirty="0" smtClean="0">
                <a:solidFill>
                  <a:schemeClr val="accent1">
                    <a:lumMod val="75000"/>
                  </a:schemeClr>
                </a:solidFill>
                <a:latin typeface="Arial Unicode"/>
                <a:ea typeface="Arial Unicode"/>
                <a:cs typeface="Arial Unicode"/>
                <a:sym typeface="Arial Unicode"/>
              </a:rPr>
              <a:t>節，</a:t>
            </a:r>
            <a:r>
              <a:rPr lang="en-US" altLang="zh-TW" sz="4583" dirty="0" smtClean="0">
                <a:solidFill>
                  <a:schemeClr val="accent1">
                    <a:lumMod val="75000"/>
                  </a:schemeClr>
                </a:solidFill>
                <a:latin typeface="Arial Unicode"/>
                <a:ea typeface="Arial Unicode"/>
                <a:cs typeface="Arial Unicode"/>
                <a:sym typeface="Arial Unicode"/>
              </a:rPr>
              <a:t>※</a:t>
            </a:r>
            <a:r>
              <a:rPr lang="zh-TW" altLang="en-US" sz="4583" dirty="0">
                <a:solidFill>
                  <a:schemeClr val="accent1">
                    <a:lumMod val="75000"/>
                  </a:schemeClr>
                </a:solidFill>
                <a:latin typeface="Arial Unicode"/>
                <a:ea typeface="Arial Unicode"/>
                <a:cs typeface="Arial Unicode"/>
                <a:sym typeface="Arial Unicode"/>
              </a:rPr>
              <a:t>可依實際上課時數，彈性調整學習單數量。</a:t>
            </a:r>
          </a:p>
          <a:p>
            <a:pPr algn="l">
              <a:lnSpc>
                <a:spcPts val="5959"/>
              </a:lnSpc>
            </a:pPr>
            <a:endParaRPr lang="en-US" sz="4583" dirty="0">
              <a:solidFill>
                <a:schemeClr val="accent1">
                  <a:lumMod val="75000"/>
                </a:schemeClr>
              </a:solidFill>
              <a:latin typeface="Arial Unicode"/>
              <a:ea typeface="Arial Unicode"/>
              <a:cs typeface="Arial Unicode"/>
              <a:sym typeface="Arial Unicode"/>
            </a:endParaRPr>
          </a:p>
        </p:txBody>
      </p:sp>
      <p:sp>
        <p:nvSpPr>
          <p:cNvPr id="5" name="TextBox 5"/>
          <p:cNvSpPr txBox="1"/>
          <p:nvPr/>
        </p:nvSpPr>
        <p:spPr>
          <a:xfrm rot="-97278">
            <a:off x="1011940" y="3172362"/>
            <a:ext cx="14913827" cy="21986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497"/>
              </a:lnSpc>
            </a:pPr>
            <a:r>
              <a:rPr lang="zh-TW" altLang="en-US" sz="14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地名</a:t>
            </a:r>
            <a:r>
              <a:rPr lang="en-US" altLang="zh-TW" sz="14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X</a:t>
            </a:r>
            <a:r>
              <a:rPr lang="zh-TW" altLang="en-US" sz="14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地景</a:t>
            </a:r>
            <a:r>
              <a:rPr lang="en-US" altLang="zh-TW" sz="14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X</a:t>
            </a:r>
            <a:r>
              <a:rPr lang="zh-TW" altLang="en-US" sz="14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族群記憶</a:t>
            </a:r>
            <a:endParaRPr lang="en-US" sz="14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06835" y="161925"/>
            <a:ext cx="7646231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1-2 觀看烏鬼井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69572" y="5549896"/>
            <a:ext cx="14966988" cy="321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搜尋:</a:t>
            </a:r>
          </a:p>
          <a:p>
            <a:pPr algn="l">
              <a:lnSpc>
                <a:spcPts val="6000"/>
              </a:lnSpc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母語地名故事</a:t>
            </a:r>
          </a:p>
          <a:p>
            <a:pPr algn="l">
              <a:lnSpc>
                <a:spcPts val="6000"/>
              </a:lnSpc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→烏鬼井</a:t>
            </a:r>
          </a:p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endParaRPr lang="en-US" sz="600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7396" y="1028700"/>
            <a:ext cx="2022608" cy="1926534"/>
          </a:xfrm>
          <a:custGeom>
            <a:avLst/>
            <a:gdLst/>
            <a:ahLst/>
            <a:cxnLst/>
            <a:rect l="l" t="t" r="r" b="b"/>
            <a:pathLst>
              <a:path w="2022608" h="1926534">
                <a:moveTo>
                  <a:pt x="0" y="0"/>
                </a:moveTo>
                <a:lnTo>
                  <a:pt x="2022608" y="0"/>
                </a:lnTo>
                <a:lnTo>
                  <a:pt x="2022608" y="1926534"/>
                </a:lnTo>
                <a:lnTo>
                  <a:pt x="0" y="19265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06835" y="3112964"/>
            <a:ext cx="8114190" cy="2030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302"/>
              </a:lnSpc>
            </a:pPr>
            <a:r>
              <a:rPr lang="en-US" sz="7302" dirty="0" err="1">
                <a:solidFill>
                  <a:srgbClr val="C64518"/>
                </a:solidFill>
                <a:latin typeface="可画榜书"/>
                <a:ea typeface="可画榜书"/>
                <a:cs typeface="可画榜书"/>
                <a:sym typeface="可画榜书"/>
              </a:rPr>
              <a:t>OO-KUÍ-TSÉNN</a:t>
            </a:r>
            <a:endParaRPr lang="en-US" sz="7302" dirty="0">
              <a:solidFill>
                <a:srgbClr val="C64518"/>
              </a:solidFill>
              <a:latin typeface="可画榜书"/>
              <a:ea typeface="可画榜书"/>
              <a:cs typeface="可画榜书"/>
              <a:sym typeface="可画榜书"/>
            </a:endParaRPr>
          </a:p>
          <a:p>
            <a:pPr marL="0" lvl="0" indent="0" algn="l">
              <a:lnSpc>
                <a:spcPts val="7302"/>
              </a:lnSpc>
              <a:spcBef>
                <a:spcPct val="0"/>
              </a:spcBef>
            </a:pPr>
            <a:endParaRPr lang="en-US" sz="7302" dirty="0">
              <a:solidFill>
                <a:srgbClr val="C64518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6" name="TextBox 6"/>
          <p:cNvSpPr txBox="1"/>
          <p:nvPr/>
        </p:nvSpPr>
        <p:spPr>
          <a:xfrm rot="-566537">
            <a:off x="322222" y="1492148"/>
            <a:ext cx="1588595" cy="6426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9"/>
              </a:lnSpc>
              <a:spcBef>
                <a:spcPct val="0"/>
              </a:spcBef>
            </a:pPr>
            <a:r>
              <a:rPr lang="en-US" sz="3199">
                <a:solidFill>
                  <a:srgbClr val="000000"/>
                </a:solidFill>
                <a:latin typeface="29LT Bukra"/>
                <a:ea typeface="29LT Bukra"/>
                <a:cs typeface="29LT Bukra"/>
                <a:sym typeface="29LT Bukra"/>
              </a:rPr>
              <a:t>What’s</a:t>
            </a:r>
          </a:p>
        </p:txBody>
      </p:sp>
      <p:grpSp>
        <p:nvGrpSpPr>
          <p:cNvPr id="7" name="Group 2">
            <a:extLst>
              <a:ext uri="{FF2B5EF4-FFF2-40B4-BE49-F238E27FC236}">
                <a16:creationId xmlns="" xmlns:a16="http://schemas.microsoft.com/office/drawing/2014/main" id="{F91A075F-0878-4D00-9C54-4FD547BCC715}"/>
              </a:ext>
            </a:extLst>
          </p:cNvPr>
          <p:cNvGrpSpPr>
            <a:grpSpLocks noChangeAspect="1"/>
          </p:cNvGrpSpPr>
          <p:nvPr/>
        </p:nvGrpSpPr>
        <p:grpSpPr>
          <a:xfrm>
            <a:off x="8679286" y="0"/>
            <a:ext cx="9608714" cy="10287000"/>
            <a:chOff x="0" y="0"/>
            <a:chExt cx="5933440" cy="6352286"/>
          </a:xfrm>
        </p:grpSpPr>
        <p:sp>
          <p:nvSpPr>
            <p:cNvPr id="8" name="Freeform 3">
              <a:extLst>
                <a:ext uri="{FF2B5EF4-FFF2-40B4-BE49-F238E27FC236}">
                  <a16:creationId xmlns="" xmlns:a16="http://schemas.microsoft.com/office/drawing/2014/main" id="{8284B0D2-2C8D-439A-B335-87FF87DBECC4}"/>
                </a:ext>
              </a:extLst>
            </p:cNvPr>
            <p:cNvSpPr/>
            <p:nvPr/>
          </p:nvSpPr>
          <p:spPr>
            <a:xfrm>
              <a:off x="-130429" y="-589915"/>
              <a:ext cx="6274054" cy="7025767"/>
            </a:xfrm>
            <a:custGeom>
              <a:avLst/>
              <a:gdLst/>
              <a:ahLst/>
              <a:cxnLst/>
              <a:rect l="l" t="t" r="r" b="b"/>
              <a:pathLst>
                <a:path w="6274054" h="7025767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4"/>
              <a:stretch>
                <a:fillRect l="-317" r="-317"/>
              </a:stretch>
            </a:blipFill>
          </p:spPr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7BB3EC1-EB2F-4DB4-AEC9-F3BDAFEA489C}"/>
              </a:ext>
            </a:extLst>
          </p:cNvPr>
          <p:cNvSpPr/>
          <p:nvPr/>
        </p:nvSpPr>
        <p:spPr>
          <a:xfrm>
            <a:off x="8763000" y="9841481"/>
            <a:ext cx="5227713" cy="451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ts val="2800"/>
              </a:lnSpc>
              <a:spcBef>
                <a:spcPct val="0"/>
              </a:spcBef>
            </a:pPr>
            <a:r>
              <a:rPr lang="en-US" altLang="zh-TW" dirty="0" err="1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</a:t>
            </a:r>
            <a:r>
              <a:rPr lang="en-US" altLang="zh-TW" dirty="0" err="1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擷自</a:t>
            </a:r>
            <a:r>
              <a:rPr lang="zh-TW" altLang="en-US" dirty="0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臺</a:t>
            </a:r>
            <a:r>
              <a:rPr lang="en-US" altLang="zh-TW" dirty="0" err="1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史博</a:t>
            </a:r>
            <a:r>
              <a:rPr lang="en-US" altLang="zh-TW" dirty="0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-</a:t>
            </a:r>
            <a:r>
              <a:rPr lang="zh-TW" altLang="en-US" dirty="0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臺</a:t>
            </a:r>
            <a:r>
              <a:rPr lang="en-US" altLang="zh-TW" dirty="0" err="1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灣母語故事</a:t>
            </a:r>
            <a:r>
              <a:rPr lang="en-US" altLang="zh-TW" dirty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(2025.06.14)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77475" y="0"/>
            <a:ext cx="9608714" cy="10287000"/>
            <a:chOff x="0" y="0"/>
            <a:chExt cx="5933440" cy="6352286"/>
          </a:xfrm>
        </p:grpSpPr>
        <p:sp>
          <p:nvSpPr>
            <p:cNvPr id="3" name="Freeform 3"/>
            <p:cNvSpPr/>
            <p:nvPr/>
          </p:nvSpPr>
          <p:spPr>
            <a:xfrm>
              <a:off x="-130429" y="-589915"/>
              <a:ext cx="6274054" cy="7025767"/>
            </a:xfrm>
            <a:custGeom>
              <a:avLst/>
              <a:gdLst/>
              <a:ahLst/>
              <a:cxnLst/>
              <a:rect l="l" t="t" r="r" b="b"/>
              <a:pathLst>
                <a:path w="6274054" h="7025767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2"/>
              <a:stretch>
                <a:fillRect l="-317" r="-317"/>
              </a:stretch>
            </a:blipFill>
          </p:spPr>
        </p:sp>
      </p:grpSp>
      <p:sp>
        <p:nvSpPr>
          <p:cNvPr id="4" name="Freeform 4"/>
          <p:cNvSpPr/>
          <p:nvPr/>
        </p:nvSpPr>
        <p:spPr>
          <a:xfrm>
            <a:off x="578295" y="1856719"/>
            <a:ext cx="450405" cy="466137"/>
          </a:xfrm>
          <a:custGeom>
            <a:avLst/>
            <a:gdLst/>
            <a:ahLst/>
            <a:cxnLst/>
            <a:rect l="l" t="t" r="r" b="b"/>
            <a:pathLst>
              <a:path w="450405" h="466137">
                <a:moveTo>
                  <a:pt x="0" y="0"/>
                </a:moveTo>
                <a:lnTo>
                  <a:pt x="450405" y="0"/>
                </a:lnTo>
                <a:lnTo>
                  <a:pt x="450405" y="466137"/>
                </a:lnTo>
                <a:lnTo>
                  <a:pt x="0" y="4661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78295" y="5797899"/>
            <a:ext cx="450405" cy="466137"/>
          </a:xfrm>
          <a:custGeom>
            <a:avLst/>
            <a:gdLst/>
            <a:ahLst/>
            <a:cxnLst/>
            <a:rect l="l" t="t" r="r" b="b"/>
            <a:pathLst>
              <a:path w="450405" h="466137">
                <a:moveTo>
                  <a:pt x="0" y="0"/>
                </a:moveTo>
                <a:lnTo>
                  <a:pt x="450405" y="0"/>
                </a:lnTo>
                <a:lnTo>
                  <a:pt x="450405" y="466137"/>
                </a:lnTo>
                <a:lnTo>
                  <a:pt x="0" y="4661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182251" y="1872300"/>
            <a:ext cx="4565488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00"/>
              </a:lnSpc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先看地名實景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字由字家拙黑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82251" y="5813480"/>
            <a:ext cx="4565488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indent="0">
              <a:lnSpc>
                <a:spcPts val="5000"/>
              </a:lnSpc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再看地名故事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字由字家拙黑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82251" y="2778180"/>
            <a:ext cx="9095224" cy="1298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00"/>
              </a:lnSpc>
              <a:spcBef>
                <a:spcPct val="0"/>
              </a:spcBef>
            </a:pPr>
            <a:r>
              <a:rPr lang="en-US" sz="5000" dirty="0" err="1" smtClean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猜猜看這可能是</a:t>
            </a:r>
            <a:r>
              <a:rPr lang="zh-TW" altLang="en-US" sz="5000" dirty="0" smtClean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臺</a:t>
            </a:r>
            <a:r>
              <a:rPr lang="en-US" sz="5000" dirty="0" err="1" smtClean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灣哪個族群命名的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?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82251" y="4314880"/>
            <a:ext cx="8738507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00"/>
              </a:lnSpc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地名所指「烏鬼」指的是誰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517880" y="9734739"/>
            <a:ext cx="5552629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 err="1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</a:t>
            </a:r>
            <a:r>
              <a:rPr lang="en-US" sz="2000" dirty="0" err="1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擷自</a:t>
            </a:r>
            <a:r>
              <a:rPr lang="zh-TW" altLang="en-US" sz="2000" dirty="0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臺</a:t>
            </a:r>
            <a:r>
              <a:rPr lang="en-US" sz="2000" dirty="0" err="1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史博</a:t>
            </a:r>
            <a:r>
              <a:rPr lang="en-US" sz="2000" dirty="0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-</a:t>
            </a:r>
            <a:r>
              <a:rPr lang="zh-TW" altLang="en-US" sz="2000" dirty="0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臺</a:t>
            </a:r>
            <a:r>
              <a:rPr lang="en-US" sz="2000" dirty="0" err="1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灣母語故事</a:t>
            </a:r>
            <a:r>
              <a:rPr lang="en-US" sz="2000" dirty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(2025.06.14)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06835" y="161925"/>
            <a:ext cx="7646231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1-2 觀看烏鬼井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82251" y="6721530"/>
            <a:ext cx="8738507" cy="1927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00"/>
              </a:lnSpc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想想看，這些被稱為「烏鬼」的人，會用「烏鬼」來稱呼自己工作的地方嗎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？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 rot="5468092">
            <a:off x="-389074" y="-785535"/>
            <a:ext cx="12902170" cy="12353173"/>
          </a:xfrm>
          <a:custGeom>
            <a:avLst/>
            <a:gdLst/>
            <a:ahLst/>
            <a:cxnLst/>
            <a:rect l="l" t="t" r="r" b="b"/>
            <a:pathLst>
              <a:path w="12902170" h="12353173">
                <a:moveTo>
                  <a:pt x="0" y="0"/>
                </a:moveTo>
                <a:lnTo>
                  <a:pt x="12902170" y="0"/>
                </a:lnTo>
                <a:lnTo>
                  <a:pt x="12902170" y="12353173"/>
                </a:lnTo>
                <a:lnTo>
                  <a:pt x="0" y="123531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270" t="-4952" r="-20270"/>
            </a:stretch>
          </a:blipFill>
        </p:spPr>
      </p:sp>
      <p:sp>
        <p:nvSpPr>
          <p:cNvPr id="4" name="Freeform 4"/>
          <p:cNvSpPr/>
          <p:nvPr/>
        </p:nvSpPr>
        <p:spPr>
          <a:xfrm rot="-4436545">
            <a:off x="7220675" y="8765153"/>
            <a:ext cx="6761693" cy="1724232"/>
          </a:xfrm>
          <a:custGeom>
            <a:avLst/>
            <a:gdLst/>
            <a:ahLst/>
            <a:cxnLst/>
            <a:rect l="l" t="t" r="r" b="b"/>
            <a:pathLst>
              <a:path w="6761693" h="1724232">
                <a:moveTo>
                  <a:pt x="0" y="0"/>
                </a:moveTo>
                <a:lnTo>
                  <a:pt x="6761693" y="0"/>
                </a:lnTo>
                <a:lnTo>
                  <a:pt x="6761693" y="1724232"/>
                </a:lnTo>
                <a:lnTo>
                  <a:pt x="0" y="17242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0277475" y="0"/>
            <a:ext cx="9608714" cy="10287000"/>
            <a:chOff x="0" y="0"/>
            <a:chExt cx="5933440" cy="6352286"/>
          </a:xfrm>
        </p:grpSpPr>
        <p:sp>
          <p:nvSpPr>
            <p:cNvPr id="6" name="Freeform 6"/>
            <p:cNvSpPr/>
            <p:nvPr/>
          </p:nvSpPr>
          <p:spPr>
            <a:xfrm>
              <a:off x="-130429" y="-589915"/>
              <a:ext cx="6274054" cy="7025767"/>
            </a:xfrm>
            <a:custGeom>
              <a:avLst/>
              <a:gdLst/>
              <a:ahLst/>
              <a:cxnLst/>
              <a:rect l="l" t="t" r="r" b="b"/>
              <a:pathLst>
                <a:path w="6274054" h="7025767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5"/>
              <a:stretch>
                <a:fillRect l="-62692" r="-62692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>
            <a:off x="0" y="261565"/>
            <a:ext cx="2022608" cy="1926534"/>
          </a:xfrm>
          <a:custGeom>
            <a:avLst/>
            <a:gdLst/>
            <a:ahLst/>
            <a:cxnLst/>
            <a:rect l="l" t="t" r="r" b="b"/>
            <a:pathLst>
              <a:path w="2022608" h="1926534">
                <a:moveTo>
                  <a:pt x="0" y="0"/>
                </a:moveTo>
                <a:lnTo>
                  <a:pt x="2022608" y="0"/>
                </a:lnTo>
                <a:lnTo>
                  <a:pt x="2022608" y="1926534"/>
                </a:lnTo>
                <a:lnTo>
                  <a:pt x="0" y="19265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680724" y="1000739"/>
            <a:ext cx="8000240" cy="10877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199"/>
              </a:lnSpc>
              <a:spcBef>
                <a:spcPct val="0"/>
              </a:spcBef>
            </a:pPr>
            <a:r>
              <a:rPr lang="en-US" sz="7199">
                <a:solidFill>
                  <a:srgbClr val="C64518"/>
                </a:solidFill>
                <a:latin typeface="可画榜书"/>
                <a:ea typeface="可画榜书"/>
                <a:cs typeface="可画榜书"/>
                <a:sym typeface="可画榜书"/>
              </a:rPr>
              <a:t>PIRAMID TAICHUNG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849212" y="8787120"/>
            <a:ext cx="5537076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圖片來源：擷自google map街景截圖(2025.06.14)</a:t>
            </a:r>
          </a:p>
        </p:txBody>
      </p:sp>
      <p:sp>
        <p:nvSpPr>
          <p:cNvPr id="13" name="TextBox 13"/>
          <p:cNvSpPr txBox="1"/>
          <p:nvPr/>
        </p:nvSpPr>
        <p:spPr>
          <a:xfrm rot="-566537">
            <a:off x="221121" y="776041"/>
            <a:ext cx="1588595" cy="6426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9"/>
              </a:lnSpc>
              <a:spcBef>
                <a:spcPct val="0"/>
              </a:spcBef>
            </a:pPr>
            <a:r>
              <a:rPr lang="en-US" sz="3199">
                <a:solidFill>
                  <a:srgbClr val="000000"/>
                </a:solidFill>
                <a:latin typeface="29LT Bukra"/>
                <a:ea typeface="29LT Bukra"/>
                <a:cs typeface="29LT Bukra"/>
                <a:sym typeface="29LT Bukra"/>
              </a:rPr>
              <a:t>What’s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="" xmlns:a16="http://schemas.microsoft.com/office/drawing/2014/main" id="{DBB29006-3AE1-45A2-9E48-EF60A00D75BE}"/>
              </a:ext>
            </a:extLst>
          </p:cNvPr>
          <p:cNvSpPr txBox="1"/>
          <p:nvPr/>
        </p:nvSpPr>
        <p:spPr>
          <a:xfrm>
            <a:off x="715778" y="2408826"/>
            <a:ext cx="9647422" cy="76247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  <a:spcBef>
                <a:spcPct val="0"/>
              </a:spcBef>
            </a:pPr>
            <a:r>
              <a:rPr lang="en-US" sz="4000" dirty="0" err="1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文章</a:t>
            </a:r>
            <a:r>
              <a:rPr lang="en-US" sz="40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：</a:t>
            </a:r>
          </a:p>
          <a:p>
            <a:pPr algn="l">
              <a:lnSpc>
                <a:spcPts val="6000"/>
              </a:lnSpc>
              <a:spcBef>
                <a:spcPct val="0"/>
              </a:spcBef>
            </a:pPr>
            <a:r>
              <a:rPr lang="en-US" sz="40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東協廣場可追溯至臺中公有第一市場，1990年改建為第一廣場，規劃有地下停車場、精品服飾、美食街、KTV、撞球、溜冰場、電影院等，後來隨著商圈沒落，東南亞移工成為主要消費者，商圈內也提供理髮店、價格便宜的住宿等，故而又有國際移工新天地、臺中小東南亞等別稱。2016年7月3日</a:t>
            </a:r>
            <a:r>
              <a:rPr lang="en-US" sz="4000" dirty="0" smtClean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，</a:t>
            </a:r>
            <a:r>
              <a:rPr lang="zh-TW" altLang="en-US" sz="4000" dirty="0" smtClean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臺</a:t>
            </a:r>
            <a:r>
              <a:rPr lang="en-US" sz="4000" dirty="0" err="1" smtClean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中市長為呼應新南向政策</a:t>
            </a:r>
            <a:r>
              <a:rPr lang="en-US" sz="4000" dirty="0" err="1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，特別將第一廣場更名為「東協廣場</a:t>
            </a:r>
            <a:r>
              <a:rPr lang="en-US" sz="40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」</a:t>
            </a:r>
            <a:r>
              <a:rPr lang="zh-TW" altLang="en-US" sz="40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。</a:t>
            </a:r>
            <a:endParaRPr lang="en-US" sz="4000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可画榜书"/>
              <a:sym typeface="可画榜书"/>
            </a:endParaRPr>
          </a:p>
        </p:txBody>
      </p:sp>
      <p:sp>
        <p:nvSpPr>
          <p:cNvPr id="16" name="TextBox 2">
            <a:extLst>
              <a:ext uri="{FF2B5EF4-FFF2-40B4-BE49-F238E27FC236}">
                <a16:creationId xmlns="" xmlns:a16="http://schemas.microsoft.com/office/drawing/2014/main" id="{8CAE2C85-986C-49BC-8698-DE3DEC9194A1}"/>
              </a:ext>
            </a:extLst>
          </p:cNvPr>
          <p:cNvSpPr txBox="1"/>
          <p:nvPr/>
        </p:nvSpPr>
        <p:spPr>
          <a:xfrm>
            <a:off x="1680724" y="-791722"/>
            <a:ext cx="13359563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東協廣場與PIRAMID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 </a:t>
            </a: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TAICHUNG兩者間的文化差異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7" name="TextBox 3">
            <a:extLst>
              <a:ext uri="{FF2B5EF4-FFF2-40B4-BE49-F238E27FC236}">
                <a16:creationId xmlns="" xmlns:a16="http://schemas.microsoft.com/office/drawing/2014/main" id="{D9018C39-47F4-4A53-84E7-25302D077E86}"/>
              </a:ext>
            </a:extLst>
          </p:cNvPr>
          <p:cNvSpPr txBox="1"/>
          <p:nvPr/>
        </p:nvSpPr>
        <p:spPr>
          <a:xfrm>
            <a:off x="430219" y="-791722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1-3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3">
            <a:extLst>
              <a:ext uri="{FF2B5EF4-FFF2-40B4-BE49-F238E27FC236}">
                <a16:creationId xmlns="" xmlns:a16="http://schemas.microsoft.com/office/drawing/2014/main" id="{F3082B08-3121-4B42-BC8C-F5EB86675A48}"/>
              </a:ext>
            </a:extLst>
          </p:cNvPr>
          <p:cNvSpPr/>
          <p:nvPr/>
        </p:nvSpPr>
        <p:spPr>
          <a:xfrm>
            <a:off x="-15240" y="7725109"/>
            <a:ext cx="16230600" cy="2359672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8" name="Freeform 3">
            <a:extLst>
              <a:ext uri="{FF2B5EF4-FFF2-40B4-BE49-F238E27FC236}">
                <a16:creationId xmlns="" xmlns:a16="http://schemas.microsoft.com/office/drawing/2014/main" id="{70905EFC-1221-46E8-BFFF-C397241D7B03}"/>
              </a:ext>
            </a:extLst>
          </p:cNvPr>
          <p:cNvSpPr/>
          <p:nvPr/>
        </p:nvSpPr>
        <p:spPr>
          <a:xfrm>
            <a:off x="-299720" y="5560289"/>
            <a:ext cx="16230600" cy="2018765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6" name="Freeform 3">
            <a:extLst>
              <a:ext uri="{FF2B5EF4-FFF2-40B4-BE49-F238E27FC236}">
                <a16:creationId xmlns="" xmlns:a16="http://schemas.microsoft.com/office/drawing/2014/main" id="{997CCBCC-C53F-42FD-BE86-0198DA964BB8}"/>
              </a:ext>
            </a:extLst>
          </p:cNvPr>
          <p:cNvSpPr/>
          <p:nvPr/>
        </p:nvSpPr>
        <p:spPr>
          <a:xfrm>
            <a:off x="-304800" y="3416706"/>
            <a:ext cx="16230600" cy="2018765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Freeform 2"/>
          <p:cNvSpPr/>
          <p:nvPr/>
        </p:nvSpPr>
        <p:spPr>
          <a:xfrm>
            <a:off x="725071" y="609601"/>
            <a:ext cx="4976769" cy="3314700"/>
          </a:xfrm>
          <a:custGeom>
            <a:avLst/>
            <a:gdLst/>
            <a:ahLst/>
            <a:cxnLst/>
            <a:rect l="l" t="t" r="r" b="b"/>
            <a:pathLst>
              <a:path w="4976769" h="3782345">
                <a:moveTo>
                  <a:pt x="0" y="0"/>
                </a:moveTo>
                <a:lnTo>
                  <a:pt x="4976769" y="0"/>
                </a:lnTo>
                <a:lnTo>
                  <a:pt x="4976769" y="3782345"/>
                </a:lnTo>
                <a:lnTo>
                  <a:pt x="0" y="37823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332033" y="1081206"/>
            <a:ext cx="3762845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  <a:spcBef>
                <a:spcPct val="0"/>
              </a:spcBef>
            </a:pPr>
            <a:r>
              <a:rPr lang="en-US" sz="6000" dirty="0" smtClean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從</a:t>
            </a:r>
            <a:r>
              <a:rPr lang="zh-TW" altLang="en-US" sz="6000" dirty="0" smtClean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臺</a:t>
            </a:r>
            <a:r>
              <a:rPr lang="en-US" sz="6000" dirty="0" err="1" smtClean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灣人的角度</a:t>
            </a:r>
            <a:endParaRPr lang="en-US" sz="6000" dirty="0">
              <a:solidFill>
                <a:srgbClr val="00000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="" xmlns:a16="http://schemas.microsoft.com/office/drawing/2014/main" id="{369DD34D-C6E4-D92A-8E94-7A2093859F74}"/>
              </a:ext>
            </a:extLst>
          </p:cNvPr>
          <p:cNvSpPr txBox="1"/>
          <p:nvPr/>
        </p:nvSpPr>
        <p:spPr>
          <a:xfrm>
            <a:off x="609600" y="3807491"/>
            <a:ext cx="14097000" cy="1374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n-US" altLang="zh-TW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(1) </a:t>
            </a:r>
            <a:r>
              <a:rPr lang="en-US" altLang="zh-TW" sz="44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會使用「國際移工新天地</a:t>
            </a:r>
            <a:r>
              <a:rPr lang="en-US" altLang="zh-TW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」、「</a:t>
            </a:r>
            <a:r>
              <a:rPr lang="en-US" altLang="zh-TW" sz="44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臺中小東南亞」來稱呼此地的人最可能是在地人還是外來者</a:t>
            </a:r>
            <a:r>
              <a:rPr lang="en-US" altLang="zh-TW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</p:txBody>
      </p:sp>
      <p:sp>
        <p:nvSpPr>
          <p:cNvPr id="17" name="文字方塊 16">
            <a:extLst>
              <a:ext uri="{FF2B5EF4-FFF2-40B4-BE49-F238E27FC236}">
                <a16:creationId xmlns="" xmlns:a16="http://schemas.microsoft.com/office/drawing/2014/main" id="{0B75A531-4A62-E364-AED4-C70BFB690DBC}"/>
              </a:ext>
            </a:extLst>
          </p:cNvPr>
          <p:cNvSpPr txBox="1"/>
          <p:nvPr/>
        </p:nvSpPr>
        <p:spPr>
          <a:xfrm>
            <a:off x="141136" y="6044038"/>
            <a:ext cx="14249400" cy="1374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n-US" altLang="zh-TW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(2) </a:t>
            </a:r>
            <a:r>
              <a:rPr lang="en-US" altLang="zh-TW" sz="44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這些暱稱是因為族群在這裡觀察到什麼，並決定把這個現象作為這個地方的代稱</a:t>
            </a:r>
            <a:r>
              <a:rPr lang="en-US" altLang="zh-TW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02096" y="8263744"/>
            <a:ext cx="14249400" cy="12824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n-US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(3) </a:t>
            </a:r>
            <a:r>
              <a:rPr lang="en-US" sz="44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根據文本，為什麼臺中市政府是命名不採用最直觀的「東南亞人聚集地</a:t>
            </a:r>
            <a:r>
              <a:rPr lang="en-US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」，</a:t>
            </a:r>
            <a:r>
              <a:rPr lang="en-US" sz="44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而是「東協廣場</a:t>
            </a:r>
            <a:r>
              <a:rPr lang="en-US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」？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3">
            <a:extLst>
              <a:ext uri="{FF2B5EF4-FFF2-40B4-BE49-F238E27FC236}">
                <a16:creationId xmlns="" xmlns:a16="http://schemas.microsoft.com/office/drawing/2014/main" id="{A2834F28-DDB4-4F1D-9966-D2E6B70B236B}"/>
              </a:ext>
            </a:extLst>
          </p:cNvPr>
          <p:cNvSpPr/>
          <p:nvPr/>
        </p:nvSpPr>
        <p:spPr>
          <a:xfrm>
            <a:off x="-86360" y="8531793"/>
            <a:ext cx="16545560" cy="1939552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7" name="Freeform 3">
            <a:extLst>
              <a:ext uri="{FF2B5EF4-FFF2-40B4-BE49-F238E27FC236}">
                <a16:creationId xmlns="" xmlns:a16="http://schemas.microsoft.com/office/drawing/2014/main" id="{AF939F4E-71D6-4AE6-AFC6-B7A3F876A182}"/>
              </a:ext>
            </a:extLst>
          </p:cNvPr>
          <p:cNvSpPr/>
          <p:nvPr/>
        </p:nvSpPr>
        <p:spPr>
          <a:xfrm>
            <a:off x="-96520" y="6863570"/>
            <a:ext cx="16230600" cy="1939552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6" name="Freeform 3">
            <a:extLst>
              <a:ext uri="{FF2B5EF4-FFF2-40B4-BE49-F238E27FC236}">
                <a16:creationId xmlns="" xmlns:a16="http://schemas.microsoft.com/office/drawing/2014/main" id="{A2D7EDE1-DCD0-403D-BC00-962D70BF11A8}"/>
              </a:ext>
            </a:extLst>
          </p:cNvPr>
          <p:cNvSpPr/>
          <p:nvPr/>
        </p:nvSpPr>
        <p:spPr>
          <a:xfrm>
            <a:off x="0" y="5405462"/>
            <a:ext cx="16230600" cy="1504362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4" name="Freeform 3">
            <a:extLst>
              <a:ext uri="{FF2B5EF4-FFF2-40B4-BE49-F238E27FC236}">
                <a16:creationId xmlns="" xmlns:a16="http://schemas.microsoft.com/office/drawing/2014/main" id="{43AB557C-902E-42F6-8F04-C941969EC418}"/>
              </a:ext>
            </a:extLst>
          </p:cNvPr>
          <p:cNvSpPr/>
          <p:nvPr/>
        </p:nvSpPr>
        <p:spPr>
          <a:xfrm>
            <a:off x="-96520" y="3302049"/>
            <a:ext cx="16230600" cy="1939552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Freeform 2"/>
          <p:cNvSpPr/>
          <p:nvPr/>
        </p:nvSpPr>
        <p:spPr>
          <a:xfrm>
            <a:off x="557577" y="406247"/>
            <a:ext cx="4976769" cy="3060854"/>
          </a:xfrm>
          <a:custGeom>
            <a:avLst/>
            <a:gdLst/>
            <a:ahLst/>
            <a:cxnLst/>
            <a:rect l="l" t="t" r="r" b="b"/>
            <a:pathLst>
              <a:path w="4976769" h="3782345">
                <a:moveTo>
                  <a:pt x="0" y="0"/>
                </a:moveTo>
                <a:lnTo>
                  <a:pt x="4976769" y="0"/>
                </a:lnTo>
                <a:lnTo>
                  <a:pt x="4976769" y="3782345"/>
                </a:lnTo>
                <a:lnTo>
                  <a:pt x="0" y="37823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64539" y="877851"/>
            <a:ext cx="3762845" cy="1695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  <a:spcBef>
                <a:spcPct val="0"/>
              </a:spcBef>
            </a:pPr>
            <a:r>
              <a:rPr lang="en-US" sz="60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從東南亞移工的角度</a:t>
            </a:r>
            <a:endParaRPr lang="en-US" sz="6000" dirty="0">
              <a:solidFill>
                <a:srgbClr val="00000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="" xmlns:a16="http://schemas.microsoft.com/office/drawing/2014/main" id="{5442DCD2-0DA6-9DDA-0F41-98AB5E72B856}"/>
              </a:ext>
            </a:extLst>
          </p:cNvPr>
          <p:cNvSpPr txBox="1"/>
          <p:nvPr/>
        </p:nvSpPr>
        <p:spPr>
          <a:xfrm>
            <a:off x="102703" y="3670463"/>
            <a:ext cx="14630400" cy="1374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n-US" altLang="zh-TW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(1) </a:t>
            </a:r>
            <a:r>
              <a:rPr lang="en-US" altLang="zh-TW" sz="44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在學校附近如果有一塊只有你們班放學後經常聚集的地方，如7-11，你會將那個地方稱為什麼</a:t>
            </a:r>
            <a:r>
              <a:rPr lang="en-US" altLang="zh-TW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</p:txBody>
      </p:sp>
      <p:sp>
        <p:nvSpPr>
          <p:cNvPr id="17" name="文字方塊 16">
            <a:extLst>
              <a:ext uri="{FF2B5EF4-FFF2-40B4-BE49-F238E27FC236}">
                <a16:creationId xmlns="" xmlns:a16="http://schemas.microsoft.com/office/drawing/2014/main" id="{4045C6EB-9F29-6EA8-FD7A-3987A5F026F4}"/>
              </a:ext>
            </a:extLst>
          </p:cNvPr>
          <p:cNvSpPr txBox="1"/>
          <p:nvPr/>
        </p:nvSpPr>
        <p:spPr>
          <a:xfrm>
            <a:off x="115955" y="5801220"/>
            <a:ext cx="14249400" cy="665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n-US" altLang="zh-TW" sz="40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(2) </a:t>
            </a:r>
            <a:r>
              <a:rPr lang="en-US" altLang="zh-TW" sz="40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為什麼東南亞人沒有把自己聚集的地方，稱為小東南亞呢</a:t>
            </a:r>
            <a:r>
              <a:rPr lang="en-US" altLang="zh-TW" sz="40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</p:txBody>
      </p:sp>
      <p:sp>
        <p:nvSpPr>
          <p:cNvPr id="25" name="文字方塊 24">
            <a:extLst>
              <a:ext uri="{FF2B5EF4-FFF2-40B4-BE49-F238E27FC236}">
                <a16:creationId xmlns="" xmlns:a16="http://schemas.microsoft.com/office/drawing/2014/main" id="{A48850A1-52D6-CB24-A280-647F5CAE76C7}"/>
              </a:ext>
            </a:extLst>
          </p:cNvPr>
          <p:cNvSpPr txBox="1"/>
          <p:nvPr/>
        </p:nvSpPr>
        <p:spPr>
          <a:xfrm>
            <a:off x="115955" y="7179962"/>
            <a:ext cx="14782800" cy="1306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n-US" altLang="zh-TW" sz="40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(3) </a:t>
            </a:r>
            <a:r>
              <a:rPr lang="en-US" altLang="zh-TW" sz="40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對於來這裡打工，幾年後可能就會返回家鄉的東南亞移工而言，他們對這個地方的感受，會跟在這裡住久了的臺灣人一樣嗎</a:t>
            </a:r>
            <a:r>
              <a:rPr lang="en-US" altLang="zh-TW" sz="40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28600" y="8801931"/>
            <a:ext cx="15925800" cy="12824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n-US" sz="40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(4) </a:t>
            </a:r>
            <a:r>
              <a:rPr lang="en-US" sz="40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從PIRAMID</a:t>
            </a:r>
            <a:r>
              <a:rPr lang="en-US" sz="40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TAICHUNG是「金字塔</a:t>
            </a:r>
            <a:r>
              <a:rPr lang="en-US" sz="4000" dirty="0" smtClean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＋</a:t>
            </a:r>
            <a:r>
              <a:rPr lang="zh-TW" altLang="en-US" sz="4000" dirty="0" smtClean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臺</a:t>
            </a:r>
            <a:r>
              <a:rPr lang="en-US" sz="4000" dirty="0" err="1" smtClean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中</a:t>
            </a:r>
            <a:r>
              <a:rPr lang="en-US" sz="40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」分析，對他們而言，這裡印象最深刻的是什麼？而對於地名，比起充滿詩意或國際觀，他們更在意什麼</a:t>
            </a:r>
            <a:r>
              <a:rPr lang="en-US" sz="40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 rot="5468092">
            <a:off x="-389074" y="-785535"/>
            <a:ext cx="12902170" cy="12353173"/>
          </a:xfrm>
          <a:custGeom>
            <a:avLst/>
            <a:gdLst/>
            <a:ahLst/>
            <a:cxnLst/>
            <a:rect l="l" t="t" r="r" b="b"/>
            <a:pathLst>
              <a:path w="12902170" h="12353173">
                <a:moveTo>
                  <a:pt x="0" y="0"/>
                </a:moveTo>
                <a:lnTo>
                  <a:pt x="12902170" y="0"/>
                </a:lnTo>
                <a:lnTo>
                  <a:pt x="12902170" y="12353173"/>
                </a:lnTo>
                <a:lnTo>
                  <a:pt x="0" y="123531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270" t="-4952" r="-20270"/>
            </a:stretch>
          </a:blipFill>
        </p:spPr>
      </p:sp>
      <p:sp>
        <p:nvSpPr>
          <p:cNvPr id="4" name="Freeform 4"/>
          <p:cNvSpPr/>
          <p:nvPr/>
        </p:nvSpPr>
        <p:spPr>
          <a:xfrm rot="-4436545">
            <a:off x="7220675" y="8765153"/>
            <a:ext cx="6761693" cy="1724232"/>
          </a:xfrm>
          <a:custGeom>
            <a:avLst/>
            <a:gdLst/>
            <a:ahLst/>
            <a:cxnLst/>
            <a:rect l="l" t="t" r="r" b="b"/>
            <a:pathLst>
              <a:path w="6761693" h="1724232">
                <a:moveTo>
                  <a:pt x="0" y="0"/>
                </a:moveTo>
                <a:lnTo>
                  <a:pt x="6761693" y="0"/>
                </a:lnTo>
                <a:lnTo>
                  <a:pt x="6761693" y="1724232"/>
                </a:lnTo>
                <a:lnTo>
                  <a:pt x="0" y="17242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0277475" y="0"/>
            <a:ext cx="9608714" cy="10287000"/>
            <a:chOff x="0" y="0"/>
            <a:chExt cx="5933440" cy="6352286"/>
          </a:xfrm>
        </p:grpSpPr>
        <p:sp>
          <p:nvSpPr>
            <p:cNvPr id="6" name="Freeform 6"/>
            <p:cNvSpPr/>
            <p:nvPr/>
          </p:nvSpPr>
          <p:spPr>
            <a:xfrm>
              <a:off x="-130429" y="-589915"/>
              <a:ext cx="6274054" cy="7025767"/>
            </a:xfrm>
            <a:custGeom>
              <a:avLst/>
              <a:gdLst/>
              <a:ahLst/>
              <a:cxnLst/>
              <a:rect l="l" t="t" r="r" b="b"/>
              <a:pathLst>
                <a:path w="6274054" h="7025767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5"/>
              <a:stretch>
                <a:fillRect l="-62692" r="-62692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>
            <a:off x="0" y="261565"/>
            <a:ext cx="2022608" cy="1926534"/>
          </a:xfrm>
          <a:custGeom>
            <a:avLst/>
            <a:gdLst/>
            <a:ahLst/>
            <a:cxnLst/>
            <a:rect l="l" t="t" r="r" b="b"/>
            <a:pathLst>
              <a:path w="2022608" h="1926534">
                <a:moveTo>
                  <a:pt x="0" y="0"/>
                </a:moveTo>
                <a:lnTo>
                  <a:pt x="2022608" y="0"/>
                </a:lnTo>
                <a:lnTo>
                  <a:pt x="2022608" y="1926534"/>
                </a:lnTo>
                <a:lnTo>
                  <a:pt x="0" y="19265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680724" y="1000739"/>
            <a:ext cx="8000240" cy="10877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199"/>
              </a:lnSpc>
              <a:spcBef>
                <a:spcPct val="0"/>
              </a:spcBef>
            </a:pPr>
            <a:r>
              <a:rPr lang="en-US" sz="7199">
                <a:solidFill>
                  <a:srgbClr val="C64518"/>
                </a:solidFill>
                <a:latin typeface="可画榜书"/>
                <a:ea typeface="可画榜书"/>
                <a:cs typeface="可画榜书"/>
                <a:sym typeface="可画榜书"/>
              </a:rPr>
              <a:t>PIRAMID TAICHUNG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849212" y="8787120"/>
            <a:ext cx="5537076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圖片來源：擷自google map街景截圖(2025.06.14)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45612" y="2576620"/>
            <a:ext cx="9035352" cy="38472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地名，是一地居民對該地方感知的狀態、賦予的情感的呈現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。</a:t>
            </a:r>
          </a:p>
          <a:p>
            <a:pPr lvl="0" indent="0"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透過不同族群對第一廣場的暱稱差異，想想看，透過地名的誕生到變遷，我們能看見什麼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?</a:t>
            </a:r>
          </a:p>
        </p:txBody>
      </p:sp>
      <p:sp>
        <p:nvSpPr>
          <p:cNvPr id="13" name="TextBox 13"/>
          <p:cNvSpPr txBox="1"/>
          <p:nvPr/>
        </p:nvSpPr>
        <p:spPr>
          <a:xfrm rot="-566537">
            <a:off x="221121" y="776041"/>
            <a:ext cx="1588595" cy="6426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9"/>
              </a:lnSpc>
              <a:spcBef>
                <a:spcPct val="0"/>
              </a:spcBef>
            </a:pPr>
            <a:r>
              <a:rPr lang="en-US" sz="3199">
                <a:solidFill>
                  <a:srgbClr val="000000"/>
                </a:solidFill>
                <a:latin typeface="29LT Bukra"/>
                <a:ea typeface="29LT Bukra"/>
                <a:cs typeface="29LT Bukra"/>
                <a:sym typeface="29LT Bukra"/>
              </a:rPr>
              <a:t>What’s</a:t>
            </a:r>
          </a:p>
        </p:txBody>
      </p:sp>
    </p:spTree>
    <p:extLst>
      <p:ext uri="{BB962C8B-B14F-4D97-AF65-F5344CB8AC3E}">
        <p14:creationId xmlns:p14="http://schemas.microsoft.com/office/powerpoint/2010/main" val="118258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744813" y="1994247"/>
            <a:ext cx="11233659" cy="5092960"/>
          </a:xfrm>
          <a:custGeom>
            <a:avLst/>
            <a:gdLst/>
            <a:ahLst/>
            <a:cxnLst/>
            <a:rect l="l" t="t" r="r" b="b"/>
            <a:pathLst>
              <a:path w="11233659" h="5092960">
                <a:moveTo>
                  <a:pt x="0" y="0"/>
                </a:moveTo>
                <a:lnTo>
                  <a:pt x="11233659" y="0"/>
                </a:lnTo>
                <a:lnTo>
                  <a:pt x="11233659" y="5092960"/>
                </a:lnTo>
                <a:lnTo>
                  <a:pt x="0" y="50929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5549" r="-861" b="-9591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78295" y="2295089"/>
            <a:ext cx="450405" cy="466137"/>
          </a:xfrm>
          <a:custGeom>
            <a:avLst/>
            <a:gdLst/>
            <a:ahLst/>
            <a:cxnLst/>
            <a:rect l="l" t="t" r="r" b="b"/>
            <a:pathLst>
              <a:path w="450405" h="466137">
                <a:moveTo>
                  <a:pt x="0" y="0"/>
                </a:moveTo>
                <a:lnTo>
                  <a:pt x="450405" y="0"/>
                </a:lnTo>
                <a:lnTo>
                  <a:pt x="450405" y="466138"/>
                </a:lnTo>
                <a:lnTo>
                  <a:pt x="0" y="4661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78295" y="6970637"/>
            <a:ext cx="450405" cy="466137"/>
          </a:xfrm>
          <a:custGeom>
            <a:avLst/>
            <a:gdLst/>
            <a:ahLst/>
            <a:cxnLst/>
            <a:rect l="l" t="t" r="r" b="b"/>
            <a:pathLst>
              <a:path w="450405" h="466137">
                <a:moveTo>
                  <a:pt x="0" y="0"/>
                </a:moveTo>
                <a:lnTo>
                  <a:pt x="450405" y="0"/>
                </a:lnTo>
                <a:lnTo>
                  <a:pt x="450405" y="466137"/>
                </a:lnTo>
                <a:lnTo>
                  <a:pt x="0" y="4661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79669" y="886173"/>
            <a:ext cx="17261813" cy="984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499"/>
              </a:lnSpc>
              <a:spcBef>
                <a:spcPct val="0"/>
              </a:spcBef>
            </a:pPr>
            <a:r>
              <a:rPr lang="en-US" sz="6499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挑選一個故事，感受...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182251" y="2310671"/>
            <a:ext cx="3709340" cy="52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99"/>
              </a:lnSpc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先看地名實景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字由字家拙黑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78295" y="2933057"/>
            <a:ext cx="6285036" cy="38472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記錄下來你在這裡看到了什麼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？</a:t>
            </a:r>
          </a:p>
          <a:p>
            <a:pPr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哪裡最吸引你的注意？如果由你們命名，會取什麼名字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？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82251" y="7028159"/>
            <a:ext cx="3709340" cy="52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indent="0">
              <a:lnSpc>
                <a:spcPts val="3999"/>
              </a:lnSpc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再看地名故事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字由字家拙黑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78295" y="7684669"/>
            <a:ext cx="16310811" cy="2821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A.該地名的中文為？讀音為？創造該地名的族群是誰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？</a:t>
            </a:r>
          </a:p>
          <a:p>
            <a:pPr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B.當地族群是如何觀察、觀察到了什麼，才取這個地名的呢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？</a:t>
            </a:r>
          </a:p>
          <a:p>
            <a:pPr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C.跟你觀察時的想法一樣嗎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？</a:t>
            </a:r>
          </a:p>
          <a:p>
            <a:pPr marL="0" lvl="0" indent="0" algn="l">
              <a:lnSpc>
                <a:spcPts val="3999"/>
              </a:lnSpc>
              <a:spcBef>
                <a:spcPct val="0"/>
              </a:spcBef>
            </a:pPr>
            <a:endParaRPr lang="en-US" sz="3999" dirty="0">
              <a:solidFill>
                <a:srgbClr val="264250"/>
              </a:solidFill>
              <a:latin typeface="字由字家拙黑"/>
              <a:ea typeface="字由字家拙黑"/>
              <a:cs typeface="字由字家拙黑"/>
              <a:sym typeface="字由字家拙黑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23488" y="-104775"/>
            <a:ext cx="7646231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</a:t>
            </a: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4換個角度看地名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454157" y="4775344"/>
            <a:ext cx="1543050" cy="1543050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812800" y="406400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609600"/>
                  </a:lnTo>
                  <a:lnTo>
                    <a:pt x="406400" y="609600"/>
                  </a:lnTo>
                  <a:lnTo>
                    <a:pt x="406400" y="812800"/>
                  </a:lnTo>
                  <a:lnTo>
                    <a:pt x="812800" y="406400"/>
                  </a:lnTo>
                  <a:close/>
                </a:path>
              </a:pathLst>
            </a:custGeom>
            <a:solidFill>
              <a:srgbClr val="F5B64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146050"/>
              <a:ext cx="711200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 sz="5000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47009" y="5256241"/>
            <a:ext cx="304800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  <a:spcBef>
                <a:spcPct val="0"/>
              </a:spcBef>
            </a:pPr>
            <a:r>
              <a:rPr lang="en-US" sz="5000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字由字家拙黑"/>
                <a:sym typeface="字由字家拙黑"/>
              </a:rPr>
              <a:t>地理空間</a:t>
            </a:r>
            <a:endParaRPr lang="en-US" sz="50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字由字家拙黑"/>
              <a:sym typeface="字由字家拙黑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23488" y="-104775"/>
            <a:ext cx="7646231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1-4換個角度看地名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159132" y="4875241"/>
            <a:ext cx="3048000" cy="1571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5000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字由字家拙黑"/>
                <a:sym typeface="字由字家拙黑"/>
              </a:rPr>
              <a:t>人的感知</a:t>
            </a:r>
            <a:endParaRPr lang="en-US" sz="50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字由字家拙黑"/>
              <a:sym typeface="字由字家拙黑"/>
            </a:endParaRPr>
          </a:p>
          <a:p>
            <a:pPr algn="ctr">
              <a:lnSpc>
                <a:spcPts val="6000"/>
              </a:lnSpc>
              <a:spcBef>
                <a:spcPct val="0"/>
              </a:spcBef>
            </a:pPr>
            <a:r>
              <a:rPr lang="en-US" sz="5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字由字家拙黑"/>
                <a:sym typeface="字由字家拙黑"/>
              </a:rPr>
              <a:t>(</a:t>
            </a:r>
            <a:r>
              <a:rPr lang="en-US" sz="5000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字由字家拙黑"/>
                <a:sym typeface="字由字家拙黑"/>
              </a:rPr>
              <a:t>五官</a:t>
            </a:r>
            <a:r>
              <a:rPr lang="en-US" sz="5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字由字家拙黑"/>
                <a:sym typeface="字由字家拙黑"/>
              </a:rPr>
              <a:t>)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8421615" y="4775344"/>
            <a:ext cx="1543050" cy="154305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812800" y="406400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609600"/>
                  </a:lnTo>
                  <a:lnTo>
                    <a:pt x="406400" y="609600"/>
                  </a:lnTo>
                  <a:lnTo>
                    <a:pt x="406400" y="812800"/>
                  </a:lnTo>
                  <a:lnTo>
                    <a:pt x="812800" y="406400"/>
                  </a:lnTo>
                  <a:close/>
                </a:path>
              </a:pathLst>
            </a:custGeom>
            <a:solidFill>
              <a:srgbClr val="F5B646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146050"/>
              <a:ext cx="711200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 sz="5000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0183740" y="4746769"/>
            <a:ext cx="3429000" cy="3077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000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字由字家拙黑"/>
                <a:sym typeface="字由字家拙黑"/>
              </a:rPr>
              <a:t>主觀、經驗、習得的文化符號</a:t>
            </a:r>
            <a:endParaRPr lang="en-US" sz="50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字由字家拙黑"/>
              <a:sym typeface="字由字家拙黑"/>
            </a:endParaRPr>
          </a:p>
          <a:p>
            <a:pPr>
              <a:lnSpc>
                <a:spcPts val="6000"/>
              </a:lnSpc>
              <a:spcBef>
                <a:spcPct val="0"/>
              </a:spcBef>
            </a:pPr>
            <a:endParaRPr lang="en-US" sz="50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字由字家拙黑"/>
              <a:sym typeface="字由字家拙黑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5352689" y="4940444"/>
            <a:ext cx="2539752" cy="1923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00"/>
              </a:lnSpc>
              <a:spcBef>
                <a:spcPct val="0"/>
              </a:spcBef>
            </a:pPr>
            <a:r>
              <a:rPr lang="en-US" sz="5000" b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字由字家拙黑"/>
                <a:sym typeface="字由字家拙黑"/>
              </a:rPr>
              <a:t>文化地景</a:t>
            </a:r>
          </a:p>
          <a:p>
            <a:pPr algn="ctr">
              <a:lnSpc>
                <a:spcPts val="5000"/>
              </a:lnSpc>
              <a:spcBef>
                <a:spcPct val="0"/>
              </a:spcBef>
            </a:pPr>
            <a:r>
              <a:rPr lang="en-US" sz="5000" b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字由字家拙黑"/>
                <a:sym typeface="字由字家拙黑"/>
              </a:rPr>
              <a:t>(地名)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3647714" y="4894291"/>
            <a:ext cx="1543050" cy="1543050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812800" y="406400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609600"/>
                  </a:lnTo>
                  <a:lnTo>
                    <a:pt x="406400" y="609600"/>
                  </a:lnTo>
                  <a:lnTo>
                    <a:pt x="406400" y="812800"/>
                  </a:lnTo>
                  <a:lnTo>
                    <a:pt x="812800" y="406400"/>
                  </a:lnTo>
                  <a:close/>
                </a:path>
              </a:pathLst>
            </a:custGeom>
            <a:solidFill>
              <a:srgbClr val="F5B646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146050"/>
              <a:ext cx="711200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 sz="5000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247009" y="2476572"/>
            <a:ext cx="17261813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499"/>
              </a:lnSpc>
              <a:spcBef>
                <a:spcPct val="0"/>
              </a:spcBef>
            </a:pPr>
            <a:r>
              <a:rPr lang="zh-TW" altLang="en-US" sz="6499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整理</a:t>
            </a:r>
            <a:r>
              <a:rPr lang="en-US" sz="6499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重點:認識地名建構</a:t>
            </a:r>
            <a:endParaRPr lang="en-US" sz="6499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7" name="Freeform 4">
            <a:extLst>
              <a:ext uri="{FF2B5EF4-FFF2-40B4-BE49-F238E27FC236}">
                <a16:creationId xmlns="" xmlns:a16="http://schemas.microsoft.com/office/drawing/2014/main" id="{03685F1C-8B5C-0C73-8BD2-42602C795DCE}"/>
              </a:ext>
            </a:extLst>
          </p:cNvPr>
          <p:cNvSpPr/>
          <p:nvPr/>
        </p:nvSpPr>
        <p:spPr>
          <a:xfrm>
            <a:off x="5139904" y="4441969"/>
            <a:ext cx="3172174" cy="2209800"/>
          </a:xfrm>
          <a:custGeom>
            <a:avLst/>
            <a:gdLst/>
            <a:ahLst/>
            <a:cxnLst/>
            <a:rect l="l" t="t" r="r" b="b"/>
            <a:pathLst>
              <a:path w="9773905" h="5216822">
                <a:moveTo>
                  <a:pt x="0" y="0"/>
                </a:moveTo>
                <a:lnTo>
                  <a:pt x="9773904" y="0"/>
                </a:lnTo>
                <a:lnTo>
                  <a:pt x="9773904" y="5216822"/>
                </a:lnTo>
                <a:lnTo>
                  <a:pt x="0" y="52168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4">
            <a:extLst>
              <a:ext uri="{FF2B5EF4-FFF2-40B4-BE49-F238E27FC236}">
                <a16:creationId xmlns="" xmlns:a16="http://schemas.microsoft.com/office/drawing/2014/main" id="{BEA6C56C-F2BB-6539-85C0-0D3B6A995D2E}"/>
              </a:ext>
            </a:extLst>
          </p:cNvPr>
          <p:cNvSpPr/>
          <p:nvPr/>
        </p:nvSpPr>
        <p:spPr>
          <a:xfrm>
            <a:off x="227781" y="4454880"/>
            <a:ext cx="3172174" cy="2209800"/>
          </a:xfrm>
          <a:custGeom>
            <a:avLst/>
            <a:gdLst/>
            <a:ahLst/>
            <a:cxnLst/>
            <a:rect l="l" t="t" r="r" b="b"/>
            <a:pathLst>
              <a:path w="9773905" h="5216822">
                <a:moveTo>
                  <a:pt x="0" y="0"/>
                </a:moveTo>
                <a:lnTo>
                  <a:pt x="9773904" y="0"/>
                </a:lnTo>
                <a:lnTo>
                  <a:pt x="9773904" y="5216822"/>
                </a:lnTo>
                <a:lnTo>
                  <a:pt x="0" y="52168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4">
            <a:extLst>
              <a:ext uri="{FF2B5EF4-FFF2-40B4-BE49-F238E27FC236}">
                <a16:creationId xmlns="" xmlns:a16="http://schemas.microsoft.com/office/drawing/2014/main" id="{C6E6D4FE-D87B-31CE-DA06-A4CD0FA89AF3}"/>
              </a:ext>
            </a:extLst>
          </p:cNvPr>
          <p:cNvSpPr/>
          <p:nvPr/>
        </p:nvSpPr>
        <p:spPr>
          <a:xfrm>
            <a:off x="9963042" y="3924300"/>
            <a:ext cx="3770707" cy="4044648"/>
          </a:xfrm>
          <a:custGeom>
            <a:avLst/>
            <a:gdLst/>
            <a:ahLst/>
            <a:cxnLst/>
            <a:rect l="l" t="t" r="r" b="b"/>
            <a:pathLst>
              <a:path w="9773905" h="5216822">
                <a:moveTo>
                  <a:pt x="0" y="0"/>
                </a:moveTo>
                <a:lnTo>
                  <a:pt x="9773904" y="0"/>
                </a:lnTo>
                <a:lnTo>
                  <a:pt x="9773904" y="5216822"/>
                </a:lnTo>
                <a:lnTo>
                  <a:pt x="0" y="52168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4">
            <a:extLst>
              <a:ext uri="{FF2B5EF4-FFF2-40B4-BE49-F238E27FC236}">
                <a16:creationId xmlns="" xmlns:a16="http://schemas.microsoft.com/office/drawing/2014/main" id="{13450A5E-4DDD-965C-222B-3B58773FF712}"/>
              </a:ext>
            </a:extLst>
          </p:cNvPr>
          <p:cNvSpPr/>
          <p:nvPr/>
        </p:nvSpPr>
        <p:spPr>
          <a:xfrm>
            <a:off x="15367714" y="4441969"/>
            <a:ext cx="2399108" cy="2673048"/>
          </a:xfrm>
          <a:custGeom>
            <a:avLst/>
            <a:gdLst/>
            <a:ahLst/>
            <a:cxnLst/>
            <a:rect l="l" t="t" r="r" b="b"/>
            <a:pathLst>
              <a:path w="9773905" h="5216822">
                <a:moveTo>
                  <a:pt x="0" y="0"/>
                </a:moveTo>
                <a:lnTo>
                  <a:pt x="9773904" y="0"/>
                </a:lnTo>
                <a:lnTo>
                  <a:pt x="9773904" y="5216822"/>
                </a:lnTo>
                <a:lnTo>
                  <a:pt x="0" y="52168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 rot="1536209">
            <a:off x="6100605" y="7172337"/>
            <a:ext cx="4331226" cy="7028358"/>
          </a:xfrm>
          <a:custGeom>
            <a:avLst/>
            <a:gdLst/>
            <a:ahLst/>
            <a:cxnLst/>
            <a:rect l="l" t="t" r="r" b="b"/>
            <a:pathLst>
              <a:path w="4331226" h="7028358">
                <a:moveTo>
                  <a:pt x="0" y="0"/>
                </a:moveTo>
                <a:lnTo>
                  <a:pt x="4331225" y="0"/>
                </a:lnTo>
                <a:lnTo>
                  <a:pt x="4331225" y="7028358"/>
                </a:lnTo>
                <a:lnTo>
                  <a:pt x="0" y="70283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780207">
            <a:off x="2612976" y="4239391"/>
            <a:ext cx="12914303" cy="3293147"/>
          </a:xfrm>
          <a:custGeom>
            <a:avLst/>
            <a:gdLst/>
            <a:ahLst/>
            <a:cxnLst/>
            <a:rect l="l" t="t" r="r" b="b"/>
            <a:pathLst>
              <a:path w="12914303" h="3293147">
                <a:moveTo>
                  <a:pt x="0" y="0"/>
                </a:moveTo>
                <a:lnTo>
                  <a:pt x="12914302" y="0"/>
                </a:lnTo>
                <a:lnTo>
                  <a:pt x="12914302" y="3293148"/>
                </a:lnTo>
                <a:lnTo>
                  <a:pt x="0" y="32931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4886407">
            <a:off x="6910629" y="-1114491"/>
            <a:ext cx="12902170" cy="12964955"/>
          </a:xfrm>
          <a:custGeom>
            <a:avLst/>
            <a:gdLst/>
            <a:ahLst/>
            <a:cxnLst/>
            <a:rect l="l" t="t" r="r" b="b"/>
            <a:pathLst>
              <a:path w="12902170" h="12964955">
                <a:moveTo>
                  <a:pt x="0" y="0"/>
                </a:moveTo>
                <a:lnTo>
                  <a:pt x="12902170" y="0"/>
                </a:lnTo>
                <a:lnTo>
                  <a:pt x="12902170" y="12964955"/>
                </a:lnTo>
                <a:lnTo>
                  <a:pt x="0" y="129649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0270" r="-20270"/>
            </a:stretch>
          </a:blipFill>
        </p:spPr>
        <p:txBody>
          <a:bodyPr/>
          <a:lstStyle/>
          <a:p>
            <a:endParaRPr lang="zh-TW" altLang="en-US" dirty="0"/>
          </a:p>
        </p:txBody>
      </p:sp>
      <p:grpSp>
        <p:nvGrpSpPr>
          <p:cNvPr id="8" name="Group 8"/>
          <p:cNvGrpSpPr/>
          <p:nvPr/>
        </p:nvGrpSpPr>
        <p:grpSpPr>
          <a:xfrm>
            <a:off x="10495385" y="4991100"/>
            <a:ext cx="7251595" cy="214312"/>
            <a:chOff x="0" y="0"/>
            <a:chExt cx="9668794" cy="285750"/>
          </a:xfrm>
        </p:grpSpPr>
        <p:sp>
          <p:nvSpPr>
            <p:cNvPr id="9" name="Freeform 9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0" name="Group 10"/>
          <p:cNvGrpSpPr/>
          <p:nvPr/>
        </p:nvGrpSpPr>
        <p:grpSpPr>
          <a:xfrm>
            <a:off x="10528722" y="2973052"/>
            <a:ext cx="7251595" cy="214312"/>
            <a:chOff x="0" y="0"/>
            <a:chExt cx="9668794" cy="285750"/>
          </a:xfrm>
        </p:grpSpPr>
        <p:sp>
          <p:nvSpPr>
            <p:cNvPr id="11" name="Freeform 11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2" name="Group 12"/>
          <p:cNvGrpSpPr/>
          <p:nvPr/>
        </p:nvGrpSpPr>
        <p:grpSpPr>
          <a:xfrm>
            <a:off x="10541094" y="1605980"/>
            <a:ext cx="7251595" cy="214312"/>
            <a:chOff x="0" y="0"/>
            <a:chExt cx="9668794" cy="285750"/>
          </a:xfrm>
        </p:grpSpPr>
        <p:sp>
          <p:nvSpPr>
            <p:cNvPr id="13" name="Freeform 13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id="15" name="TextBox 15"/>
          <p:cNvSpPr txBox="1"/>
          <p:nvPr/>
        </p:nvSpPr>
        <p:spPr>
          <a:xfrm>
            <a:off x="435519" y="1689558"/>
            <a:ext cx="6715125" cy="3077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000"/>
              </a:lnSpc>
            </a:pPr>
            <a:r>
              <a:rPr lang="en-US" sz="8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第二課</a:t>
            </a:r>
            <a:endParaRPr lang="en-US" sz="8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zh-TW" altLang="en-US" sz="8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地名，不只是地名？</a:t>
            </a:r>
            <a:endParaRPr lang="en-US" altLang="zh-TW" sz="8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0565547" y="5382683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地名，不只是地名嗎？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9181723" y="2001367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198815" y="3289699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2-2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9216963" y="5367986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2-3</a:t>
            </a:r>
          </a:p>
        </p:txBody>
      </p:sp>
      <p:sp>
        <p:nvSpPr>
          <p:cNvPr id="23" name="TextBox 16">
            <a:extLst>
              <a:ext uri="{FF2B5EF4-FFF2-40B4-BE49-F238E27FC236}">
                <a16:creationId xmlns="" xmlns:a16="http://schemas.microsoft.com/office/drawing/2014/main" id="{64F8E782-0877-4743-872C-FA36F2AEDDC2}"/>
              </a:ext>
            </a:extLst>
          </p:cNvPr>
          <p:cNvSpPr txBox="1"/>
          <p:nvPr/>
        </p:nvSpPr>
        <p:spPr>
          <a:xfrm>
            <a:off x="10551312" y="2054350"/>
            <a:ext cx="7712906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尋找「加蚋仔」</a:t>
            </a:r>
          </a:p>
          <a:p>
            <a:pPr algn="l">
              <a:lnSpc>
                <a:spcPts val="6000"/>
              </a:lnSpc>
            </a:pP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24" name="TextBox 16">
            <a:extLst>
              <a:ext uri="{FF2B5EF4-FFF2-40B4-BE49-F238E27FC236}">
                <a16:creationId xmlns="" xmlns:a16="http://schemas.microsoft.com/office/drawing/2014/main" id="{EB26637D-6677-4D44-9FBC-C5762C2CDF66}"/>
              </a:ext>
            </a:extLst>
          </p:cNvPr>
          <p:cNvSpPr txBox="1"/>
          <p:nvPr/>
        </p:nvSpPr>
        <p:spPr>
          <a:xfrm>
            <a:off x="10657842" y="3339260"/>
            <a:ext cx="6229197" cy="23083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臺灣地名變更的第「五」個時期</a:t>
            </a:r>
          </a:p>
          <a:p>
            <a:pPr algn="l">
              <a:lnSpc>
                <a:spcPts val="6000"/>
              </a:lnSpc>
            </a:pP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5C422AE5-98EE-4172-96FA-D70362925DC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903006" y="3288799"/>
            <a:ext cx="9372600" cy="57102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19">
            <a:extLst>
              <a:ext uri="{FF2B5EF4-FFF2-40B4-BE49-F238E27FC236}">
                <a16:creationId xmlns="" xmlns:a16="http://schemas.microsoft.com/office/drawing/2014/main" id="{C9F3371C-B528-4915-BC01-C612C9372C05}"/>
              </a:ext>
            </a:extLst>
          </p:cNvPr>
          <p:cNvSpPr txBox="1"/>
          <p:nvPr/>
        </p:nvSpPr>
        <p:spPr>
          <a:xfrm>
            <a:off x="535411" y="289917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2-1</a:t>
            </a:r>
          </a:p>
        </p:txBody>
      </p:sp>
      <p:sp>
        <p:nvSpPr>
          <p:cNvPr id="4" name="TextBox 16">
            <a:extLst>
              <a:ext uri="{FF2B5EF4-FFF2-40B4-BE49-F238E27FC236}">
                <a16:creationId xmlns="" xmlns:a16="http://schemas.microsoft.com/office/drawing/2014/main" id="{E3649C59-61C5-48C3-93D0-9CD04BF9DC63}"/>
              </a:ext>
            </a:extLst>
          </p:cNvPr>
          <p:cNvSpPr txBox="1"/>
          <p:nvPr/>
        </p:nvSpPr>
        <p:spPr>
          <a:xfrm>
            <a:off x="1905000" y="342900"/>
            <a:ext cx="7712906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尋找「加蚋仔」</a:t>
            </a:r>
          </a:p>
          <a:p>
            <a:pPr algn="l">
              <a:lnSpc>
                <a:spcPts val="6000"/>
              </a:lnSpc>
            </a:pP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3F87E708-ED46-4FF4-BA2B-B0857BE536E2}"/>
              </a:ext>
            </a:extLst>
          </p:cNvPr>
          <p:cNvSpPr/>
          <p:nvPr/>
        </p:nvSpPr>
        <p:spPr>
          <a:xfrm>
            <a:off x="1042874" y="3288799"/>
            <a:ext cx="5943600" cy="13001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A.</a:t>
            </a:r>
            <a:r>
              <a:rPr lang="zh-TW" altLang="en-US" sz="6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荷西時期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0DAB2C8-FDB7-409B-90B6-28663331D6F2}"/>
              </a:ext>
            </a:extLst>
          </p:cNvPr>
          <p:cNvSpPr/>
          <p:nvPr/>
        </p:nvSpPr>
        <p:spPr>
          <a:xfrm>
            <a:off x="1117600" y="5023045"/>
            <a:ext cx="5943600" cy="13001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B.</a:t>
            </a:r>
            <a:r>
              <a:rPr lang="zh-TW" altLang="en-US" sz="6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清領時期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89D7C3C-D867-433E-B6BA-EBBA6C72DEF5}"/>
              </a:ext>
            </a:extLst>
          </p:cNvPr>
          <p:cNvSpPr/>
          <p:nvPr/>
        </p:nvSpPr>
        <p:spPr>
          <a:xfrm>
            <a:off x="1117600" y="6757290"/>
            <a:ext cx="5943600" cy="13001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C.</a:t>
            </a:r>
            <a:r>
              <a:rPr lang="zh-TW" altLang="en-US" sz="6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日治時期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855C263-554E-4602-A682-1BA9467620F8}"/>
              </a:ext>
            </a:extLst>
          </p:cNvPr>
          <p:cNvSpPr/>
          <p:nvPr/>
        </p:nvSpPr>
        <p:spPr>
          <a:xfrm>
            <a:off x="1143000" y="8491536"/>
            <a:ext cx="5943600" cy="13001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D.</a:t>
            </a:r>
            <a:r>
              <a:rPr lang="zh-TW" altLang="en-US" sz="6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中華民國時期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4DAB2B9-DEC2-4E78-8616-788DFAD3BAFB}"/>
              </a:ext>
            </a:extLst>
          </p:cNvPr>
          <p:cNvSpPr/>
          <p:nvPr/>
        </p:nvSpPr>
        <p:spPr>
          <a:xfrm>
            <a:off x="1032714" y="1662980"/>
            <a:ext cx="1416285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6000" dirty="0">
                <a:solidFill>
                  <a:srgbClr val="264250"/>
                </a:solidFill>
                <a:latin typeface="可画榜书"/>
                <a:ea typeface="可画榜书"/>
              </a:rPr>
              <a:t>配合題：</a:t>
            </a:r>
            <a:r>
              <a:rPr lang="zh-TW" altLang="zh-TW" sz="6000" dirty="0">
                <a:solidFill>
                  <a:srgbClr val="264250"/>
                </a:solidFill>
                <a:latin typeface="可画榜书"/>
                <a:ea typeface="可画榜书"/>
              </a:rPr>
              <a:t>這四個地名分別對應臺灣哪些時期？</a:t>
            </a:r>
            <a:endParaRPr lang="zh-TW" altLang="en-US" sz="6000" dirty="0">
              <a:solidFill>
                <a:srgbClr val="264250"/>
              </a:solidFill>
              <a:latin typeface="可画榜书"/>
              <a:ea typeface="可画榜书"/>
            </a:endParaRPr>
          </a:p>
        </p:txBody>
      </p:sp>
    </p:spTree>
    <p:extLst>
      <p:ext uri="{BB962C8B-B14F-4D97-AF65-F5344CB8AC3E}">
        <p14:creationId xmlns:p14="http://schemas.microsoft.com/office/powerpoint/2010/main" val="3299202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 rot="1536209">
            <a:off x="6100605" y="7172337"/>
            <a:ext cx="4331226" cy="7028358"/>
          </a:xfrm>
          <a:custGeom>
            <a:avLst/>
            <a:gdLst/>
            <a:ahLst/>
            <a:cxnLst/>
            <a:rect l="l" t="t" r="r" b="b"/>
            <a:pathLst>
              <a:path w="4331226" h="7028358">
                <a:moveTo>
                  <a:pt x="0" y="0"/>
                </a:moveTo>
                <a:lnTo>
                  <a:pt x="4331225" y="0"/>
                </a:lnTo>
                <a:lnTo>
                  <a:pt x="4331225" y="7028358"/>
                </a:lnTo>
                <a:lnTo>
                  <a:pt x="0" y="70283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780207">
            <a:off x="2612976" y="4239391"/>
            <a:ext cx="12914303" cy="3293147"/>
          </a:xfrm>
          <a:custGeom>
            <a:avLst/>
            <a:gdLst/>
            <a:ahLst/>
            <a:cxnLst/>
            <a:rect l="l" t="t" r="r" b="b"/>
            <a:pathLst>
              <a:path w="12914303" h="3293147">
                <a:moveTo>
                  <a:pt x="0" y="0"/>
                </a:moveTo>
                <a:lnTo>
                  <a:pt x="12914302" y="0"/>
                </a:lnTo>
                <a:lnTo>
                  <a:pt x="12914302" y="3293148"/>
                </a:lnTo>
                <a:lnTo>
                  <a:pt x="0" y="32931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4886407">
            <a:off x="6910629" y="-1114491"/>
            <a:ext cx="12902170" cy="12964955"/>
          </a:xfrm>
          <a:custGeom>
            <a:avLst/>
            <a:gdLst/>
            <a:ahLst/>
            <a:cxnLst/>
            <a:rect l="l" t="t" r="r" b="b"/>
            <a:pathLst>
              <a:path w="12902170" h="12964955">
                <a:moveTo>
                  <a:pt x="0" y="0"/>
                </a:moveTo>
                <a:lnTo>
                  <a:pt x="12902170" y="0"/>
                </a:lnTo>
                <a:lnTo>
                  <a:pt x="12902170" y="12964955"/>
                </a:lnTo>
                <a:lnTo>
                  <a:pt x="0" y="129649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0270" r="-20270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495385" y="4041590"/>
            <a:ext cx="7251595" cy="214312"/>
            <a:chOff x="0" y="0"/>
            <a:chExt cx="9668794" cy="285750"/>
          </a:xfrm>
        </p:grpSpPr>
        <p:sp>
          <p:nvSpPr>
            <p:cNvPr id="7" name="Freeform 7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8" name="Group 8"/>
          <p:cNvGrpSpPr/>
          <p:nvPr/>
        </p:nvGrpSpPr>
        <p:grpSpPr>
          <a:xfrm>
            <a:off x="10495385" y="7385508"/>
            <a:ext cx="7251595" cy="214312"/>
            <a:chOff x="0" y="0"/>
            <a:chExt cx="9668794" cy="285750"/>
          </a:xfrm>
        </p:grpSpPr>
        <p:sp>
          <p:nvSpPr>
            <p:cNvPr id="9" name="Freeform 9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0" name="Group 10"/>
          <p:cNvGrpSpPr/>
          <p:nvPr/>
        </p:nvGrpSpPr>
        <p:grpSpPr>
          <a:xfrm>
            <a:off x="10528722" y="2973052"/>
            <a:ext cx="7251595" cy="214312"/>
            <a:chOff x="0" y="0"/>
            <a:chExt cx="9668794" cy="285750"/>
          </a:xfrm>
        </p:grpSpPr>
        <p:sp>
          <p:nvSpPr>
            <p:cNvPr id="11" name="Freeform 11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2" name="Group 12"/>
          <p:cNvGrpSpPr/>
          <p:nvPr/>
        </p:nvGrpSpPr>
        <p:grpSpPr>
          <a:xfrm>
            <a:off x="10543010" y="1494295"/>
            <a:ext cx="7251595" cy="214312"/>
            <a:chOff x="0" y="0"/>
            <a:chExt cx="9668794" cy="285750"/>
          </a:xfrm>
        </p:grpSpPr>
        <p:sp>
          <p:nvSpPr>
            <p:cNvPr id="13" name="Freeform 13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id="14" name="TextBox 14"/>
          <p:cNvSpPr txBox="1"/>
          <p:nvPr/>
        </p:nvSpPr>
        <p:spPr>
          <a:xfrm>
            <a:off x="10495385" y="4223208"/>
            <a:ext cx="7184920" cy="3152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C64518"/>
                </a:solidFill>
                <a:latin typeface="可画榜书"/>
                <a:ea typeface="可画榜书"/>
                <a:cs typeface="可画榜书"/>
                <a:sym typeface="可画榜书"/>
              </a:rPr>
              <a:t>你的小東協，我的金字塔</a:t>
            </a:r>
          </a:p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東協廣場與PIRAMID TAICHUNG兩者間的文化差異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35519" y="1689558"/>
            <a:ext cx="6715125" cy="2241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000"/>
              </a:lnSpc>
            </a:pPr>
            <a:r>
              <a:rPr lang="en-US" sz="8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第一課</a:t>
            </a:r>
          </a:p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n-US" sz="8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換個角度看地名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575094" y="1868152"/>
            <a:ext cx="7712906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從地名文字可以看出什麼？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528722" y="3146883"/>
            <a:ext cx="7646231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觀看烏鬼井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575094" y="7733170"/>
            <a:ext cx="7646231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換個角度看地名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9218166" y="1868152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218166" y="3174815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1-2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9218166" y="4276725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1-3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9218166" y="7733170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1-4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>
            <a:extLst>
              <a:ext uri="{FF2B5EF4-FFF2-40B4-BE49-F238E27FC236}">
                <a16:creationId xmlns="" xmlns:a16="http://schemas.microsoft.com/office/drawing/2014/main" id="{C780300D-5556-4AFD-B7DD-E656B043BB27}"/>
              </a:ext>
            </a:extLst>
          </p:cNvPr>
          <p:cNvSpPr/>
          <p:nvPr/>
        </p:nvSpPr>
        <p:spPr>
          <a:xfrm>
            <a:off x="-25400" y="3238500"/>
            <a:ext cx="18084800" cy="440255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1A508C9-C9ED-4A40-BBF9-1EBBE2E10FAE}"/>
              </a:ext>
            </a:extLst>
          </p:cNvPr>
          <p:cNvSpPr/>
          <p:nvPr/>
        </p:nvSpPr>
        <p:spPr>
          <a:xfrm>
            <a:off x="1219200" y="3943171"/>
            <a:ext cx="15773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arenBoth"/>
            </a:pPr>
            <a:r>
              <a:rPr lang="zh-TW" altLang="zh-TW" sz="5400" dirty="0">
                <a:solidFill>
                  <a:srgbClr val="264250"/>
                </a:solidFill>
                <a:latin typeface="可画榜书"/>
                <a:ea typeface="可画榜书"/>
              </a:rPr>
              <a:t>如果我們只記得現在的「萬華區」，會錯過什麼文化故事？</a:t>
            </a:r>
          </a:p>
          <a:p>
            <a:r>
              <a:rPr lang="en-US" altLang="zh-TW" sz="5400" dirty="0">
                <a:solidFill>
                  <a:srgbClr val="264250"/>
                </a:solidFill>
                <a:latin typeface="可画榜书"/>
                <a:ea typeface="可画榜书"/>
              </a:rPr>
              <a:t>(2)</a:t>
            </a:r>
            <a:r>
              <a:rPr lang="zh-TW" altLang="zh-TW" sz="5400" dirty="0">
                <a:solidFill>
                  <a:srgbClr val="264250"/>
                </a:solidFill>
                <a:latin typeface="可画榜书"/>
                <a:ea typeface="可画榜书"/>
              </a:rPr>
              <a:t>哪些人或文化在這些地名中被「消失」了？</a:t>
            </a:r>
            <a:endParaRPr lang="zh-TW" altLang="en-US" sz="5400" dirty="0">
              <a:solidFill>
                <a:srgbClr val="264250"/>
              </a:solidFill>
              <a:latin typeface="可画榜书"/>
              <a:ea typeface="可画榜书"/>
            </a:endParaRPr>
          </a:p>
        </p:txBody>
      </p:sp>
      <p:sp>
        <p:nvSpPr>
          <p:cNvPr id="4" name="TextBox 19">
            <a:extLst>
              <a:ext uri="{FF2B5EF4-FFF2-40B4-BE49-F238E27FC236}">
                <a16:creationId xmlns="" xmlns:a16="http://schemas.microsoft.com/office/drawing/2014/main" id="{7F80DA42-D0CD-4CCC-95E5-025E9D477DB5}"/>
              </a:ext>
            </a:extLst>
          </p:cNvPr>
          <p:cNvSpPr txBox="1"/>
          <p:nvPr/>
        </p:nvSpPr>
        <p:spPr>
          <a:xfrm>
            <a:off x="535411" y="289917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2-1</a:t>
            </a:r>
          </a:p>
        </p:txBody>
      </p:sp>
      <p:sp>
        <p:nvSpPr>
          <p:cNvPr id="5" name="TextBox 16">
            <a:extLst>
              <a:ext uri="{FF2B5EF4-FFF2-40B4-BE49-F238E27FC236}">
                <a16:creationId xmlns="" xmlns:a16="http://schemas.microsoft.com/office/drawing/2014/main" id="{02228619-D84D-4FBE-A984-C543F8D503CE}"/>
              </a:ext>
            </a:extLst>
          </p:cNvPr>
          <p:cNvSpPr txBox="1"/>
          <p:nvPr/>
        </p:nvSpPr>
        <p:spPr>
          <a:xfrm>
            <a:off x="1905000" y="342900"/>
            <a:ext cx="7712906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尋找「加蚋仔」</a:t>
            </a:r>
          </a:p>
          <a:p>
            <a:pPr algn="l">
              <a:lnSpc>
                <a:spcPts val="6000"/>
              </a:lnSpc>
            </a:pP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</p:spTree>
    <p:extLst>
      <p:ext uri="{BB962C8B-B14F-4D97-AF65-F5344CB8AC3E}">
        <p14:creationId xmlns:p14="http://schemas.microsoft.com/office/powerpoint/2010/main" val="21852024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0">
            <a:extLst>
              <a:ext uri="{FF2B5EF4-FFF2-40B4-BE49-F238E27FC236}">
                <a16:creationId xmlns="" xmlns:a16="http://schemas.microsoft.com/office/drawing/2014/main" id="{D858DC49-DA46-46E5-A38C-ECB5C11BAD14}"/>
              </a:ext>
            </a:extLst>
          </p:cNvPr>
          <p:cNvSpPr txBox="1"/>
          <p:nvPr/>
        </p:nvSpPr>
        <p:spPr>
          <a:xfrm>
            <a:off x="381000" y="0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2-2</a:t>
            </a:r>
          </a:p>
        </p:txBody>
      </p:sp>
      <p:sp>
        <p:nvSpPr>
          <p:cNvPr id="3" name="TextBox 16">
            <a:extLst>
              <a:ext uri="{FF2B5EF4-FFF2-40B4-BE49-F238E27FC236}">
                <a16:creationId xmlns="" xmlns:a16="http://schemas.microsoft.com/office/drawing/2014/main" id="{4DF6E259-4700-4DE3-B302-84038E0B736F}"/>
              </a:ext>
            </a:extLst>
          </p:cNvPr>
          <p:cNvSpPr txBox="1"/>
          <p:nvPr/>
        </p:nvSpPr>
        <p:spPr>
          <a:xfrm>
            <a:off x="1840027" y="49561"/>
            <a:ext cx="8218373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臺灣地名變更的第「五」個時期</a:t>
            </a:r>
          </a:p>
          <a:p>
            <a:pPr algn="l">
              <a:lnSpc>
                <a:spcPts val="6000"/>
              </a:lnSpc>
            </a:pP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="" xmlns:a16="http://schemas.microsoft.com/office/drawing/2014/main" id="{E21D43A9-DC8E-4311-89C6-95BA782EF6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630733"/>
              </p:ext>
            </p:extLst>
          </p:nvPr>
        </p:nvGraphicFramePr>
        <p:xfrm>
          <a:off x="1100414" y="1181100"/>
          <a:ext cx="16196984" cy="80010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387356">
                  <a:extLst>
                    <a:ext uri="{9D8B030D-6E8A-4147-A177-3AD203B41FA5}">
                      <a16:colId xmlns="" xmlns:a16="http://schemas.microsoft.com/office/drawing/2014/main" val="243498943"/>
                    </a:ext>
                  </a:extLst>
                </a:gridCol>
                <a:gridCol w="5907452">
                  <a:extLst>
                    <a:ext uri="{9D8B030D-6E8A-4147-A177-3AD203B41FA5}">
                      <a16:colId xmlns="" xmlns:a16="http://schemas.microsoft.com/office/drawing/2014/main" val="2054602302"/>
                    </a:ext>
                  </a:extLst>
                </a:gridCol>
                <a:gridCol w="7902176">
                  <a:extLst>
                    <a:ext uri="{9D8B030D-6E8A-4147-A177-3AD203B41FA5}">
                      <a16:colId xmlns="" xmlns:a16="http://schemas.microsoft.com/office/drawing/2014/main" val="4238532373"/>
                    </a:ext>
                  </a:extLst>
                </a:gridCol>
              </a:tblGrid>
              <a:tr h="500063"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行政區</a:t>
                      </a:r>
                      <a:endParaRPr lang="zh-TW" sz="30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更改前地名</a:t>
                      </a:r>
                      <a:endParaRPr lang="zh-TW" sz="30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更改後地名</a:t>
                      </a:r>
                      <a:endParaRPr lang="zh-TW" sz="30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9617537"/>
                  </a:ext>
                </a:extLst>
              </a:tr>
              <a:tr h="500063"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1989</a:t>
                      </a:r>
                      <a:r>
                        <a:rPr lang="zh-TW" sz="30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zh-TW" sz="30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嘉義縣「吳鳳鄉」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嘉義縣「阿里山鄉」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extLst>
                  <a:ext uri="{0D108BD9-81ED-4DB2-BD59-A6C34878D82A}">
                    <a16:rowId xmlns="" xmlns:a16="http://schemas.microsoft.com/office/drawing/2014/main" val="2354103201"/>
                  </a:ext>
                </a:extLst>
              </a:tr>
              <a:tr h="500063"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1992</a:t>
                      </a: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屏東縣「三地鄉」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屏東縣「山地門鄉」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extLst>
                  <a:ext uri="{0D108BD9-81ED-4DB2-BD59-A6C34878D82A}">
                    <a16:rowId xmlns="" xmlns:a16="http://schemas.microsoft.com/office/drawing/2014/main" val="2970243429"/>
                  </a:ext>
                </a:extLst>
              </a:tr>
              <a:tr h="500063">
                <a:tc rowSpan="4"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2007</a:t>
                      </a: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高雄縣「三民鄉」</a:t>
                      </a:r>
                      <a:endParaRPr lang="zh-TW" sz="30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高雄縣「那瑪夏鄉」</a:t>
                      </a:r>
                      <a:endParaRPr lang="zh-TW" sz="30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extLst>
                  <a:ext uri="{0D108BD9-81ED-4DB2-BD59-A6C34878D82A}">
                    <a16:rowId xmlns="" xmlns:a16="http://schemas.microsoft.com/office/drawing/2014/main" val="3392343483"/>
                  </a:ext>
                </a:extLst>
              </a:tr>
              <a:tr h="100012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三民鄉「民族村」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「南沙魯」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Nangisarʉ</a:t>
                      </a: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extLst>
                  <a:ext uri="{0D108BD9-81ED-4DB2-BD59-A6C34878D82A}">
                    <a16:rowId xmlns="" xmlns:a16="http://schemas.microsoft.com/office/drawing/2014/main" val="2486943123"/>
                  </a:ext>
                </a:extLst>
              </a:tr>
              <a:tr h="100012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三民鄉「民權村」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「瑪雅」</a:t>
                      </a:r>
                    </a:p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Mangacun</a:t>
                      </a: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extLst>
                  <a:ext uri="{0D108BD9-81ED-4DB2-BD59-A6C34878D82A}">
                    <a16:rowId xmlns="" xmlns:a16="http://schemas.microsoft.com/office/drawing/2014/main" val="1706796536"/>
                  </a:ext>
                </a:extLst>
              </a:tr>
              <a:tr h="100012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三民鄉「民生村」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「達卡努瓦」</a:t>
                      </a:r>
                    </a:p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sz="3000" kern="15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Tangaanua</a:t>
                      </a:r>
                      <a:r>
                        <a:rPr lang="zh-TW" sz="30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）。</a:t>
                      </a:r>
                      <a:endParaRPr lang="zh-TW" sz="30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extLst>
                  <a:ext uri="{0D108BD9-81ED-4DB2-BD59-A6C34878D82A}">
                    <a16:rowId xmlns="" xmlns:a16="http://schemas.microsoft.com/office/drawing/2014/main" val="2261869255"/>
                  </a:ext>
                </a:extLst>
              </a:tr>
              <a:tr h="500063"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2009</a:t>
                      </a: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高雄縣桃源鄉「梅蘭村」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高雄縣桃源鄉「拉芙蘭村」</a:t>
                      </a:r>
                      <a:r>
                        <a:rPr lang="en-US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(Lavulang)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extLst>
                  <a:ext uri="{0D108BD9-81ED-4DB2-BD59-A6C34878D82A}">
                    <a16:rowId xmlns="" xmlns:a16="http://schemas.microsoft.com/office/drawing/2014/main" val="357567032"/>
                  </a:ext>
                </a:extLst>
              </a:tr>
              <a:tr h="500063"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2014</a:t>
                      </a: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南投縣仁愛鄉精英村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新增「都達村」（</a:t>
                      </a:r>
                      <a:r>
                        <a:rPr lang="en-US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Toda</a:t>
                      </a: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extLst>
                  <a:ext uri="{0D108BD9-81ED-4DB2-BD59-A6C34878D82A}">
                    <a16:rowId xmlns="" xmlns:a16="http://schemas.microsoft.com/office/drawing/2014/main" val="4023460583"/>
                  </a:ext>
                </a:extLst>
              </a:tr>
              <a:tr h="1000125"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2016</a:t>
                      </a: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臺中市和平居「達觀國小」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臺中市和平區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「博屋瑪國小」（</a:t>
                      </a:r>
                      <a:r>
                        <a:rPr lang="en-US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P'uma</a:t>
                      </a: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extLst>
                  <a:ext uri="{0D108BD9-81ED-4DB2-BD59-A6C34878D82A}">
                    <a16:rowId xmlns="" xmlns:a16="http://schemas.microsoft.com/office/drawing/2014/main" val="3457482044"/>
                  </a:ext>
                </a:extLst>
              </a:tr>
              <a:tr h="500063"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2019</a:t>
                      </a: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南投縣魚池鄉「德化國小」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南投縣魚池鄉「伊達邵國小」</a:t>
                      </a:r>
                      <a:r>
                        <a:rPr lang="en-US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(ita thau)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extLst>
                  <a:ext uri="{0D108BD9-81ED-4DB2-BD59-A6C34878D82A}">
                    <a16:rowId xmlns="" xmlns:a16="http://schemas.microsoft.com/office/drawing/2014/main" val="2938603689"/>
                  </a:ext>
                </a:extLst>
              </a:tr>
              <a:tr h="500063"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2021</a:t>
                      </a:r>
                      <a:r>
                        <a:rPr lang="zh-TW" sz="30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zh-TW" sz="30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南投縣仁愛鄉「合作村」</a:t>
                      </a:r>
                      <a:endParaRPr lang="zh-TW" sz="30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30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南投縣仁愛鄉「德鹿谷村」（</a:t>
                      </a:r>
                      <a:r>
                        <a:rPr lang="en-US" sz="3000" kern="15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Truku</a:t>
                      </a:r>
                      <a:r>
                        <a:rPr lang="zh-TW" sz="30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30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1503" marR="61503" marT="0" marB="0"/>
                </a:tc>
                <a:extLst>
                  <a:ext uri="{0D108BD9-81ED-4DB2-BD59-A6C34878D82A}">
                    <a16:rowId xmlns="" xmlns:a16="http://schemas.microsoft.com/office/drawing/2014/main" val="22836248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45215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圖片 21">
            <a:extLst>
              <a:ext uri="{FF2B5EF4-FFF2-40B4-BE49-F238E27FC236}">
                <a16:creationId xmlns="" xmlns:a16="http://schemas.microsoft.com/office/drawing/2014/main" id="{3039197A-33D3-4A27-8BA7-280ABC5529B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736584" y="475362"/>
            <a:ext cx="13300567" cy="2346213"/>
          </a:xfrm>
          <a:prstGeom prst="rect">
            <a:avLst/>
          </a:prstGeom>
        </p:spPr>
      </p:pic>
      <p:grpSp>
        <p:nvGrpSpPr>
          <p:cNvPr id="21" name="群組 20">
            <a:extLst>
              <a:ext uri="{FF2B5EF4-FFF2-40B4-BE49-F238E27FC236}">
                <a16:creationId xmlns="" xmlns:a16="http://schemas.microsoft.com/office/drawing/2014/main" id="{AA35084D-9A08-4B5D-8600-072312CD7244}"/>
              </a:ext>
            </a:extLst>
          </p:cNvPr>
          <p:cNvGrpSpPr/>
          <p:nvPr/>
        </p:nvGrpSpPr>
        <p:grpSpPr>
          <a:xfrm>
            <a:off x="8534400" y="2628900"/>
            <a:ext cx="10134600" cy="8724899"/>
            <a:chOff x="7315200" y="571500"/>
            <a:chExt cx="11506201" cy="9867899"/>
          </a:xfrm>
        </p:grpSpPr>
        <p:grpSp>
          <p:nvGrpSpPr>
            <p:cNvPr id="2" name="群組 1">
              <a:extLst>
                <a:ext uri="{FF2B5EF4-FFF2-40B4-BE49-F238E27FC236}">
                  <a16:creationId xmlns="" xmlns:a16="http://schemas.microsoft.com/office/drawing/2014/main" id="{9AC2CE0F-1840-4DB9-B1B6-997B6B589486}"/>
                </a:ext>
              </a:extLst>
            </p:cNvPr>
            <p:cNvGrpSpPr/>
            <p:nvPr/>
          </p:nvGrpSpPr>
          <p:grpSpPr>
            <a:xfrm>
              <a:off x="7315200" y="571500"/>
              <a:ext cx="11506201" cy="9867899"/>
              <a:chOff x="0" y="0"/>
              <a:chExt cx="3263976" cy="2714626"/>
            </a:xfrm>
          </p:grpSpPr>
          <p:pic>
            <p:nvPicPr>
              <p:cNvPr id="3" name="圖片 2">
                <a:extLst>
                  <a:ext uri="{FF2B5EF4-FFF2-40B4-BE49-F238E27FC236}">
                    <a16:creationId xmlns="" xmlns:a16="http://schemas.microsoft.com/office/drawing/2014/main" id="{493201FA-C9E1-4E38-812A-5EFF2B7495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9525"/>
                <a:ext cx="3022600" cy="2159635"/>
              </a:xfrm>
              <a:prstGeom prst="rect">
                <a:avLst/>
              </a:prstGeom>
            </p:spPr>
          </p:pic>
          <p:grpSp>
            <p:nvGrpSpPr>
              <p:cNvPr id="4" name="群組 3">
                <a:extLst>
                  <a:ext uri="{FF2B5EF4-FFF2-40B4-BE49-F238E27FC236}">
                    <a16:creationId xmlns="" xmlns:a16="http://schemas.microsoft.com/office/drawing/2014/main" id="{9759D1CC-E209-4EB3-BFDF-C63F2E77B31B}"/>
                  </a:ext>
                </a:extLst>
              </p:cNvPr>
              <p:cNvGrpSpPr/>
              <p:nvPr/>
            </p:nvGrpSpPr>
            <p:grpSpPr>
              <a:xfrm>
                <a:off x="314325" y="0"/>
                <a:ext cx="399415" cy="313055"/>
                <a:chOff x="-275" y="312811"/>
                <a:chExt cx="399415" cy="313055"/>
              </a:xfrm>
            </p:grpSpPr>
            <p:sp>
              <p:nvSpPr>
                <p:cNvPr id="15" name="文字方塊 33">
                  <a:extLst>
                    <a:ext uri="{FF2B5EF4-FFF2-40B4-BE49-F238E27FC236}">
                      <a16:creationId xmlns="" xmlns:a16="http://schemas.microsoft.com/office/drawing/2014/main" id="{D4AB17D3-CB00-4C57-B384-C7C7F04B6DA8}"/>
                    </a:ext>
                  </a:extLst>
                </p:cNvPr>
                <p:cNvSpPr txBox="1"/>
                <p:nvPr/>
              </p:nvSpPr>
              <p:spPr>
                <a:xfrm>
                  <a:off x="31702" y="388769"/>
                  <a:ext cx="353579" cy="200335"/>
                </a:xfrm>
                <a:prstGeom prst="rect">
                  <a:avLst/>
                </a:prstGeom>
                <a:ln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0"/>
                    </a:spcAft>
                  </a:pPr>
                  <a:r>
                    <a:rPr lang="en-US" sz="800" kern="100">
                      <a:effectLst/>
                      <a:latin typeface="標楷體" panose="03000509000000000000" pitchFamily="65" charset="-120"/>
                      <a:ea typeface="新細明體" panose="02020500000000000000" pitchFamily="18" charset="-120"/>
                      <a:cs typeface="Times New Roman" panose="02020603050405020304" pitchFamily="18" charset="0"/>
                    </a:rPr>
                    <a:t> </a:t>
                  </a:r>
                  <a:endParaRPr lang="zh-TW" sz="1200" kern="10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" name="文字方塊 33">
                  <a:extLst>
                    <a:ext uri="{FF2B5EF4-FFF2-40B4-BE49-F238E27FC236}">
                      <a16:creationId xmlns="" xmlns:a16="http://schemas.microsoft.com/office/drawing/2014/main" id="{96256CD7-1F55-49A3-AF18-932887147641}"/>
                    </a:ext>
                  </a:extLst>
                </p:cNvPr>
                <p:cNvSpPr txBox="1"/>
                <p:nvPr/>
              </p:nvSpPr>
              <p:spPr>
                <a:xfrm>
                  <a:off x="-275" y="312811"/>
                  <a:ext cx="399415" cy="31305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0"/>
                    </a:spcAft>
                  </a:pPr>
                  <a:r>
                    <a:rPr lang="zh-TW" sz="800" kern="100" dirty="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水社</a:t>
                  </a:r>
                  <a:endParaRPr lang="en-US" altLang="zh-TW" sz="8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15000"/>
                    </a:lnSpc>
                    <a:spcAft>
                      <a:spcPts val="0"/>
                    </a:spcAft>
                  </a:pPr>
                  <a:endParaRPr lang="en-US" altLang="zh-TW" sz="800" kern="100" dirty="0"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15000"/>
                    </a:lnSpc>
                    <a:spcAft>
                      <a:spcPts val="0"/>
                    </a:spcAft>
                  </a:pPr>
                  <a:endParaRPr lang="en-US" altLang="zh-TW" sz="800" kern="100" dirty="0">
                    <a:effectLst/>
                    <a:ea typeface="標楷體" panose="03000509000000000000" pitchFamily="65" charset="-12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15000"/>
                    </a:lnSpc>
                    <a:spcAft>
                      <a:spcPts val="0"/>
                    </a:spcAft>
                  </a:pPr>
                  <a:endParaRPr lang="zh-TW" sz="1200" kern="100" dirty="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5" name="群組 4">
                <a:extLst>
                  <a:ext uri="{FF2B5EF4-FFF2-40B4-BE49-F238E27FC236}">
                    <a16:creationId xmlns="" xmlns:a16="http://schemas.microsoft.com/office/drawing/2014/main" id="{F7EEA2F4-D04A-4273-9947-28FAB4143B02}"/>
                  </a:ext>
                </a:extLst>
              </p:cNvPr>
              <p:cNvGrpSpPr/>
              <p:nvPr/>
            </p:nvGrpSpPr>
            <p:grpSpPr>
              <a:xfrm>
                <a:off x="809625" y="400050"/>
                <a:ext cx="501015" cy="313055"/>
                <a:chOff x="-275" y="312811"/>
                <a:chExt cx="501015" cy="313055"/>
              </a:xfrm>
            </p:grpSpPr>
            <p:sp>
              <p:nvSpPr>
                <p:cNvPr id="13" name="文字方塊 33">
                  <a:extLst>
                    <a:ext uri="{FF2B5EF4-FFF2-40B4-BE49-F238E27FC236}">
                      <a16:creationId xmlns="" xmlns:a16="http://schemas.microsoft.com/office/drawing/2014/main" id="{94FE7CD8-6220-4E57-93BA-1766B82319E1}"/>
                    </a:ext>
                  </a:extLst>
                </p:cNvPr>
                <p:cNvSpPr txBox="1"/>
                <p:nvPr/>
              </p:nvSpPr>
              <p:spPr>
                <a:xfrm>
                  <a:off x="31737" y="388769"/>
                  <a:ext cx="456208" cy="200335"/>
                </a:xfrm>
                <a:prstGeom prst="rect">
                  <a:avLst/>
                </a:prstGeom>
                <a:ln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0"/>
                    </a:spcAft>
                  </a:pPr>
                  <a:r>
                    <a:rPr lang="en-US" sz="800" kern="100">
                      <a:effectLst/>
                      <a:latin typeface="標楷體" panose="03000509000000000000" pitchFamily="65" charset="-120"/>
                      <a:ea typeface="新細明體" panose="02020500000000000000" pitchFamily="18" charset="-120"/>
                      <a:cs typeface="Times New Roman" panose="02020603050405020304" pitchFamily="18" charset="0"/>
                    </a:rPr>
                    <a:t> </a:t>
                  </a:r>
                  <a:endParaRPr lang="zh-TW" sz="1200" kern="10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" name="文字方塊 33">
                  <a:extLst>
                    <a:ext uri="{FF2B5EF4-FFF2-40B4-BE49-F238E27FC236}">
                      <a16:creationId xmlns="" xmlns:a16="http://schemas.microsoft.com/office/drawing/2014/main" id="{3794CF75-DBB7-4A89-B081-C66FAEA724C6}"/>
                    </a:ext>
                  </a:extLst>
                </p:cNvPr>
                <p:cNvSpPr txBox="1"/>
                <p:nvPr/>
              </p:nvSpPr>
              <p:spPr>
                <a:xfrm>
                  <a:off x="-275" y="312811"/>
                  <a:ext cx="501015" cy="31305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0"/>
                    </a:spcAft>
                  </a:pPr>
                  <a:r>
                    <a:rPr lang="zh-TW" sz="800" kern="10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拉魯島</a:t>
                  </a:r>
                  <a:endParaRPr lang="zh-TW" sz="1200" kern="10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6" name="直線單箭頭接點 5">
                <a:extLst>
                  <a:ext uri="{FF2B5EF4-FFF2-40B4-BE49-F238E27FC236}">
                    <a16:creationId xmlns="" xmlns:a16="http://schemas.microsoft.com/office/drawing/2014/main" id="{38C950BC-54BD-47CE-AA48-1E713F61C1CB}"/>
                  </a:ext>
                </a:extLst>
              </p:cNvPr>
              <p:cNvCxnSpPr/>
              <p:nvPr/>
            </p:nvCxnSpPr>
            <p:spPr>
              <a:xfrm flipH="1">
                <a:off x="714375" y="676275"/>
                <a:ext cx="133130" cy="187662"/>
              </a:xfrm>
              <a:prstGeom prst="straightConnector1">
                <a:avLst/>
              </a:prstGeom>
              <a:ln w="57150">
                <a:solidFill>
                  <a:schemeClr val="bg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線單箭頭接點 6">
                <a:extLst>
                  <a:ext uri="{FF2B5EF4-FFF2-40B4-BE49-F238E27FC236}">
                    <a16:creationId xmlns="" xmlns:a16="http://schemas.microsoft.com/office/drawing/2014/main" id="{8FFF2AE4-A3A6-443A-84A3-A926269921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8175" y="276225"/>
                <a:ext cx="75565" cy="158223"/>
              </a:xfrm>
              <a:prstGeom prst="straightConnector1">
                <a:avLst/>
              </a:prstGeom>
              <a:ln w="57150">
                <a:solidFill>
                  <a:schemeClr val="bg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群組 7">
                <a:extLst>
                  <a:ext uri="{FF2B5EF4-FFF2-40B4-BE49-F238E27FC236}">
                    <a16:creationId xmlns="" xmlns:a16="http://schemas.microsoft.com/office/drawing/2014/main" id="{FBAC6215-F2BC-4794-854C-5BCE61FCBD3C}"/>
                  </a:ext>
                </a:extLst>
              </p:cNvPr>
              <p:cNvGrpSpPr/>
              <p:nvPr/>
            </p:nvGrpSpPr>
            <p:grpSpPr>
              <a:xfrm>
                <a:off x="1238250" y="1371600"/>
                <a:ext cx="970456" cy="313055"/>
                <a:chOff x="20176" y="306861"/>
                <a:chExt cx="970831" cy="313055"/>
              </a:xfrm>
            </p:grpSpPr>
            <p:sp>
              <p:nvSpPr>
                <p:cNvPr id="11" name="文字方塊 33">
                  <a:extLst>
                    <a:ext uri="{FF2B5EF4-FFF2-40B4-BE49-F238E27FC236}">
                      <a16:creationId xmlns="" xmlns:a16="http://schemas.microsoft.com/office/drawing/2014/main" id="{75584E91-C942-4057-A427-57120FA841A4}"/>
                    </a:ext>
                  </a:extLst>
                </p:cNvPr>
                <p:cNvSpPr txBox="1"/>
                <p:nvPr/>
              </p:nvSpPr>
              <p:spPr>
                <a:xfrm>
                  <a:off x="31734" y="388769"/>
                  <a:ext cx="844816" cy="200335"/>
                </a:xfrm>
                <a:prstGeom prst="rect">
                  <a:avLst/>
                </a:prstGeom>
                <a:ln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0"/>
                    </a:spcAft>
                  </a:pPr>
                  <a:r>
                    <a:rPr lang="en-US" sz="800" kern="100">
                      <a:effectLst/>
                      <a:latin typeface="標楷體" panose="03000509000000000000" pitchFamily="65" charset="-120"/>
                      <a:ea typeface="新細明體" panose="02020500000000000000" pitchFamily="18" charset="-120"/>
                      <a:cs typeface="Times New Roman" panose="02020603050405020304" pitchFamily="18" charset="0"/>
                    </a:rPr>
                    <a:t> </a:t>
                  </a:r>
                  <a:endParaRPr lang="zh-TW" sz="1200" kern="10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" name="文字方塊 33">
                  <a:extLst>
                    <a:ext uri="{FF2B5EF4-FFF2-40B4-BE49-F238E27FC236}">
                      <a16:creationId xmlns="" xmlns:a16="http://schemas.microsoft.com/office/drawing/2014/main" id="{0D7B00D2-A39E-4C90-A13D-8E958AFF9BD2}"/>
                    </a:ext>
                  </a:extLst>
                </p:cNvPr>
                <p:cNvSpPr txBox="1"/>
                <p:nvPr/>
              </p:nvSpPr>
              <p:spPr>
                <a:xfrm>
                  <a:off x="20176" y="306861"/>
                  <a:ext cx="970831" cy="31305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0"/>
                    </a:spcAft>
                  </a:pPr>
                  <a:r>
                    <a:rPr lang="zh-TW" sz="800" kern="10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伊達邵</a:t>
                  </a:r>
                  <a:r>
                    <a:rPr lang="en-US" sz="800" kern="10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/</a:t>
                  </a:r>
                  <a:r>
                    <a:rPr lang="zh-TW" sz="800" kern="100">
                      <a:effectLst/>
                      <a:ea typeface="標楷體" panose="03000509000000000000" pitchFamily="65" charset="-120"/>
                      <a:cs typeface="Times New Roman" panose="02020603050405020304" pitchFamily="18" charset="0"/>
                    </a:rPr>
                    <a:t>德化社</a:t>
                  </a:r>
                  <a:endParaRPr lang="zh-TW" sz="1200" kern="100">
                    <a:effectLst/>
                    <a:ea typeface="新細明體" panose="02020500000000000000" pitchFamily="18" charset="-12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線單箭頭接點 8">
                <a:extLst>
                  <a:ext uri="{FF2B5EF4-FFF2-40B4-BE49-F238E27FC236}">
                    <a16:creationId xmlns="" xmlns:a16="http://schemas.microsoft.com/office/drawing/2014/main" id="{67D352E7-A8B0-4B80-9788-F795609C5D1E}"/>
                  </a:ext>
                </a:extLst>
              </p:cNvPr>
              <p:cNvCxnSpPr/>
              <p:nvPr/>
            </p:nvCxnSpPr>
            <p:spPr>
              <a:xfrm flipV="1">
                <a:off x="1428750" y="1219200"/>
                <a:ext cx="61861" cy="457066"/>
              </a:xfrm>
              <a:prstGeom prst="straightConnector1">
                <a:avLst/>
              </a:prstGeom>
              <a:ln w="57150">
                <a:solidFill>
                  <a:schemeClr val="bg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文字方塊 1">
                <a:extLst>
                  <a:ext uri="{FF2B5EF4-FFF2-40B4-BE49-F238E27FC236}">
                    <a16:creationId xmlns="" xmlns:a16="http://schemas.microsoft.com/office/drawing/2014/main" id="{F5795334-B2B7-4F0C-9652-9292682200CB}"/>
                  </a:ext>
                </a:extLst>
              </p:cNvPr>
              <p:cNvSpPr txBox="1"/>
              <p:nvPr/>
            </p:nvSpPr>
            <p:spPr>
              <a:xfrm>
                <a:off x="0" y="2219326"/>
                <a:ext cx="3263976" cy="495300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latin typeface="Aptos" panose="02110004020202020204"/>
                    <a:ea typeface="標楷體" panose="03000509000000000000" pitchFamily="65" charset="-120"/>
                    <a:cs typeface="Times New Roman" panose="02020603050405020304" pitchFamily="18" charset="0"/>
                  </a:rPr>
                  <a:t>圖片來源：擷取自</a:t>
                </a:r>
                <a:r>
                  <a:rPr lang="en-US" sz="2000" kern="100" dirty="0">
                    <a:effectLst/>
                    <a:latin typeface="Aptos" panose="02110004020202020204"/>
                    <a:ea typeface="標楷體" panose="03000509000000000000" pitchFamily="65" charset="-120"/>
                    <a:cs typeface="Times New Roman" panose="02020603050405020304" pitchFamily="18" charset="0"/>
                  </a:rPr>
                  <a:t>google map</a:t>
                </a:r>
                <a:r>
                  <a:rPr lang="zh-TW" sz="2000" kern="100" dirty="0">
                    <a:effectLst/>
                    <a:latin typeface="Aptos" panose="02110004020202020204"/>
                    <a:ea typeface="標楷體" panose="03000509000000000000" pitchFamily="65" charset="-120"/>
                    <a:cs typeface="Times New Roman" panose="02020603050405020304" pitchFamily="18" charset="0"/>
                  </a:rPr>
                  <a:t>，</a:t>
                </a:r>
                <a:r>
                  <a:rPr lang="en-US" sz="2000" kern="100" dirty="0">
                    <a:effectLst/>
                    <a:latin typeface="Aptos" panose="02110004020202020204"/>
                    <a:ea typeface="標楷體" panose="03000509000000000000" pitchFamily="65" charset="-120"/>
                    <a:cs typeface="Times New Roman" panose="02020603050405020304" pitchFamily="18" charset="0"/>
                  </a:rPr>
                  <a:t>https://</a:t>
                </a:r>
                <a:r>
                  <a:rPr lang="en-US" sz="2000" kern="100" dirty="0" err="1">
                    <a:effectLst/>
                    <a:latin typeface="Aptos" panose="02110004020202020204"/>
                    <a:ea typeface="標楷體" panose="03000509000000000000" pitchFamily="65" charset="-120"/>
                    <a:cs typeface="Times New Roman" panose="02020603050405020304" pitchFamily="18" charset="0"/>
                  </a:rPr>
                  <a:t>www.google.com</a:t>
                </a:r>
                <a:r>
                  <a:rPr lang="en-US" sz="2000" kern="100" dirty="0">
                    <a:effectLst/>
                    <a:latin typeface="Aptos" panose="02110004020202020204"/>
                    <a:ea typeface="標楷體" panose="03000509000000000000" pitchFamily="65" charset="-120"/>
                    <a:cs typeface="Times New Roman" panose="02020603050405020304" pitchFamily="18" charset="0"/>
                  </a:rPr>
                  <a:t>/maps </a:t>
                </a:r>
                <a:r>
                  <a:rPr lang="en-US" sz="2000" kern="100" dirty="0">
                    <a:effectLst/>
                    <a:latin typeface="標楷體" panose="03000509000000000000" pitchFamily="65" charset="-120"/>
                    <a:ea typeface="新細明體" panose="02020500000000000000" pitchFamily="18" charset="-120"/>
                    <a:cs typeface="Times New Roman" panose="02020603050405020304" pitchFamily="18" charset="0"/>
                  </a:rPr>
                  <a:t>(2025.08.03)</a:t>
                </a:r>
                <a:endParaRPr lang="zh-TW" sz="2000" kern="100" dirty="0">
                  <a:effectLst/>
                  <a:latin typeface="Aptos" panose="02110004020202020204"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" name="文字方塊 16">
              <a:extLst>
                <a:ext uri="{FF2B5EF4-FFF2-40B4-BE49-F238E27FC236}">
                  <a16:creationId xmlns="" xmlns:a16="http://schemas.microsoft.com/office/drawing/2014/main" id="{CA1572F5-2C51-42C3-9DCC-7D6A241D0D14}"/>
                </a:ext>
              </a:extLst>
            </p:cNvPr>
            <p:cNvSpPr txBox="1"/>
            <p:nvPr/>
          </p:nvSpPr>
          <p:spPr>
            <a:xfrm>
              <a:off x="8650219" y="989508"/>
              <a:ext cx="95410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30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水社</a:t>
              </a:r>
            </a:p>
          </p:txBody>
        </p:sp>
        <p:sp>
          <p:nvSpPr>
            <p:cNvPr id="19" name="文字方塊 18">
              <a:extLst>
                <a:ext uri="{FF2B5EF4-FFF2-40B4-BE49-F238E27FC236}">
                  <a16:creationId xmlns="" xmlns:a16="http://schemas.microsoft.com/office/drawing/2014/main" id="{D10DED46-4B1C-4254-A2ED-E3839969C977}"/>
                </a:ext>
              </a:extLst>
            </p:cNvPr>
            <p:cNvSpPr txBox="1"/>
            <p:nvPr/>
          </p:nvSpPr>
          <p:spPr>
            <a:xfrm>
              <a:off x="10308095" y="2452744"/>
              <a:ext cx="133882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30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拉魯島</a:t>
              </a:r>
            </a:p>
          </p:txBody>
        </p:sp>
        <p:sp>
          <p:nvSpPr>
            <p:cNvPr id="20" name="文字方塊 19">
              <a:extLst>
                <a:ext uri="{FF2B5EF4-FFF2-40B4-BE49-F238E27FC236}">
                  <a16:creationId xmlns="" xmlns:a16="http://schemas.microsoft.com/office/drawing/2014/main" id="{9910049F-B351-4C3D-AF46-B08BA5E12529}"/>
                </a:ext>
              </a:extLst>
            </p:cNvPr>
            <p:cNvSpPr txBox="1"/>
            <p:nvPr/>
          </p:nvSpPr>
          <p:spPr>
            <a:xfrm>
              <a:off x="11820312" y="5936287"/>
              <a:ext cx="3194527" cy="556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6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伊達邵／德化社</a:t>
              </a: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A4A91D93-BD1C-4F15-AC62-72078997D829}"/>
              </a:ext>
            </a:extLst>
          </p:cNvPr>
          <p:cNvSpPr/>
          <p:nvPr/>
        </p:nvSpPr>
        <p:spPr>
          <a:xfrm>
            <a:off x="298862" y="3131984"/>
            <a:ext cx="7830490" cy="6436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en-US" altLang="zh-TW" sz="2400" kern="100" dirty="0">
                <a:latin typeface="標楷體" panose="03000509000000000000" pitchFamily="65" charset="-120"/>
                <a:cs typeface="Calibri" panose="020F0502020204030204" pitchFamily="34" charset="0"/>
              </a:rPr>
              <a:t>2019</a:t>
            </a:r>
            <a:r>
              <a:rPr lang="zh-TW" altLang="zh-TW" sz="2400" kern="100" dirty="0"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年，南投縣魚池鄉德化國小正式更名為</a:t>
            </a:r>
            <a:r>
              <a:rPr lang="zh-TW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伊達邵國小，同時，緊鄰國小的德化社聚落，亦要求正名為「依達邵」。</a:t>
            </a:r>
            <a:endParaRPr lang="zh-TW" altLang="zh-TW" sz="2400" kern="100" dirty="0">
              <a:latin typeface="Aptos" panose="020B0004020202020204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zh-TW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德化社，位於南投縣魚池鄉日月村。根據國家文化記憶庫</a:t>
            </a:r>
            <a:r>
              <a:rPr lang="en-US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2.0</a:t>
            </a:r>
            <a:r>
              <a:rPr lang="zh-TW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〈南投日月潭德化社區〉，日月村在清代晚期以卜吉山為中心分成東、西兩側，東側為水社，為當時日月潭周圍邵族人的主要生活中</a:t>
            </a:r>
            <a:r>
              <a:rPr lang="zh-TW" altLang="en-US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心</a:t>
            </a:r>
            <a:r>
              <a:rPr lang="zh-TW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。</a:t>
            </a:r>
            <a:endParaRPr lang="zh-TW" altLang="zh-TW" sz="2400" kern="100" dirty="0">
              <a:latin typeface="Aptos" panose="020B0004020202020204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zh-TW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日治時期，邵族人從水社逐漸遷直至拉魯島東南的石印社，耕種水稻，</a:t>
            </a:r>
            <a:r>
              <a:rPr lang="en-US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1930</a:t>
            </a:r>
            <a:r>
              <a:rPr lang="zh-TW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年代因日本政府興建日月潭發電廠，圍湖蓄水，原址被淹沒，導致石印社的邵族人再次搬遷到</a:t>
            </a:r>
            <a:r>
              <a:rPr lang="en-US" altLang="zh-TW" sz="2400" kern="100" dirty="0" err="1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Barawbaw</a:t>
            </a:r>
            <a:r>
              <a:rPr lang="en-US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(</a:t>
            </a:r>
            <a:r>
              <a:rPr lang="zh-TW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卜吉社</a:t>
            </a:r>
            <a:r>
              <a:rPr lang="en-US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)</a:t>
            </a:r>
            <a:r>
              <a:rPr lang="zh-TW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。邵族人在遷移到</a:t>
            </a:r>
            <a:r>
              <a:rPr lang="en-US" altLang="zh-TW" sz="2400" kern="100" dirty="0" err="1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Barawbaw</a:t>
            </a:r>
            <a:r>
              <a:rPr lang="en-US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(</a:t>
            </a:r>
            <a:r>
              <a:rPr lang="zh-TW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卜吉社</a:t>
            </a:r>
            <a:r>
              <a:rPr lang="en-US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)</a:t>
            </a:r>
            <a:r>
              <a:rPr lang="zh-TW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後</a:t>
            </a:r>
            <a:r>
              <a:rPr lang="zh-TW" altLang="zh-TW" sz="2400" kern="100" dirty="0"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，在中華民國政府時期更名為「德化社」。</a:t>
            </a:r>
            <a:r>
              <a:rPr lang="en-US" altLang="zh-TW" sz="2400" kern="100" dirty="0"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2001</a:t>
            </a:r>
            <a:r>
              <a:rPr lang="zh-TW" altLang="zh-TW" sz="2400" kern="100" dirty="0"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年開始，邵族成為臺灣第十族原住民族，並希望將德化社更名為伊達邵，不過直到</a:t>
            </a:r>
            <a:r>
              <a:rPr lang="en-US" altLang="zh-TW" sz="2400" kern="100" dirty="0"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2009</a:t>
            </a:r>
            <a:r>
              <a:rPr lang="zh-TW" altLang="zh-TW" sz="2400" kern="100" dirty="0"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年，當地國小才正式更名為伊達邵國小。</a:t>
            </a:r>
            <a:r>
              <a:rPr lang="zh-TW" altLang="zh-TW" sz="2400" kern="100" dirty="0">
                <a:solidFill>
                  <a:srgbClr val="000000"/>
                </a:solidFill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實際上，「伊達邵」並不是一個舊地名，而是取自邵族語的「</a:t>
            </a:r>
            <a:r>
              <a:rPr lang="en-US" altLang="zh-TW" sz="2400" kern="100" dirty="0" err="1"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ita</a:t>
            </a:r>
            <a:r>
              <a:rPr lang="en-US" altLang="zh-TW" sz="2400" kern="100" dirty="0"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 </a:t>
            </a:r>
            <a:r>
              <a:rPr lang="en-US" altLang="zh-TW" sz="2400" kern="100" dirty="0" err="1"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thau</a:t>
            </a:r>
            <a:r>
              <a:rPr lang="zh-TW" altLang="zh-TW" sz="2400" kern="100" dirty="0">
                <a:latin typeface="Aptos" panose="020B0004020202020204"/>
                <a:ea typeface="標楷體" panose="03000509000000000000" pitchFamily="65" charset="-120"/>
                <a:cs typeface="Calibri" panose="020F0502020204030204" pitchFamily="34" charset="0"/>
              </a:rPr>
              <a:t>」，意為「我們是人」。</a:t>
            </a:r>
            <a:endParaRPr lang="zh-TW" altLang="zh-TW" sz="2400" kern="100" dirty="0">
              <a:latin typeface="Aptos" panose="020B0004020202020204"/>
              <a:cs typeface="Times New Roman" panose="02020603050405020304" pitchFamily="18" charset="0"/>
            </a:endParaRPr>
          </a:p>
        </p:txBody>
      </p:sp>
      <p:pic>
        <p:nvPicPr>
          <p:cNvPr id="24" name="圖片 23">
            <a:extLst>
              <a:ext uri="{FF2B5EF4-FFF2-40B4-BE49-F238E27FC236}">
                <a16:creationId xmlns="" xmlns:a16="http://schemas.microsoft.com/office/drawing/2014/main" id="{6196B425-1C33-4959-88D2-5771653DE147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07"/>
          <a:stretch>
            <a:fillRect/>
          </a:stretch>
        </p:blipFill>
        <p:spPr bwMode="auto">
          <a:xfrm>
            <a:off x="339056" y="2612349"/>
            <a:ext cx="489585" cy="3822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5" name="文字方塊 24">
            <a:extLst>
              <a:ext uri="{FF2B5EF4-FFF2-40B4-BE49-F238E27FC236}">
                <a16:creationId xmlns="" xmlns:a16="http://schemas.microsoft.com/office/drawing/2014/main" id="{8474D687-5AD4-4C47-A4A5-724C137C1876}"/>
              </a:ext>
            </a:extLst>
          </p:cNvPr>
          <p:cNvSpPr txBox="1"/>
          <p:nvPr/>
        </p:nvSpPr>
        <p:spPr>
          <a:xfrm>
            <a:off x="945035" y="254187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閱讀伊達邵</a:t>
            </a:r>
          </a:p>
        </p:txBody>
      </p:sp>
      <p:sp>
        <p:nvSpPr>
          <p:cNvPr id="26" name="TextBox 20">
            <a:extLst>
              <a:ext uri="{FF2B5EF4-FFF2-40B4-BE49-F238E27FC236}">
                <a16:creationId xmlns="" xmlns:a16="http://schemas.microsoft.com/office/drawing/2014/main" id="{521FDE5F-E16B-435D-9C5D-B7BB4857EB53}"/>
              </a:ext>
            </a:extLst>
          </p:cNvPr>
          <p:cNvSpPr txBox="1"/>
          <p:nvPr/>
        </p:nvSpPr>
        <p:spPr>
          <a:xfrm>
            <a:off x="381000" y="0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2-2</a:t>
            </a:r>
          </a:p>
        </p:txBody>
      </p:sp>
      <p:sp>
        <p:nvSpPr>
          <p:cNvPr id="27" name="TextBox 16">
            <a:extLst>
              <a:ext uri="{FF2B5EF4-FFF2-40B4-BE49-F238E27FC236}">
                <a16:creationId xmlns="" xmlns:a16="http://schemas.microsoft.com/office/drawing/2014/main" id="{F92DA13D-539D-4C74-8E7B-ABDB14743015}"/>
              </a:ext>
            </a:extLst>
          </p:cNvPr>
          <p:cNvSpPr txBox="1"/>
          <p:nvPr/>
        </p:nvSpPr>
        <p:spPr>
          <a:xfrm>
            <a:off x="1840027" y="49561"/>
            <a:ext cx="8218373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臺灣地名變更的第「五」個時期</a:t>
            </a:r>
          </a:p>
          <a:p>
            <a:pPr algn="l">
              <a:lnSpc>
                <a:spcPts val="6000"/>
              </a:lnSpc>
            </a:pP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</p:spTree>
    <p:extLst>
      <p:ext uri="{BB962C8B-B14F-4D97-AF65-F5344CB8AC3E}">
        <p14:creationId xmlns:p14="http://schemas.microsoft.com/office/powerpoint/2010/main" val="41504806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3" name="Freeform 3"/>
          <p:cNvSpPr/>
          <p:nvPr/>
        </p:nvSpPr>
        <p:spPr>
          <a:xfrm rot="1536209">
            <a:off x="6100605" y="7172337"/>
            <a:ext cx="4331226" cy="7028358"/>
          </a:xfrm>
          <a:custGeom>
            <a:avLst/>
            <a:gdLst/>
            <a:ahLst/>
            <a:cxnLst/>
            <a:rect l="l" t="t" r="r" b="b"/>
            <a:pathLst>
              <a:path w="4331226" h="7028358">
                <a:moveTo>
                  <a:pt x="0" y="0"/>
                </a:moveTo>
                <a:lnTo>
                  <a:pt x="4331225" y="0"/>
                </a:lnTo>
                <a:lnTo>
                  <a:pt x="4331225" y="7028358"/>
                </a:lnTo>
                <a:lnTo>
                  <a:pt x="0" y="70283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780207">
            <a:off x="2612976" y="4239391"/>
            <a:ext cx="12914303" cy="3293147"/>
          </a:xfrm>
          <a:custGeom>
            <a:avLst/>
            <a:gdLst/>
            <a:ahLst/>
            <a:cxnLst/>
            <a:rect l="l" t="t" r="r" b="b"/>
            <a:pathLst>
              <a:path w="12914303" h="3293147">
                <a:moveTo>
                  <a:pt x="0" y="0"/>
                </a:moveTo>
                <a:lnTo>
                  <a:pt x="12914302" y="0"/>
                </a:lnTo>
                <a:lnTo>
                  <a:pt x="12914302" y="3293148"/>
                </a:lnTo>
                <a:lnTo>
                  <a:pt x="0" y="32931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4886407">
            <a:off x="6910629" y="-1114491"/>
            <a:ext cx="12902170" cy="12964955"/>
          </a:xfrm>
          <a:custGeom>
            <a:avLst/>
            <a:gdLst/>
            <a:ahLst/>
            <a:cxnLst/>
            <a:rect l="l" t="t" r="r" b="b"/>
            <a:pathLst>
              <a:path w="12902170" h="12964955">
                <a:moveTo>
                  <a:pt x="0" y="0"/>
                </a:moveTo>
                <a:lnTo>
                  <a:pt x="12902170" y="0"/>
                </a:lnTo>
                <a:lnTo>
                  <a:pt x="12902170" y="12964955"/>
                </a:lnTo>
                <a:lnTo>
                  <a:pt x="0" y="129649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0270" r="-20270"/>
            </a:stretch>
          </a:blipFill>
        </p:spPr>
        <p:txBody>
          <a:bodyPr/>
          <a:lstStyle/>
          <a:p>
            <a:endParaRPr lang="zh-TW" altLang="en-US" dirty="0"/>
          </a:p>
        </p:txBody>
      </p:sp>
      <p:grpSp>
        <p:nvGrpSpPr>
          <p:cNvPr id="8" name="Group 8"/>
          <p:cNvGrpSpPr/>
          <p:nvPr/>
        </p:nvGrpSpPr>
        <p:grpSpPr>
          <a:xfrm>
            <a:off x="9144000" y="4610100"/>
            <a:ext cx="8530017" cy="214196"/>
            <a:chOff x="0" y="0"/>
            <a:chExt cx="9668794" cy="285750"/>
          </a:xfrm>
        </p:grpSpPr>
        <p:sp>
          <p:nvSpPr>
            <p:cNvPr id="9" name="Freeform 9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0" name="Group 10"/>
          <p:cNvGrpSpPr/>
          <p:nvPr/>
        </p:nvGrpSpPr>
        <p:grpSpPr>
          <a:xfrm>
            <a:off x="9144000" y="2973052"/>
            <a:ext cx="8364958" cy="227190"/>
            <a:chOff x="0" y="0"/>
            <a:chExt cx="9668794" cy="285750"/>
          </a:xfrm>
        </p:grpSpPr>
        <p:sp>
          <p:nvSpPr>
            <p:cNvPr id="11" name="Freeform 11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2" name="Group 12"/>
          <p:cNvGrpSpPr/>
          <p:nvPr/>
        </p:nvGrpSpPr>
        <p:grpSpPr>
          <a:xfrm>
            <a:off x="9144000" y="1605980"/>
            <a:ext cx="8420089" cy="164531"/>
            <a:chOff x="0" y="0"/>
            <a:chExt cx="9668794" cy="285750"/>
          </a:xfrm>
        </p:grpSpPr>
        <p:sp>
          <p:nvSpPr>
            <p:cNvPr id="13" name="Freeform 13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id="15" name="TextBox 15"/>
          <p:cNvSpPr txBox="1"/>
          <p:nvPr/>
        </p:nvSpPr>
        <p:spPr>
          <a:xfrm>
            <a:off x="435519" y="1689558"/>
            <a:ext cx="6715125" cy="4719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000"/>
              </a:lnSpc>
            </a:pPr>
            <a:r>
              <a:rPr lang="en-US" sz="8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第</a:t>
            </a:r>
            <a:r>
              <a:rPr lang="zh-TW" altLang="en-US" sz="8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三</a:t>
            </a:r>
            <a:r>
              <a:rPr lang="en-US" sz="8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課</a:t>
            </a:r>
          </a:p>
          <a:p>
            <a:r>
              <a:rPr lang="zh-TW" altLang="en-US" sz="8000" dirty="0" smtClean="0">
                <a:solidFill>
                  <a:srgbClr val="264250"/>
                </a:solidFill>
                <a:latin typeface="可画榜书"/>
                <a:ea typeface="可画榜书"/>
              </a:rPr>
              <a:t>「</a:t>
            </a:r>
            <a:r>
              <a:rPr lang="zh-TW" altLang="zh-TW" sz="8000" dirty="0" smtClean="0">
                <a:solidFill>
                  <a:srgbClr val="264250"/>
                </a:solidFill>
                <a:latin typeface="可画榜书"/>
                <a:ea typeface="可画榜书"/>
              </a:rPr>
              <a:t>我</a:t>
            </a:r>
            <a:r>
              <a:rPr lang="zh-TW" altLang="zh-TW" sz="8000" dirty="0">
                <a:solidFill>
                  <a:srgbClr val="264250"/>
                </a:solidFill>
                <a:latin typeface="可画榜书"/>
                <a:ea typeface="可画榜书"/>
              </a:rPr>
              <a:t>走．我尋：當代原住民族的移動記事特</a:t>
            </a:r>
            <a:r>
              <a:rPr lang="zh-TW" altLang="zh-TW" sz="8000" dirty="0" smtClean="0">
                <a:solidFill>
                  <a:srgbClr val="264250"/>
                </a:solidFill>
                <a:latin typeface="可画榜书"/>
                <a:ea typeface="可画榜书"/>
              </a:rPr>
              <a:t>展</a:t>
            </a:r>
            <a:r>
              <a:rPr lang="zh-TW" altLang="en-US" sz="8000" dirty="0">
                <a:solidFill>
                  <a:srgbClr val="264250"/>
                </a:solidFill>
                <a:latin typeface="可画榜书"/>
                <a:ea typeface="可画榜书"/>
              </a:rPr>
              <a:t>」</a:t>
            </a:r>
            <a:endParaRPr lang="zh-TW" altLang="zh-TW" sz="8000" dirty="0">
              <a:solidFill>
                <a:srgbClr val="264250"/>
              </a:solidFill>
              <a:latin typeface="可画榜书"/>
              <a:ea typeface="可画榜书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2263983" y="5124033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5000" dirty="0" err="1">
                <a:solidFill>
                  <a:srgbClr val="264250"/>
                </a:solidFill>
                <a:latin typeface="可画榜书"/>
                <a:ea typeface="可画榜书"/>
              </a:rPr>
              <a:t>Hla’alua</a:t>
            </a: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拉阿魯哇族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9181723" y="2001367"/>
            <a:ext cx="296728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224106" y="3541873"/>
            <a:ext cx="295019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-2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9189335" y="5191901"/>
            <a:ext cx="272831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-3</a:t>
            </a:r>
          </a:p>
        </p:txBody>
      </p:sp>
      <p:sp>
        <p:nvSpPr>
          <p:cNvPr id="23" name="TextBox 16">
            <a:extLst>
              <a:ext uri="{FF2B5EF4-FFF2-40B4-BE49-F238E27FC236}">
                <a16:creationId xmlns="" xmlns:a16="http://schemas.microsoft.com/office/drawing/2014/main" id="{64F8E782-0877-4743-872C-FA36F2AEDDC2}"/>
              </a:ext>
            </a:extLst>
          </p:cNvPr>
          <p:cNvSpPr txBox="1"/>
          <p:nvPr/>
        </p:nvSpPr>
        <p:spPr>
          <a:xfrm>
            <a:off x="12241304" y="1958602"/>
            <a:ext cx="4917288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5000" dirty="0" err="1">
                <a:solidFill>
                  <a:srgbClr val="264250"/>
                </a:solidFill>
                <a:latin typeface="可画榜书"/>
                <a:ea typeface="可画榜书"/>
              </a:rPr>
              <a:t>Tjailjaking</a:t>
            </a: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賽嘉部落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24" name="TextBox 16">
            <a:extLst>
              <a:ext uri="{FF2B5EF4-FFF2-40B4-BE49-F238E27FC236}">
                <a16:creationId xmlns="" xmlns:a16="http://schemas.microsoft.com/office/drawing/2014/main" id="{EB26637D-6677-4D44-9FBC-C5762C2CDF66}"/>
              </a:ext>
            </a:extLst>
          </p:cNvPr>
          <p:cNvSpPr txBox="1"/>
          <p:nvPr/>
        </p:nvSpPr>
        <p:spPr>
          <a:xfrm>
            <a:off x="12291611" y="3471193"/>
            <a:ext cx="460804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altLang="zh-TW" sz="5000" dirty="0" err="1">
                <a:solidFill>
                  <a:srgbClr val="264250"/>
                </a:solidFill>
                <a:latin typeface="可画榜书"/>
                <a:ea typeface="可画榜书"/>
              </a:rPr>
              <a:t>Pailjus</a:t>
            </a: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白鷺部落</a:t>
            </a:r>
          </a:p>
        </p:txBody>
      </p:sp>
      <p:grpSp>
        <p:nvGrpSpPr>
          <p:cNvPr id="17" name="Group 12">
            <a:extLst>
              <a:ext uri="{FF2B5EF4-FFF2-40B4-BE49-F238E27FC236}">
                <a16:creationId xmlns="" xmlns:a16="http://schemas.microsoft.com/office/drawing/2014/main" id="{C45E3C74-78E6-DABD-7FCF-926F54A8601A}"/>
              </a:ext>
            </a:extLst>
          </p:cNvPr>
          <p:cNvGrpSpPr/>
          <p:nvPr/>
        </p:nvGrpSpPr>
        <p:grpSpPr>
          <a:xfrm>
            <a:off x="9070127" y="6286500"/>
            <a:ext cx="8420089" cy="164531"/>
            <a:chOff x="0" y="0"/>
            <a:chExt cx="9668794" cy="285750"/>
          </a:xfrm>
        </p:grpSpPr>
        <p:sp>
          <p:nvSpPr>
            <p:cNvPr id="22" name="Freeform 13">
              <a:extLst>
                <a:ext uri="{FF2B5EF4-FFF2-40B4-BE49-F238E27FC236}">
                  <a16:creationId xmlns="" xmlns:a16="http://schemas.microsoft.com/office/drawing/2014/main" id="{500E8830-E5D4-3280-5E8C-A5774F6E1F2C}"/>
                </a:ext>
              </a:extLst>
            </p:cNvPr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id="25" name="TextBox 18">
            <a:extLst>
              <a:ext uri="{FF2B5EF4-FFF2-40B4-BE49-F238E27FC236}">
                <a16:creationId xmlns="" xmlns:a16="http://schemas.microsoft.com/office/drawing/2014/main" id="{4D583D5F-768B-09B5-4D51-9A5B970EFDF5}"/>
              </a:ext>
            </a:extLst>
          </p:cNvPr>
          <p:cNvSpPr txBox="1"/>
          <p:nvPr/>
        </p:nvSpPr>
        <p:spPr>
          <a:xfrm>
            <a:off x="12359002" y="6751995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sym typeface="可画榜书"/>
              </a:rPr>
              <a:t>地名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sym typeface="可画榜书"/>
              </a:rPr>
              <a:t>X</a:t>
            </a: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sym typeface="可画榜书"/>
              </a:rPr>
              <a:t>地景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sym typeface="可画榜书"/>
              </a:rPr>
              <a:t>X</a:t>
            </a: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sym typeface="可画榜书"/>
              </a:rPr>
              <a:t>族群記憶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26" name="TextBox 21">
            <a:extLst>
              <a:ext uri="{FF2B5EF4-FFF2-40B4-BE49-F238E27FC236}">
                <a16:creationId xmlns="" xmlns:a16="http://schemas.microsoft.com/office/drawing/2014/main" id="{94BBBAF5-7438-9F02-5F60-57ABF86E25F8}"/>
              </a:ext>
            </a:extLst>
          </p:cNvPr>
          <p:cNvSpPr txBox="1"/>
          <p:nvPr/>
        </p:nvSpPr>
        <p:spPr>
          <a:xfrm>
            <a:off x="9284354" y="6819863"/>
            <a:ext cx="272831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-4</a:t>
            </a:r>
          </a:p>
        </p:txBody>
      </p:sp>
    </p:spTree>
    <p:extLst>
      <p:ext uri="{BB962C8B-B14F-4D97-AF65-F5344CB8AC3E}">
        <p14:creationId xmlns:p14="http://schemas.microsoft.com/office/powerpoint/2010/main" val="34247437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FAECCE6-E33D-4BF4-B2A1-F5833EE02464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ADE673F-25C2-4852-8E74-4E60F4DC778C}"/>
              </a:ext>
            </a:extLst>
          </p:cNvPr>
          <p:cNvSpPr/>
          <p:nvPr/>
        </p:nvSpPr>
        <p:spPr>
          <a:xfrm>
            <a:off x="1828800" y="3656925"/>
            <a:ext cx="11506200" cy="4610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TW" altLang="zh-TW" sz="4000" kern="150" dirty="0">
                <a:solidFill>
                  <a:schemeClr val="bg1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族人們，為了什麼而移動？</a:t>
            </a:r>
            <a:endParaRPr lang="zh-TW" altLang="zh-TW" sz="4000" kern="15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0">
              <a:lnSpc>
                <a:spcPct val="150000"/>
              </a:lnSpc>
              <a:spcAft>
                <a:spcPts val="0"/>
              </a:spcAft>
            </a:pPr>
            <a:r>
              <a:rPr lang="zh-TW" altLang="zh-TW" sz="4000" kern="150" dirty="0">
                <a:solidFill>
                  <a:schemeClr val="bg1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－為「國家政策」而移動</a:t>
            </a:r>
            <a:endParaRPr lang="zh-TW" altLang="zh-TW" sz="4000" kern="15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0">
              <a:lnSpc>
                <a:spcPct val="150000"/>
              </a:lnSpc>
              <a:spcAft>
                <a:spcPts val="0"/>
              </a:spcAft>
            </a:pPr>
            <a:r>
              <a:rPr lang="zh-TW" altLang="zh-TW" sz="4000" kern="150" dirty="0">
                <a:solidFill>
                  <a:schemeClr val="bg1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－為「經濟生活」而移動</a:t>
            </a:r>
            <a:endParaRPr lang="zh-TW" altLang="zh-TW" sz="4000" kern="15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0">
              <a:lnSpc>
                <a:spcPct val="150000"/>
              </a:lnSpc>
              <a:spcAft>
                <a:spcPts val="0"/>
              </a:spcAft>
            </a:pPr>
            <a:r>
              <a:rPr lang="zh-TW" altLang="zh-TW" sz="4000" kern="150" dirty="0">
                <a:solidFill>
                  <a:schemeClr val="bg1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－為「探索認同」而移動</a:t>
            </a:r>
            <a:endParaRPr lang="zh-TW" altLang="zh-TW" sz="4000" kern="15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0">
              <a:lnSpc>
                <a:spcPct val="150000"/>
              </a:lnSpc>
              <a:spcAft>
                <a:spcPts val="0"/>
              </a:spcAft>
            </a:pPr>
            <a:r>
              <a:rPr lang="zh-TW" altLang="zh-TW" sz="4000" kern="150" dirty="0">
                <a:solidFill>
                  <a:schemeClr val="bg1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而今日我們又為了尋找什麼，來到這座展場？</a:t>
            </a:r>
            <a:endParaRPr lang="zh-TW" altLang="zh-TW" sz="4000" kern="15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文字方塊 54">
            <a:extLst>
              <a:ext uri="{FF2B5EF4-FFF2-40B4-BE49-F238E27FC236}">
                <a16:creationId xmlns="" xmlns:a16="http://schemas.microsoft.com/office/drawing/2014/main" id="{F7F9153C-3A45-4A30-8289-400C7C69F44C}"/>
              </a:ext>
            </a:extLst>
          </p:cNvPr>
          <p:cNvSpPr txBox="1"/>
          <p:nvPr/>
        </p:nvSpPr>
        <p:spPr>
          <a:xfrm>
            <a:off x="1828800" y="1181100"/>
            <a:ext cx="14493240" cy="578294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800"/>
              </a:spcAft>
            </a:pPr>
            <a:r>
              <a:rPr lang="zh-TW" altLang="en-US" sz="6000" b="1" kern="100" dirty="0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Calibri" panose="020F0502020204030204" pitchFamily="34" charset="0"/>
              </a:rPr>
              <a:t>「我走．我尋：當代原住民族的移動記事特展」</a:t>
            </a:r>
            <a:r>
              <a:rPr lang="zh-TW" altLang="en-US" sz="6000" dirty="0" smtClean="0">
                <a:solidFill>
                  <a:srgbClr val="264250"/>
                </a:solidFill>
                <a:latin typeface="可画榜书"/>
                <a:ea typeface="可画榜书"/>
              </a:rPr>
              <a:t> </a:t>
            </a:r>
            <a:r>
              <a:rPr lang="en-US" sz="6000" kern="100" dirty="0">
                <a:solidFill>
                  <a:schemeClr val="bg1"/>
                </a:solidFill>
                <a:effectLst/>
                <a:latin typeface="Aptos" panose="02110004020202020204"/>
                <a:ea typeface="新細明體" panose="02020500000000000000" pitchFamily="18" charset="-120"/>
                <a:cs typeface="Times New Roman" panose="02020603050405020304" pitchFamily="18" charset="0"/>
              </a:rPr>
              <a:t> </a:t>
            </a:r>
            <a:endParaRPr lang="zh-TW" sz="6000" kern="100" dirty="0">
              <a:solidFill>
                <a:schemeClr val="bg1"/>
              </a:solidFill>
              <a:effectLst/>
              <a:latin typeface="Aptos" panose="02110004020202020204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08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8584" y="2802609"/>
            <a:ext cx="5042910" cy="6465216"/>
          </a:xfrm>
          <a:custGeom>
            <a:avLst/>
            <a:gdLst/>
            <a:ahLst/>
            <a:cxnLst/>
            <a:rect l="l" t="t" r="r" b="b"/>
            <a:pathLst>
              <a:path w="5042910" h="6465216">
                <a:moveTo>
                  <a:pt x="0" y="0"/>
                </a:moveTo>
                <a:lnTo>
                  <a:pt x="5042910" y="0"/>
                </a:lnTo>
                <a:lnTo>
                  <a:pt x="5042910" y="6465217"/>
                </a:lnTo>
                <a:lnTo>
                  <a:pt x="0" y="64652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 t="-24193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142702" y="2802609"/>
            <a:ext cx="5042910" cy="6465216"/>
          </a:xfrm>
          <a:custGeom>
            <a:avLst/>
            <a:gdLst/>
            <a:ahLst/>
            <a:cxnLst/>
            <a:rect l="l" t="t" r="r" b="b"/>
            <a:pathLst>
              <a:path w="5042910" h="6465216">
                <a:moveTo>
                  <a:pt x="0" y="0"/>
                </a:moveTo>
                <a:lnTo>
                  <a:pt x="5042910" y="0"/>
                </a:lnTo>
                <a:lnTo>
                  <a:pt x="5042910" y="6465217"/>
                </a:lnTo>
                <a:lnTo>
                  <a:pt x="0" y="64652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 t="-24193"/>
            </a:stretch>
          </a:blipFill>
        </p:spPr>
      </p:sp>
      <p:sp>
        <p:nvSpPr>
          <p:cNvPr id="6" name="Freeform 6"/>
          <p:cNvSpPr/>
          <p:nvPr/>
        </p:nvSpPr>
        <p:spPr>
          <a:xfrm rot="-9909973">
            <a:off x="-499714" y="8337890"/>
            <a:ext cx="2624906" cy="1280180"/>
          </a:xfrm>
          <a:custGeom>
            <a:avLst/>
            <a:gdLst/>
            <a:ahLst/>
            <a:cxnLst/>
            <a:rect l="l" t="t" r="r" b="b"/>
            <a:pathLst>
              <a:path w="2624906" h="1280180">
                <a:moveTo>
                  <a:pt x="0" y="0"/>
                </a:moveTo>
                <a:lnTo>
                  <a:pt x="2624906" y="0"/>
                </a:lnTo>
                <a:lnTo>
                  <a:pt x="2624906" y="1280179"/>
                </a:lnTo>
                <a:lnTo>
                  <a:pt x="0" y="128017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028700" y="1019175"/>
            <a:ext cx="4882593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9000"/>
              </a:lnSpc>
              <a:spcBef>
                <a:spcPct val="0"/>
              </a:spcBef>
            </a:pPr>
            <a:r>
              <a:rPr lang="zh-TW" altLang="en-US" sz="9000" u="none" strike="noStrike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步驟</a:t>
            </a:r>
            <a:endParaRPr lang="en-US" sz="9000" u="none" strike="noStrike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4112875" y="1458126"/>
            <a:ext cx="5793125" cy="496880"/>
            <a:chOff x="0" y="0"/>
            <a:chExt cx="9748520" cy="641350"/>
          </a:xfrm>
        </p:grpSpPr>
        <p:sp>
          <p:nvSpPr>
            <p:cNvPr id="10" name="Freeform 10"/>
            <p:cNvSpPr/>
            <p:nvPr/>
          </p:nvSpPr>
          <p:spPr>
            <a:xfrm>
              <a:off x="48260" y="49530"/>
              <a:ext cx="9653270" cy="548640"/>
            </a:xfrm>
            <a:custGeom>
              <a:avLst/>
              <a:gdLst/>
              <a:ahLst/>
              <a:cxnLst/>
              <a:rect l="l" t="t" r="r" b="b"/>
              <a:pathLst>
                <a:path w="9653270" h="548640">
                  <a:moveTo>
                    <a:pt x="81280" y="247650"/>
                  </a:moveTo>
                  <a:cubicBezTo>
                    <a:pt x="292100" y="316230"/>
                    <a:pt x="339090" y="321310"/>
                    <a:pt x="386080" y="327660"/>
                  </a:cubicBezTo>
                  <a:cubicBezTo>
                    <a:pt x="433070" y="332740"/>
                    <a:pt x="483870" y="340360"/>
                    <a:pt x="528320" y="337820"/>
                  </a:cubicBezTo>
                  <a:cubicBezTo>
                    <a:pt x="568960" y="335280"/>
                    <a:pt x="608330" y="327660"/>
                    <a:pt x="645160" y="317500"/>
                  </a:cubicBezTo>
                  <a:cubicBezTo>
                    <a:pt x="680720" y="307340"/>
                    <a:pt x="715010" y="295910"/>
                    <a:pt x="748030" y="278130"/>
                  </a:cubicBezTo>
                  <a:cubicBezTo>
                    <a:pt x="783590" y="259080"/>
                    <a:pt x="820420" y="231140"/>
                    <a:pt x="850900" y="208280"/>
                  </a:cubicBezTo>
                  <a:cubicBezTo>
                    <a:pt x="876300" y="189230"/>
                    <a:pt x="896620" y="173990"/>
                    <a:pt x="918210" y="151130"/>
                  </a:cubicBezTo>
                  <a:cubicBezTo>
                    <a:pt x="942340" y="125730"/>
                    <a:pt x="962660" y="77470"/>
                    <a:pt x="986790" y="60960"/>
                  </a:cubicBezTo>
                  <a:cubicBezTo>
                    <a:pt x="1004570" y="49530"/>
                    <a:pt x="1024890" y="44450"/>
                    <a:pt x="1041400" y="48260"/>
                  </a:cubicBezTo>
                  <a:cubicBezTo>
                    <a:pt x="1056640" y="52070"/>
                    <a:pt x="1075690" y="71120"/>
                    <a:pt x="1082040" y="86360"/>
                  </a:cubicBezTo>
                  <a:cubicBezTo>
                    <a:pt x="1087120" y="99060"/>
                    <a:pt x="1084580" y="118110"/>
                    <a:pt x="1080770" y="129540"/>
                  </a:cubicBezTo>
                  <a:cubicBezTo>
                    <a:pt x="1076960" y="138430"/>
                    <a:pt x="1065530" y="140970"/>
                    <a:pt x="1062990" y="152400"/>
                  </a:cubicBezTo>
                  <a:cubicBezTo>
                    <a:pt x="1057910" y="176530"/>
                    <a:pt x="1075690" y="240030"/>
                    <a:pt x="1096010" y="276860"/>
                  </a:cubicBezTo>
                  <a:cubicBezTo>
                    <a:pt x="1116330" y="312420"/>
                    <a:pt x="1154430" y="347980"/>
                    <a:pt x="1184910" y="369570"/>
                  </a:cubicBezTo>
                  <a:cubicBezTo>
                    <a:pt x="1207770" y="386080"/>
                    <a:pt x="1224280" y="393700"/>
                    <a:pt x="1254760" y="401320"/>
                  </a:cubicBezTo>
                  <a:cubicBezTo>
                    <a:pt x="1305560" y="414020"/>
                    <a:pt x="1399540" y="426720"/>
                    <a:pt x="1470660" y="417830"/>
                  </a:cubicBezTo>
                  <a:cubicBezTo>
                    <a:pt x="1541780" y="408940"/>
                    <a:pt x="1625600" y="370840"/>
                    <a:pt x="1681480" y="345440"/>
                  </a:cubicBezTo>
                  <a:cubicBezTo>
                    <a:pt x="1722120" y="327660"/>
                    <a:pt x="1746250" y="314960"/>
                    <a:pt x="1781810" y="289560"/>
                  </a:cubicBezTo>
                  <a:cubicBezTo>
                    <a:pt x="1831340" y="255270"/>
                    <a:pt x="1892300" y="187960"/>
                    <a:pt x="1943100" y="152400"/>
                  </a:cubicBezTo>
                  <a:cubicBezTo>
                    <a:pt x="1983740" y="124460"/>
                    <a:pt x="2024380" y="86360"/>
                    <a:pt x="2059940" y="87630"/>
                  </a:cubicBezTo>
                  <a:cubicBezTo>
                    <a:pt x="2090420" y="88900"/>
                    <a:pt x="2120900" y="120650"/>
                    <a:pt x="2145030" y="139700"/>
                  </a:cubicBezTo>
                  <a:cubicBezTo>
                    <a:pt x="2167890" y="157480"/>
                    <a:pt x="2178050" y="179070"/>
                    <a:pt x="2203450" y="199390"/>
                  </a:cubicBezTo>
                  <a:cubicBezTo>
                    <a:pt x="2240280" y="228600"/>
                    <a:pt x="2296160" y="265430"/>
                    <a:pt x="2350770" y="285750"/>
                  </a:cubicBezTo>
                  <a:cubicBezTo>
                    <a:pt x="2410460" y="307340"/>
                    <a:pt x="2489200" y="316230"/>
                    <a:pt x="2551430" y="321310"/>
                  </a:cubicBezTo>
                  <a:cubicBezTo>
                    <a:pt x="2606040" y="325120"/>
                    <a:pt x="2654300" y="322580"/>
                    <a:pt x="2703830" y="317500"/>
                  </a:cubicBezTo>
                  <a:cubicBezTo>
                    <a:pt x="2750820" y="312420"/>
                    <a:pt x="2788920" y="306070"/>
                    <a:pt x="2840990" y="292100"/>
                  </a:cubicBezTo>
                  <a:cubicBezTo>
                    <a:pt x="2912110" y="273050"/>
                    <a:pt x="3011170" y="236220"/>
                    <a:pt x="3088640" y="200660"/>
                  </a:cubicBezTo>
                  <a:cubicBezTo>
                    <a:pt x="3162300" y="166370"/>
                    <a:pt x="3239770" y="106680"/>
                    <a:pt x="3296920" y="83820"/>
                  </a:cubicBezTo>
                  <a:cubicBezTo>
                    <a:pt x="3333750" y="68580"/>
                    <a:pt x="3356610" y="49530"/>
                    <a:pt x="3390900" y="58420"/>
                  </a:cubicBezTo>
                  <a:cubicBezTo>
                    <a:pt x="3446780" y="73660"/>
                    <a:pt x="3529330" y="209550"/>
                    <a:pt x="3582670" y="246380"/>
                  </a:cubicBezTo>
                  <a:cubicBezTo>
                    <a:pt x="3614420" y="267970"/>
                    <a:pt x="3632200" y="275590"/>
                    <a:pt x="3666490" y="285750"/>
                  </a:cubicBezTo>
                  <a:cubicBezTo>
                    <a:pt x="3716020" y="299720"/>
                    <a:pt x="3803650" y="308610"/>
                    <a:pt x="3854450" y="309880"/>
                  </a:cubicBezTo>
                  <a:cubicBezTo>
                    <a:pt x="3888740" y="311150"/>
                    <a:pt x="3906520" y="312420"/>
                    <a:pt x="3939540" y="304800"/>
                  </a:cubicBezTo>
                  <a:cubicBezTo>
                    <a:pt x="3989070" y="293370"/>
                    <a:pt x="4074160" y="257810"/>
                    <a:pt x="4118610" y="233680"/>
                  </a:cubicBezTo>
                  <a:cubicBezTo>
                    <a:pt x="4149090" y="217170"/>
                    <a:pt x="4163060" y="207010"/>
                    <a:pt x="4188460" y="182880"/>
                  </a:cubicBezTo>
                  <a:cubicBezTo>
                    <a:pt x="4226560" y="147320"/>
                    <a:pt x="4279900" y="58420"/>
                    <a:pt x="4312920" y="29210"/>
                  </a:cubicBezTo>
                  <a:cubicBezTo>
                    <a:pt x="4329430" y="13970"/>
                    <a:pt x="4339590" y="5080"/>
                    <a:pt x="4356100" y="2540"/>
                  </a:cubicBezTo>
                  <a:cubicBezTo>
                    <a:pt x="4375150" y="0"/>
                    <a:pt x="4405630" y="8890"/>
                    <a:pt x="4419600" y="21590"/>
                  </a:cubicBezTo>
                  <a:cubicBezTo>
                    <a:pt x="4432300" y="31750"/>
                    <a:pt x="4439920" y="52070"/>
                    <a:pt x="4441190" y="67310"/>
                  </a:cubicBezTo>
                  <a:cubicBezTo>
                    <a:pt x="4442460" y="82550"/>
                    <a:pt x="4420870" y="100330"/>
                    <a:pt x="4427220" y="115570"/>
                  </a:cubicBezTo>
                  <a:cubicBezTo>
                    <a:pt x="4437380" y="140970"/>
                    <a:pt x="4500880" y="163830"/>
                    <a:pt x="4540250" y="185420"/>
                  </a:cubicBezTo>
                  <a:cubicBezTo>
                    <a:pt x="4579620" y="207010"/>
                    <a:pt x="4613910" y="232410"/>
                    <a:pt x="4660900" y="246380"/>
                  </a:cubicBezTo>
                  <a:cubicBezTo>
                    <a:pt x="4718050" y="262890"/>
                    <a:pt x="4806950" y="266700"/>
                    <a:pt x="4861560" y="265430"/>
                  </a:cubicBezTo>
                  <a:cubicBezTo>
                    <a:pt x="4900930" y="264160"/>
                    <a:pt x="4921250" y="261620"/>
                    <a:pt x="4960620" y="252730"/>
                  </a:cubicBezTo>
                  <a:cubicBezTo>
                    <a:pt x="5020310" y="238760"/>
                    <a:pt x="5101590" y="209550"/>
                    <a:pt x="5181600" y="175260"/>
                  </a:cubicBezTo>
                  <a:cubicBezTo>
                    <a:pt x="5283200" y="132080"/>
                    <a:pt x="5435600" y="3810"/>
                    <a:pt x="5518150" y="7620"/>
                  </a:cubicBezTo>
                  <a:cubicBezTo>
                    <a:pt x="5567680" y="10160"/>
                    <a:pt x="5596890" y="50800"/>
                    <a:pt x="5633720" y="78740"/>
                  </a:cubicBezTo>
                  <a:cubicBezTo>
                    <a:pt x="5673090" y="107950"/>
                    <a:pt x="5707380" y="156210"/>
                    <a:pt x="5746750" y="182880"/>
                  </a:cubicBezTo>
                  <a:cubicBezTo>
                    <a:pt x="5782310" y="207010"/>
                    <a:pt x="5817870" y="223520"/>
                    <a:pt x="5855970" y="237490"/>
                  </a:cubicBezTo>
                  <a:cubicBezTo>
                    <a:pt x="5895340" y="252730"/>
                    <a:pt x="5928360" y="261620"/>
                    <a:pt x="5977890" y="270510"/>
                  </a:cubicBezTo>
                  <a:cubicBezTo>
                    <a:pt x="6049010" y="283210"/>
                    <a:pt x="6168390" y="293370"/>
                    <a:pt x="6243320" y="294640"/>
                  </a:cubicBezTo>
                  <a:cubicBezTo>
                    <a:pt x="6299200" y="294640"/>
                    <a:pt x="6329680" y="292100"/>
                    <a:pt x="6388100" y="284480"/>
                  </a:cubicBezTo>
                  <a:cubicBezTo>
                    <a:pt x="6479540" y="271780"/>
                    <a:pt x="6637020" y="242570"/>
                    <a:pt x="6734810" y="210820"/>
                  </a:cubicBezTo>
                  <a:cubicBezTo>
                    <a:pt x="6812280" y="185420"/>
                    <a:pt x="6878320" y="137160"/>
                    <a:pt x="6934200" y="120650"/>
                  </a:cubicBezTo>
                  <a:cubicBezTo>
                    <a:pt x="6971030" y="110490"/>
                    <a:pt x="6997700" y="95250"/>
                    <a:pt x="7029450" y="106680"/>
                  </a:cubicBezTo>
                  <a:cubicBezTo>
                    <a:pt x="7077710" y="124460"/>
                    <a:pt x="7120890" y="238760"/>
                    <a:pt x="7171690" y="273050"/>
                  </a:cubicBezTo>
                  <a:cubicBezTo>
                    <a:pt x="7209790" y="299720"/>
                    <a:pt x="7250430" y="309880"/>
                    <a:pt x="7292340" y="314960"/>
                  </a:cubicBezTo>
                  <a:cubicBezTo>
                    <a:pt x="7335520" y="321310"/>
                    <a:pt x="7387590" y="314960"/>
                    <a:pt x="7429500" y="306070"/>
                  </a:cubicBezTo>
                  <a:cubicBezTo>
                    <a:pt x="7467600" y="298450"/>
                    <a:pt x="7496810" y="287020"/>
                    <a:pt x="7534910" y="267970"/>
                  </a:cubicBezTo>
                  <a:cubicBezTo>
                    <a:pt x="7585710" y="242570"/>
                    <a:pt x="7650480" y="196850"/>
                    <a:pt x="7703820" y="156210"/>
                  </a:cubicBezTo>
                  <a:cubicBezTo>
                    <a:pt x="7755890" y="116840"/>
                    <a:pt x="7813040" y="48260"/>
                    <a:pt x="7849870" y="29210"/>
                  </a:cubicBezTo>
                  <a:cubicBezTo>
                    <a:pt x="7868920" y="19050"/>
                    <a:pt x="7881620" y="15240"/>
                    <a:pt x="7896860" y="17780"/>
                  </a:cubicBezTo>
                  <a:cubicBezTo>
                    <a:pt x="7914640" y="20320"/>
                    <a:pt x="7941310" y="38100"/>
                    <a:pt x="7951470" y="53340"/>
                  </a:cubicBezTo>
                  <a:cubicBezTo>
                    <a:pt x="7960360" y="67310"/>
                    <a:pt x="7960360" y="88900"/>
                    <a:pt x="7957820" y="102870"/>
                  </a:cubicBezTo>
                  <a:cubicBezTo>
                    <a:pt x="7955280" y="114300"/>
                    <a:pt x="7940040" y="120650"/>
                    <a:pt x="7942580" y="132080"/>
                  </a:cubicBezTo>
                  <a:cubicBezTo>
                    <a:pt x="7950200" y="163830"/>
                    <a:pt x="8088630" y="240030"/>
                    <a:pt x="8141970" y="265430"/>
                  </a:cubicBezTo>
                  <a:cubicBezTo>
                    <a:pt x="8173720" y="280670"/>
                    <a:pt x="8190230" y="285750"/>
                    <a:pt x="8223250" y="292100"/>
                  </a:cubicBezTo>
                  <a:cubicBezTo>
                    <a:pt x="8271510" y="300990"/>
                    <a:pt x="8343900" y="307340"/>
                    <a:pt x="8408670" y="300990"/>
                  </a:cubicBezTo>
                  <a:cubicBezTo>
                    <a:pt x="8481060" y="293370"/>
                    <a:pt x="8564880" y="267970"/>
                    <a:pt x="8633460" y="243840"/>
                  </a:cubicBezTo>
                  <a:cubicBezTo>
                    <a:pt x="8694420" y="222250"/>
                    <a:pt x="8746490" y="168910"/>
                    <a:pt x="8798560" y="167640"/>
                  </a:cubicBezTo>
                  <a:cubicBezTo>
                    <a:pt x="8844280" y="166370"/>
                    <a:pt x="8887460" y="195580"/>
                    <a:pt x="8926830" y="219710"/>
                  </a:cubicBezTo>
                  <a:cubicBezTo>
                    <a:pt x="8966200" y="243840"/>
                    <a:pt x="8997950" y="294640"/>
                    <a:pt x="9034780" y="313690"/>
                  </a:cubicBezTo>
                  <a:cubicBezTo>
                    <a:pt x="9065260" y="328930"/>
                    <a:pt x="9095740" y="330200"/>
                    <a:pt x="9127490" y="335280"/>
                  </a:cubicBezTo>
                  <a:cubicBezTo>
                    <a:pt x="9161780" y="341630"/>
                    <a:pt x="9196070" y="347980"/>
                    <a:pt x="9234170" y="347980"/>
                  </a:cubicBezTo>
                  <a:cubicBezTo>
                    <a:pt x="9276080" y="347980"/>
                    <a:pt x="9325610" y="342900"/>
                    <a:pt x="9366250" y="335280"/>
                  </a:cubicBezTo>
                  <a:cubicBezTo>
                    <a:pt x="9403080" y="327660"/>
                    <a:pt x="9436100" y="318770"/>
                    <a:pt x="9470390" y="304800"/>
                  </a:cubicBezTo>
                  <a:cubicBezTo>
                    <a:pt x="9508490" y="289560"/>
                    <a:pt x="9583420" y="240030"/>
                    <a:pt x="9585960" y="243840"/>
                  </a:cubicBezTo>
                  <a:cubicBezTo>
                    <a:pt x="9587230" y="246380"/>
                    <a:pt x="9545320" y="276860"/>
                    <a:pt x="9546590" y="280670"/>
                  </a:cubicBezTo>
                  <a:cubicBezTo>
                    <a:pt x="9547860" y="283210"/>
                    <a:pt x="9577070" y="266700"/>
                    <a:pt x="9589770" y="266700"/>
                  </a:cubicBezTo>
                  <a:cubicBezTo>
                    <a:pt x="9599930" y="266700"/>
                    <a:pt x="9610090" y="270510"/>
                    <a:pt x="9618980" y="275590"/>
                  </a:cubicBezTo>
                  <a:cubicBezTo>
                    <a:pt x="9627870" y="280670"/>
                    <a:pt x="9635490" y="288290"/>
                    <a:pt x="9640570" y="297180"/>
                  </a:cubicBezTo>
                  <a:cubicBezTo>
                    <a:pt x="9646920" y="308610"/>
                    <a:pt x="9653270" y="326390"/>
                    <a:pt x="9649460" y="340360"/>
                  </a:cubicBezTo>
                  <a:cubicBezTo>
                    <a:pt x="9645650" y="356870"/>
                    <a:pt x="9627870" y="381000"/>
                    <a:pt x="9611360" y="388620"/>
                  </a:cubicBezTo>
                  <a:cubicBezTo>
                    <a:pt x="9594850" y="396240"/>
                    <a:pt x="9565640" y="391160"/>
                    <a:pt x="9551670" y="383540"/>
                  </a:cubicBezTo>
                  <a:cubicBezTo>
                    <a:pt x="9540240" y="377190"/>
                    <a:pt x="9531350" y="363220"/>
                    <a:pt x="9527540" y="351790"/>
                  </a:cubicBezTo>
                  <a:cubicBezTo>
                    <a:pt x="9523730" y="339090"/>
                    <a:pt x="9521190" y="323850"/>
                    <a:pt x="9526270" y="311150"/>
                  </a:cubicBezTo>
                  <a:cubicBezTo>
                    <a:pt x="9532620" y="295910"/>
                    <a:pt x="9552940" y="275590"/>
                    <a:pt x="9568180" y="269240"/>
                  </a:cubicBezTo>
                  <a:cubicBezTo>
                    <a:pt x="9580880" y="264160"/>
                    <a:pt x="9596120" y="266700"/>
                    <a:pt x="9608820" y="270510"/>
                  </a:cubicBezTo>
                  <a:cubicBezTo>
                    <a:pt x="9621520" y="274320"/>
                    <a:pt x="9634220" y="284480"/>
                    <a:pt x="9640570" y="295910"/>
                  </a:cubicBezTo>
                  <a:cubicBezTo>
                    <a:pt x="9648190" y="311150"/>
                    <a:pt x="9652000" y="339090"/>
                    <a:pt x="9644380" y="355600"/>
                  </a:cubicBezTo>
                  <a:cubicBezTo>
                    <a:pt x="9636760" y="372110"/>
                    <a:pt x="9613900" y="388620"/>
                    <a:pt x="9598660" y="392430"/>
                  </a:cubicBezTo>
                  <a:cubicBezTo>
                    <a:pt x="9585960" y="396240"/>
                    <a:pt x="9569450" y="392430"/>
                    <a:pt x="9558020" y="386080"/>
                  </a:cubicBezTo>
                  <a:cubicBezTo>
                    <a:pt x="9546590" y="379730"/>
                    <a:pt x="9535160" y="370840"/>
                    <a:pt x="9530080" y="358140"/>
                  </a:cubicBezTo>
                  <a:cubicBezTo>
                    <a:pt x="9523730" y="342900"/>
                    <a:pt x="9525000" y="313690"/>
                    <a:pt x="9531350" y="298450"/>
                  </a:cubicBezTo>
                  <a:cubicBezTo>
                    <a:pt x="9536430" y="287020"/>
                    <a:pt x="9549130" y="278130"/>
                    <a:pt x="9560560" y="273050"/>
                  </a:cubicBezTo>
                  <a:cubicBezTo>
                    <a:pt x="9573260" y="267970"/>
                    <a:pt x="9591040" y="264160"/>
                    <a:pt x="9605010" y="269240"/>
                  </a:cubicBezTo>
                  <a:cubicBezTo>
                    <a:pt x="9620250" y="274320"/>
                    <a:pt x="9640570" y="297180"/>
                    <a:pt x="9646920" y="311150"/>
                  </a:cubicBezTo>
                  <a:cubicBezTo>
                    <a:pt x="9652000" y="321310"/>
                    <a:pt x="9652000" y="330200"/>
                    <a:pt x="9649460" y="340360"/>
                  </a:cubicBezTo>
                  <a:cubicBezTo>
                    <a:pt x="9646920" y="353060"/>
                    <a:pt x="9638030" y="374650"/>
                    <a:pt x="9626600" y="379730"/>
                  </a:cubicBezTo>
                  <a:cubicBezTo>
                    <a:pt x="9616440" y="384810"/>
                    <a:pt x="9605010" y="372110"/>
                    <a:pt x="9587230" y="374650"/>
                  </a:cubicBezTo>
                  <a:cubicBezTo>
                    <a:pt x="9545320" y="379730"/>
                    <a:pt x="9447530" y="434340"/>
                    <a:pt x="9382760" y="450850"/>
                  </a:cubicBezTo>
                  <a:cubicBezTo>
                    <a:pt x="9326880" y="466090"/>
                    <a:pt x="9271000" y="474980"/>
                    <a:pt x="9220200" y="476250"/>
                  </a:cubicBezTo>
                  <a:cubicBezTo>
                    <a:pt x="9175750" y="477520"/>
                    <a:pt x="9138920" y="472440"/>
                    <a:pt x="9095740" y="464820"/>
                  </a:cubicBezTo>
                  <a:cubicBezTo>
                    <a:pt x="9050020" y="457200"/>
                    <a:pt x="8991600" y="447040"/>
                    <a:pt x="8953500" y="427990"/>
                  </a:cubicBezTo>
                  <a:cubicBezTo>
                    <a:pt x="8923020" y="412750"/>
                    <a:pt x="8898890" y="393700"/>
                    <a:pt x="8879840" y="370840"/>
                  </a:cubicBezTo>
                  <a:cubicBezTo>
                    <a:pt x="8862060" y="347980"/>
                    <a:pt x="8864600" y="300990"/>
                    <a:pt x="8840470" y="292100"/>
                  </a:cubicBezTo>
                  <a:cubicBezTo>
                    <a:pt x="8804910" y="278130"/>
                    <a:pt x="8729980" y="337820"/>
                    <a:pt x="8666480" y="359410"/>
                  </a:cubicBezTo>
                  <a:cubicBezTo>
                    <a:pt x="8590280" y="384810"/>
                    <a:pt x="8496300" y="422910"/>
                    <a:pt x="8412480" y="431800"/>
                  </a:cubicBezTo>
                  <a:cubicBezTo>
                    <a:pt x="8333740" y="440690"/>
                    <a:pt x="8243570" y="430530"/>
                    <a:pt x="8181340" y="417830"/>
                  </a:cubicBezTo>
                  <a:cubicBezTo>
                    <a:pt x="8136890" y="408940"/>
                    <a:pt x="8106410" y="396240"/>
                    <a:pt x="8070850" y="379730"/>
                  </a:cubicBezTo>
                  <a:cubicBezTo>
                    <a:pt x="8035290" y="363220"/>
                    <a:pt x="8001000" y="341630"/>
                    <a:pt x="7969250" y="316230"/>
                  </a:cubicBezTo>
                  <a:cubicBezTo>
                    <a:pt x="7937500" y="290830"/>
                    <a:pt x="7903210" y="256540"/>
                    <a:pt x="7881620" y="226060"/>
                  </a:cubicBezTo>
                  <a:cubicBezTo>
                    <a:pt x="7863840" y="200660"/>
                    <a:pt x="7849870" y="176530"/>
                    <a:pt x="7842250" y="147320"/>
                  </a:cubicBezTo>
                  <a:cubicBezTo>
                    <a:pt x="7833360" y="115570"/>
                    <a:pt x="7823200" y="62230"/>
                    <a:pt x="7837170" y="40640"/>
                  </a:cubicBezTo>
                  <a:cubicBezTo>
                    <a:pt x="7847330" y="24130"/>
                    <a:pt x="7877810" y="15240"/>
                    <a:pt x="7896860" y="17780"/>
                  </a:cubicBezTo>
                  <a:cubicBezTo>
                    <a:pt x="7915910" y="20320"/>
                    <a:pt x="7941310" y="38100"/>
                    <a:pt x="7951470" y="53340"/>
                  </a:cubicBezTo>
                  <a:cubicBezTo>
                    <a:pt x="7960360" y="67310"/>
                    <a:pt x="7960360" y="88900"/>
                    <a:pt x="7957820" y="102870"/>
                  </a:cubicBezTo>
                  <a:cubicBezTo>
                    <a:pt x="7955280" y="114300"/>
                    <a:pt x="7954010" y="119380"/>
                    <a:pt x="7942580" y="132080"/>
                  </a:cubicBezTo>
                  <a:cubicBezTo>
                    <a:pt x="7901940" y="177800"/>
                    <a:pt x="7675880" y="337820"/>
                    <a:pt x="7583170" y="388620"/>
                  </a:cubicBezTo>
                  <a:cubicBezTo>
                    <a:pt x="7531100" y="417830"/>
                    <a:pt x="7494270" y="430530"/>
                    <a:pt x="7452360" y="441960"/>
                  </a:cubicBezTo>
                  <a:cubicBezTo>
                    <a:pt x="7416800" y="450850"/>
                    <a:pt x="7390130" y="457200"/>
                    <a:pt x="7352030" y="455930"/>
                  </a:cubicBezTo>
                  <a:cubicBezTo>
                    <a:pt x="7301230" y="454660"/>
                    <a:pt x="7221220" y="439420"/>
                    <a:pt x="7172960" y="421640"/>
                  </a:cubicBezTo>
                  <a:cubicBezTo>
                    <a:pt x="7137400" y="407670"/>
                    <a:pt x="7110730" y="391160"/>
                    <a:pt x="7084060" y="370840"/>
                  </a:cubicBezTo>
                  <a:cubicBezTo>
                    <a:pt x="7056120" y="350520"/>
                    <a:pt x="7020560" y="327660"/>
                    <a:pt x="7009130" y="297180"/>
                  </a:cubicBezTo>
                  <a:cubicBezTo>
                    <a:pt x="6997700" y="266700"/>
                    <a:pt x="7033260" y="199390"/>
                    <a:pt x="7016750" y="187960"/>
                  </a:cubicBezTo>
                  <a:cubicBezTo>
                    <a:pt x="6996430" y="173990"/>
                    <a:pt x="6925310" y="240030"/>
                    <a:pt x="6866890" y="262890"/>
                  </a:cubicBezTo>
                  <a:cubicBezTo>
                    <a:pt x="6791960" y="292100"/>
                    <a:pt x="6681470" y="317500"/>
                    <a:pt x="6597650" y="337820"/>
                  </a:cubicBezTo>
                  <a:cubicBezTo>
                    <a:pt x="6526530" y="355600"/>
                    <a:pt x="6460490" y="369570"/>
                    <a:pt x="6396990" y="379730"/>
                  </a:cubicBezTo>
                  <a:cubicBezTo>
                    <a:pt x="6341110" y="388620"/>
                    <a:pt x="6290310" y="394970"/>
                    <a:pt x="6238240" y="397510"/>
                  </a:cubicBezTo>
                  <a:cubicBezTo>
                    <a:pt x="6187440" y="400050"/>
                    <a:pt x="6146800" y="400050"/>
                    <a:pt x="6089650" y="394970"/>
                  </a:cubicBezTo>
                  <a:cubicBezTo>
                    <a:pt x="6009640" y="387350"/>
                    <a:pt x="5880100" y="372110"/>
                    <a:pt x="5803900" y="349250"/>
                  </a:cubicBezTo>
                  <a:cubicBezTo>
                    <a:pt x="5749290" y="332740"/>
                    <a:pt x="5706110" y="313690"/>
                    <a:pt x="5666740" y="289560"/>
                  </a:cubicBezTo>
                  <a:cubicBezTo>
                    <a:pt x="5632450" y="269240"/>
                    <a:pt x="5599430" y="247650"/>
                    <a:pt x="5577840" y="218440"/>
                  </a:cubicBezTo>
                  <a:cubicBezTo>
                    <a:pt x="5556250" y="190500"/>
                    <a:pt x="5563870" y="128270"/>
                    <a:pt x="5534660" y="118110"/>
                  </a:cubicBezTo>
                  <a:cubicBezTo>
                    <a:pt x="5481320" y="99060"/>
                    <a:pt x="5325110" y="240030"/>
                    <a:pt x="5226050" y="285750"/>
                  </a:cubicBezTo>
                  <a:cubicBezTo>
                    <a:pt x="5139690" y="325120"/>
                    <a:pt x="5046980" y="364490"/>
                    <a:pt x="4978400" y="382270"/>
                  </a:cubicBezTo>
                  <a:cubicBezTo>
                    <a:pt x="4931410" y="394970"/>
                    <a:pt x="4903470" y="397510"/>
                    <a:pt x="4855210" y="398780"/>
                  </a:cubicBezTo>
                  <a:cubicBezTo>
                    <a:pt x="4787900" y="401320"/>
                    <a:pt x="4673600" y="394970"/>
                    <a:pt x="4611370" y="381000"/>
                  </a:cubicBezTo>
                  <a:cubicBezTo>
                    <a:pt x="4572000" y="372110"/>
                    <a:pt x="4546600" y="359410"/>
                    <a:pt x="4516120" y="342900"/>
                  </a:cubicBezTo>
                  <a:cubicBezTo>
                    <a:pt x="4485640" y="326390"/>
                    <a:pt x="4458970" y="308610"/>
                    <a:pt x="4431030" y="280670"/>
                  </a:cubicBezTo>
                  <a:cubicBezTo>
                    <a:pt x="4394200" y="243840"/>
                    <a:pt x="4339590" y="181610"/>
                    <a:pt x="4321810" y="134620"/>
                  </a:cubicBezTo>
                  <a:cubicBezTo>
                    <a:pt x="4307840" y="99060"/>
                    <a:pt x="4300220" y="50800"/>
                    <a:pt x="4312920" y="29210"/>
                  </a:cubicBezTo>
                  <a:cubicBezTo>
                    <a:pt x="4323080" y="11430"/>
                    <a:pt x="4353560" y="0"/>
                    <a:pt x="4373880" y="1270"/>
                  </a:cubicBezTo>
                  <a:cubicBezTo>
                    <a:pt x="4392930" y="2540"/>
                    <a:pt x="4419600" y="19050"/>
                    <a:pt x="4431030" y="34290"/>
                  </a:cubicBezTo>
                  <a:cubicBezTo>
                    <a:pt x="4441190" y="46990"/>
                    <a:pt x="4446270" y="64770"/>
                    <a:pt x="4441190" y="83820"/>
                  </a:cubicBezTo>
                  <a:cubicBezTo>
                    <a:pt x="4432300" y="121920"/>
                    <a:pt x="4368800" y="191770"/>
                    <a:pt x="4323080" y="234950"/>
                  </a:cubicBezTo>
                  <a:cubicBezTo>
                    <a:pt x="4278630" y="278130"/>
                    <a:pt x="4221480" y="314960"/>
                    <a:pt x="4173220" y="344170"/>
                  </a:cubicBezTo>
                  <a:cubicBezTo>
                    <a:pt x="4132580" y="368300"/>
                    <a:pt x="4095750" y="388620"/>
                    <a:pt x="4056380" y="402590"/>
                  </a:cubicBezTo>
                  <a:cubicBezTo>
                    <a:pt x="4019550" y="416560"/>
                    <a:pt x="3989070" y="425450"/>
                    <a:pt x="3945890" y="430530"/>
                  </a:cubicBezTo>
                  <a:cubicBezTo>
                    <a:pt x="3887470" y="436880"/>
                    <a:pt x="3796030" y="431800"/>
                    <a:pt x="3735070" y="424180"/>
                  </a:cubicBezTo>
                  <a:cubicBezTo>
                    <a:pt x="3688080" y="419100"/>
                    <a:pt x="3649980" y="412750"/>
                    <a:pt x="3610610" y="398780"/>
                  </a:cubicBezTo>
                  <a:cubicBezTo>
                    <a:pt x="3569970" y="384810"/>
                    <a:pt x="3533140" y="368300"/>
                    <a:pt x="3495040" y="339090"/>
                  </a:cubicBezTo>
                  <a:cubicBezTo>
                    <a:pt x="3444240" y="299720"/>
                    <a:pt x="3404870" y="182880"/>
                    <a:pt x="3345180" y="172720"/>
                  </a:cubicBezTo>
                  <a:cubicBezTo>
                    <a:pt x="3282950" y="162560"/>
                    <a:pt x="3205480" y="256540"/>
                    <a:pt x="3128010" y="292100"/>
                  </a:cubicBezTo>
                  <a:cubicBezTo>
                    <a:pt x="3045460" y="330200"/>
                    <a:pt x="2937510" y="370840"/>
                    <a:pt x="2861310" y="394970"/>
                  </a:cubicBezTo>
                  <a:cubicBezTo>
                    <a:pt x="2805430" y="412750"/>
                    <a:pt x="2764790" y="420370"/>
                    <a:pt x="2712720" y="429260"/>
                  </a:cubicBezTo>
                  <a:cubicBezTo>
                    <a:pt x="2656840" y="438150"/>
                    <a:pt x="2602230" y="449580"/>
                    <a:pt x="2538730" y="447040"/>
                  </a:cubicBezTo>
                  <a:cubicBezTo>
                    <a:pt x="2463800" y="444500"/>
                    <a:pt x="2372360" y="433070"/>
                    <a:pt x="2291080" y="402590"/>
                  </a:cubicBezTo>
                  <a:cubicBezTo>
                    <a:pt x="2199640" y="368300"/>
                    <a:pt x="2098040" y="231140"/>
                    <a:pt x="2018030" y="237490"/>
                  </a:cubicBezTo>
                  <a:cubicBezTo>
                    <a:pt x="1949450" y="242570"/>
                    <a:pt x="1892300" y="349250"/>
                    <a:pt x="1837690" y="387350"/>
                  </a:cubicBezTo>
                  <a:cubicBezTo>
                    <a:pt x="1797050" y="415290"/>
                    <a:pt x="1770380" y="430530"/>
                    <a:pt x="1724660" y="452120"/>
                  </a:cubicBezTo>
                  <a:cubicBezTo>
                    <a:pt x="1658620" y="482600"/>
                    <a:pt x="1544320" y="527050"/>
                    <a:pt x="1473200" y="539750"/>
                  </a:cubicBezTo>
                  <a:cubicBezTo>
                    <a:pt x="1423670" y="548640"/>
                    <a:pt x="1388110" y="543560"/>
                    <a:pt x="1343660" y="541020"/>
                  </a:cubicBezTo>
                  <a:cubicBezTo>
                    <a:pt x="1296670" y="538480"/>
                    <a:pt x="1240790" y="534670"/>
                    <a:pt x="1197610" y="520700"/>
                  </a:cubicBezTo>
                  <a:cubicBezTo>
                    <a:pt x="1159510" y="508000"/>
                    <a:pt x="1126490" y="488950"/>
                    <a:pt x="1096010" y="466090"/>
                  </a:cubicBezTo>
                  <a:cubicBezTo>
                    <a:pt x="1066800" y="444500"/>
                    <a:pt x="1038860" y="417830"/>
                    <a:pt x="1017270" y="387350"/>
                  </a:cubicBezTo>
                  <a:cubicBezTo>
                    <a:pt x="995680" y="358140"/>
                    <a:pt x="977900" y="325120"/>
                    <a:pt x="969010" y="287020"/>
                  </a:cubicBezTo>
                  <a:cubicBezTo>
                    <a:pt x="958850" y="243840"/>
                    <a:pt x="966470" y="182880"/>
                    <a:pt x="970280" y="142240"/>
                  </a:cubicBezTo>
                  <a:cubicBezTo>
                    <a:pt x="974090" y="110490"/>
                    <a:pt x="974090" y="76200"/>
                    <a:pt x="986790" y="60960"/>
                  </a:cubicBezTo>
                  <a:cubicBezTo>
                    <a:pt x="996950" y="49530"/>
                    <a:pt x="1013460" y="46990"/>
                    <a:pt x="1027430" y="46990"/>
                  </a:cubicBezTo>
                  <a:cubicBezTo>
                    <a:pt x="1040130" y="46990"/>
                    <a:pt x="1057910" y="54610"/>
                    <a:pt x="1066800" y="62230"/>
                  </a:cubicBezTo>
                  <a:cubicBezTo>
                    <a:pt x="1074420" y="68580"/>
                    <a:pt x="1079500" y="76200"/>
                    <a:pt x="1082040" y="86360"/>
                  </a:cubicBezTo>
                  <a:cubicBezTo>
                    <a:pt x="1085850" y="97790"/>
                    <a:pt x="1085850" y="116840"/>
                    <a:pt x="1080770" y="129540"/>
                  </a:cubicBezTo>
                  <a:cubicBezTo>
                    <a:pt x="1075690" y="143510"/>
                    <a:pt x="1065530" y="153670"/>
                    <a:pt x="1052830" y="167640"/>
                  </a:cubicBezTo>
                  <a:cubicBezTo>
                    <a:pt x="1035050" y="187960"/>
                    <a:pt x="1013460" y="209550"/>
                    <a:pt x="982980" y="233680"/>
                  </a:cubicBezTo>
                  <a:cubicBezTo>
                    <a:pt x="934720" y="273050"/>
                    <a:pt x="842010" y="340360"/>
                    <a:pt x="782320" y="370840"/>
                  </a:cubicBezTo>
                  <a:cubicBezTo>
                    <a:pt x="739140" y="393700"/>
                    <a:pt x="703580" y="403860"/>
                    <a:pt x="661670" y="414020"/>
                  </a:cubicBezTo>
                  <a:cubicBezTo>
                    <a:pt x="617220" y="425450"/>
                    <a:pt x="570230" y="431800"/>
                    <a:pt x="523240" y="434340"/>
                  </a:cubicBezTo>
                  <a:cubicBezTo>
                    <a:pt x="473710" y="436880"/>
                    <a:pt x="422910" y="431800"/>
                    <a:pt x="372110" y="427990"/>
                  </a:cubicBezTo>
                  <a:cubicBezTo>
                    <a:pt x="320040" y="424180"/>
                    <a:pt x="265430" y="420370"/>
                    <a:pt x="212090" y="410210"/>
                  </a:cubicBezTo>
                  <a:cubicBezTo>
                    <a:pt x="156210" y="400050"/>
                    <a:pt x="80010" y="383540"/>
                    <a:pt x="45720" y="367030"/>
                  </a:cubicBezTo>
                  <a:cubicBezTo>
                    <a:pt x="29210" y="358140"/>
                    <a:pt x="19050" y="351790"/>
                    <a:pt x="11430" y="340360"/>
                  </a:cubicBezTo>
                  <a:cubicBezTo>
                    <a:pt x="3810" y="328930"/>
                    <a:pt x="0" y="311150"/>
                    <a:pt x="2540" y="297180"/>
                  </a:cubicBezTo>
                  <a:cubicBezTo>
                    <a:pt x="5080" y="283210"/>
                    <a:pt x="13970" y="267970"/>
                    <a:pt x="25400" y="259080"/>
                  </a:cubicBezTo>
                  <a:cubicBezTo>
                    <a:pt x="38100" y="250190"/>
                    <a:pt x="81280" y="247650"/>
                    <a:pt x="81280" y="247650"/>
                  </a:cubicBezTo>
                </a:path>
              </a:pathLst>
            </a:custGeom>
            <a:solidFill>
              <a:srgbClr val="5D4141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1" name="Group 11"/>
          <p:cNvGrpSpPr/>
          <p:nvPr/>
        </p:nvGrpSpPr>
        <p:grpSpPr>
          <a:xfrm>
            <a:off x="5708907" y="3368411"/>
            <a:ext cx="3910500" cy="1707753"/>
            <a:chOff x="0" y="-9525"/>
            <a:chExt cx="5214000" cy="2277004"/>
          </a:xfrm>
        </p:grpSpPr>
        <p:sp>
          <p:nvSpPr>
            <p:cNvPr id="12" name="TextBox 12"/>
            <p:cNvSpPr txBox="1"/>
            <p:nvPr/>
          </p:nvSpPr>
          <p:spPr>
            <a:xfrm>
              <a:off x="0" y="-9525"/>
              <a:ext cx="5214000" cy="9404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500"/>
                </a:lnSpc>
                <a:spcBef>
                  <a:spcPct val="0"/>
                </a:spcBef>
              </a:pPr>
              <a:r>
                <a:rPr lang="zh-TW" altLang="en-US" sz="5500" dirty="0">
                  <a:solidFill>
                    <a:srgbClr val="264250"/>
                  </a:solidFill>
                  <a:latin typeface="可画榜书"/>
                  <a:ea typeface="可画榜书"/>
                  <a:cs typeface="可画榜书"/>
                  <a:sym typeface="可画榜书"/>
                </a:rPr>
                <a:t>方法二</a:t>
              </a:r>
              <a:endParaRPr lang="en-US" sz="5500" u="none" strike="noStrike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1446742"/>
              <a:ext cx="5214000" cy="8207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lvl="0">
                <a:spcBef>
                  <a:spcPct val="0"/>
                </a:spcBef>
                <a:defRPr sz="4000">
                  <a:latin typeface="標楷體" panose="03000509000000000000" pitchFamily="65" charset="-120"/>
                  <a:ea typeface="標楷體" panose="03000509000000000000" pitchFamily="65" charset="-120"/>
                </a:defRPr>
              </a:lvl1pPr>
            </a:lstStyle>
            <a:p>
              <a:r>
                <a:rPr lang="zh-TW" altLang="en-US" dirty="0">
                  <a:sym typeface="Arial Unicode"/>
                </a:rPr>
                <a:t>掃描</a:t>
              </a:r>
              <a:r>
                <a:rPr lang="en-US" altLang="zh-TW" dirty="0" err="1">
                  <a:sym typeface="Arial Unicode"/>
                </a:rPr>
                <a:t>QRcode</a:t>
              </a:r>
              <a:endParaRPr lang="en-US" dirty="0">
                <a:sym typeface="Arial Unicode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84789" y="3368411"/>
            <a:ext cx="3910500" cy="4186989"/>
            <a:chOff x="0" y="-9525"/>
            <a:chExt cx="5214000" cy="5582652"/>
          </a:xfrm>
        </p:grpSpPr>
        <p:sp>
          <p:nvSpPr>
            <p:cNvPr id="15" name="TextBox 15"/>
            <p:cNvSpPr txBox="1"/>
            <p:nvPr/>
          </p:nvSpPr>
          <p:spPr>
            <a:xfrm>
              <a:off x="0" y="-9525"/>
              <a:ext cx="5214000" cy="9404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500"/>
                </a:lnSpc>
                <a:spcBef>
                  <a:spcPct val="0"/>
                </a:spcBef>
              </a:pPr>
              <a:r>
                <a:rPr lang="zh-TW" altLang="en-US" sz="5500" dirty="0">
                  <a:solidFill>
                    <a:srgbClr val="264250"/>
                  </a:solidFill>
                  <a:latin typeface="可画榜书"/>
                  <a:ea typeface="可画榜书"/>
                  <a:cs typeface="可画榜书"/>
                  <a:sym typeface="可画榜书"/>
                </a:rPr>
                <a:t>方法一</a:t>
              </a:r>
              <a:endParaRPr lang="en-US" sz="5500" u="none" strike="noStrike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1633587"/>
              <a:ext cx="5214000" cy="39395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>
                <a:spcBef>
                  <a:spcPct val="0"/>
                </a:spcBef>
              </a:pPr>
              <a:r>
                <a:rPr lang="zh-TW" altLang="zh-TW" sz="32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搜尋「臺灣歷史博物館」→特產回顧→「我走．我尋：當代原住民族的移動記事特展」→點選「</a:t>
              </a:r>
              <a:r>
                <a:rPr lang="en-US" altLang="zh-TW" sz="32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720</a:t>
              </a:r>
              <a:r>
                <a:rPr lang="zh-TW" altLang="zh-TW" sz="32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度環景」→「進入展場」</a:t>
              </a:r>
              <a:endParaRPr lang="en-US" sz="6000" u="none" strike="noStrike" dirty="0">
                <a:solidFill>
                  <a:srgbClr val="26425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 Unicode"/>
                <a:sym typeface="Arial Unicode"/>
              </a:endParaRPr>
            </a:p>
          </p:txBody>
        </p:sp>
      </p:grpSp>
      <p:pic>
        <p:nvPicPr>
          <p:cNvPr id="20" name="圖片 19">
            <a:extLst>
              <a:ext uri="{FF2B5EF4-FFF2-40B4-BE49-F238E27FC236}">
                <a16:creationId xmlns="" xmlns:a16="http://schemas.microsoft.com/office/drawing/2014/main" id="{CDDACA4C-F3D4-4432-BA99-5EE18DDD5679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987" y="5344895"/>
            <a:ext cx="3905420" cy="3615305"/>
          </a:xfrm>
          <a:prstGeom prst="rect">
            <a:avLst/>
          </a:prstGeom>
          <a:ln>
            <a:noFill/>
          </a:ln>
        </p:spPr>
      </p:pic>
      <p:grpSp>
        <p:nvGrpSpPr>
          <p:cNvPr id="21" name="群組 20">
            <a:extLst>
              <a:ext uri="{FF2B5EF4-FFF2-40B4-BE49-F238E27FC236}">
                <a16:creationId xmlns="" xmlns:a16="http://schemas.microsoft.com/office/drawing/2014/main" id="{118B8890-FFA1-4548-96B3-B9A63EC5F1AF}"/>
              </a:ext>
            </a:extLst>
          </p:cNvPr>
          <p:cNvGrpSpPr/>
          <p:nvPr/>
        </p:nvGrpSpPr>
        <p:grpSpPr>
          <a:xfrm>
            <a:off x="10550799" y="1174329"/>
            <a:ext cx="7478785" cy="7938339"/>
            <a:chOff x="0" y="0"/>
            <a:chExt cx="3255010" cy="3767108"/>
          </a:xfrm>
        </p:grpSpPr>
        <p:pic>
          <p:nvPicPr>
            <p:cNvPr id="22" name="圖片 21">
              <a:extLst>
                <a:ext uri="{FF2B5EF4-FFF2-40B4-BE49-F238E27FC236}">
                  <a16:creationId xmlns="" xmlns:a16="http://schemas.microsoft.com/office/drawing/2014/main" id="{4549CCA7-3920-4C63-B85E-C41A4FE6F0D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255010" cy="34029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" name="文字方塊 50">
              <a:extLst>
                <a:ext uri="{FF2B5EF4-FFF2-40B4-BE49-F238E27FC236}">
                  <a16:creationId xmlns="" xmlns:a16="http://schemas.microsoft.com/office/drawing/2014/main" id="{8CB4CFA0-662F-4A38-8A6E-A7605648F965}"/>
                </a:ext>
              </a:extLst>
            </p:cNvPr>
            <p:cNvSpPr txBox="1"/>
            <p:nvPr/>
          </p:nvSpPr>
          <p:spPr>
            <a:xfrm>
              <a:off x="0" y="3443893"/>
              <a:ext cx="1866265" cy="32321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800"/>
                </a:spcAft>
              </a:pPr>
              <a:r>
                <a:rPr lang="zh-TW" sz="2000" kern="100" dirty="0">
                  <a:effectLst/>
                  <a:latin typeface="Aptos" panose="02110004020202020204"/>
                  <a:ea typeface="標楷體" panose="03000509000000000000" pitchFamily="65" charset="-120"/>
                  <a:cs typeface="Times New Roman" panose="02020603050405020304" pitchFamily="18" charset="0"/>
                </a:rPr>
                <a:t>▲改繪自展覽地圖　</a:t>
              </a:r>
              <a:endParaRPr lang="zh-TW" sz="2000" kern="100" dirty="0">
                <a:effectLst/>
                <a:latin typeface="Aptos" panose="02110004020202020204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59022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3423CD2-DABD-47EF-8DA0-58395FD2D34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DE62BA2-A558-404F-B377-F4D7801307F7}"/>
              </a:ext>
            </a:extLst>
          </p:cNvPr>
          <p:cNvSpPr/>
          <p:nvPr/>
        </p:nvSpPr>
        <p:spPr>
          <a:xfrm>
            <a:off x="647700" y="3771900"/>
            <a:ext cx="16992600" cy="3211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zh-TW" altLang="zh-TW" sz="6000" b="1" kern="100" dirty="0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「這條路，是我們</a:t>
            </a:r>
            <a:r>
              <a:rPr lang="en-US" altLang="zh-TW" sz="6000" b="1" kern="100" dirty="0" err="1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vuvu</a:t>
            </a:r>
            <a:r>
              <a:rPr lang="en-US" altLang="zh-TW" sz="6000" b="1" kern="100" dirty="0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6000" b="1" kern="100" dirty="0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祖父母輩</a:t>
            </a:r>
            <a:r>
              <a:rPr lang="en-US" altLang="zh-TW" sz="6000" b="1" kern="100" dirty="0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6000" b="1" kern="100" dirty="0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曾經走過的路，還有我們</a:t>
            </a:r>
            <a:r>
              <a:rPr lang="en-US" altLang="zh-TW" sz="6000" b="1" kern="100" dirty="0" err="1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kama</a:t>
            </a:r>
            <a:r>
              <a:rPr lang="en-US" altLang="zh-TW" sz="6000" b="1" kern="100" dirty="0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6000" b="1" kern="100" dirty="0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父叔輩</a:t>
            </a:r>
            <a:r>
              <a:rPr lang="en-US" altLang="zh-TW" sz="6000" b="1" kern="100" dirty="0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6000" b="1" kern="100" dirty="0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…希望你們這些後代子孫了解。」</a:t>
            </a:r>
            <a:endParaRPr lang="zh-TW" altLang="zh-TW" sz="6000" kern="100" dirty="0">
              <a:solidFill>
                <a:schemeClr val="bg1"/>
              </a:solidFill>
              <a:latin typeface="Aptos" panose="02110004020202020204"/>
              <a:cs typeface="Times New Roman" panose="02020603050405020304" pitchFamily="18" charset="0"/>
            </a:endParaRPr>
          </a:p>
        </p:txBody>
      </p:sp>
      <p:sp>
        <p:nvSpPr>
          <p:cNvPr id="4" name="TextBox 19">
            <a:extLst>
              <a:ext uri="{FF2B5EF4-FFF2-40B4-BE49-F238E27FC236}">
                <a16:creationId xmlns="" xmlns:a16="http://schemas.microsoft.com/office/drawing/2014/main" id="{E329D47B-E4A3-4A02-A36E-6CE160F970B5}"/>
              </a:ext>
            </a:extLst>
          </p:cNvPr>
          <p:cNvSpPr txBox="1"/>
          <p:nvPr/>
        </p:nvSpPr>
        <p:spPr>
          <a:xfrm>
            <a:off x="979019" y="309465"/>
            <a:ext cx="296728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chemeClr val="bg1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chemeClr val="bg1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chemeClr val="bg1"/>
                </a:solidFill>
                <a:latin typeface="可画榜书"/>
                <a:ea typeface="可画榜书"/>
                <a:cs typeface="可画榜书"/>
                <a:sym typeface="可画榜书"/>
              </a:rPr>
              <a:t>-1</a:t>
            </a:r>
          </a:p>
        </p:txBody>
      </p:sp>
      <p:sp>
        <p:nvSpPr>
          <p:cNvPr id="5" name="TextBox 16">
            <a:extLst>
              <a:ext uri="{FF2B5EF4-FFF2-40B4-BE49-F238E27FC236}">
                <a16:creationId xmlns="" xmlns:a16="http://schemas.microsoft.com/office/drawing/2014/main" id="{34BA5B51-A760-44EA-93FC-FABFE7C00A4D}"/>
              </a:ext>
            </a:extLst>
          </p:cNvPr>
          <p:cNvSpPr txBox="1"/>
          <p:nvPr/>
        </p:nvSpPr>
        <p:spPr>
          <a:xfrm>
            <a:off x="4038600" y="266700"/>
            <a:ext cx="4917288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5000" dirty="0" err="1">
                <a:solidFill>
                  <a:schemeClr val="bg1"/>
                </a:solidFill>
                <a:latin typeface="可画榜书"/>
                <a:ea typeface="可画榜书"/>
              </a:rPr>
              <a:t>Tjailjaking</a:t>
            </a:r>
            <a:r>
              <a:rPr lang="zh-TW" altLang="zh-TW" sz="5000" dirty="0">
                <a:solidFill>
                  <a:schemeClr val="bg1"/>
                </a:solidFill>
                <a:latin typeface="可画榜书"/>
                <a:ea typeface="可画榜书"/>
              </a:rPr>
              <a:t>賽嘉部落</a:t>
            </a:r>
            <a:endParaRPr lang="en-US" sz="5000" dirty="0">
              <a:solidFill>
                <a:schemeClr val="bg1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</p:spTree>
    <p:extLst>
      <p:ext uri="{BB962C8B-B14F-4D97-AF65-F5344CB8AC3E}">
        <p14:creationId xmlns:p14="http://schemas.microsoft.com/office/powerpoint/2010/main" val="381145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群組 10">
            <a:extLst>
              <a:ext uri="{FF2B5EF4-FFF2-40B4-BE49-F238E27FC236}">
                <a16:creationId xmlns="" xmlns:a16="http://schemas.microsoft.com/office/drawing/2014/main" id="{CF23471E-4530-BD13-B654-051EA7610220}"/>
              </a:ext>
            </a:extLst>
          </p:cNvPr>
          <p:cNvGrpSpPr/>
          <p:nvPr/>
        </p:nvGrpSpPr>
        <p:grpSpPr>
          <a:xfrm>
            <a:off x="-179107" y="-924508"/>
            <a:ext cx="21166412" cy="12902170"/>
            <a:chOff x="-179107" y="-924508"/>
            <a:chExt cx="21166412" cy="12902170"/>
          </a:xfrm>
        </p:grpSpPr>
        <p:sp>
          <p:nvSpPr>
            <p:cNvPr id="10" name="Freeform 4">
              <a:extLst>
                <a:ext uri="{FF2B5EF4-FFF2-40B4-BE49-F238E27FC236}">
                  <a16:creationId xmlns="" xmlns:a16="http://schemas.microsoft.com/office/drawing/2014/main" id="{16CE7EAD-3F83-6641-C628-4179C21AA0FD}"/>
                </a:ext>
              </a:extLst>
            </p:cNvPr>
            <p:cNvSpPr/>
            <p:nvPr/>
          </p:nvSpPr>
          <p:spPr>
            <a:xfrm rot="4779868">
              <a:off x="11985377" y="3185293"/>
              <a:ext cx="12043643" cy="3914184"/>
            </a:xfrm>
            <a:custGeom>
              <a:avLst/>
              <a:gdLst/>
              <a:ahLst/>
              <a:cxnLst/>
              <a:rect l="l" t="t" r="r" b="b"/>
              <a:pathLst>
                <a:path w="12043643" h="3914184">
                  <a:moveTo>
                    <a:pt x="0" y="0"/>
                  </a:moveTo>
                  <a:lnTo>
                    <a:pt x="12043643" y="0"/>
                  </a:lnTo>
                  <a:lnTo>
                    <a:pt x="12043643" y="3914184"/>
                  </a:lnTo>
                  <a:lnTo>
                    <a:pt x="0" y="3914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9" name="Freeform 2">
              <a:extLst>
                <a:ext uri="{FF2B5EF4-FFF2-40B4-BE49-F238E27FC236}">
                  <a16:creationId xmlns="" xmlns:a16="http://schemas.microsoft.com/office/drawing/2014/main" id="{89BFB016-16EE-B610-551A-CB71DA66BC1C}"/>
                </a:ext>
              </a:extLst>
            </p:cNvPr>
            <p:cNvSpPr/>
            <p:nvPr/>
          </p:nvSpPr>
          <p:spPr>
            <a:xfrm rot="5468092">
              <a:off x="3953014" y="-5056629"/>
              <a:ext cx="12902170" cy="21166412"/>
            </a:xfrm>
            <a:custGeom>
              <a:avLst/>
              <a:gdLst/>
              <a:ahLst/>
              <a:cxnLst/>
              <a:rect l="l" t="t" r="r" b="b"/>
              <a:pathLst>
                <a:path w="12902170" h="21166412">
                  <a:moveTo>
                    <a:pt x="0" y="0"/>
                  </a:moveTo>
                  <a:lnTo>
                    <a:pt x="12902170" y="0"/>
                  </a:lnTo>
                  <a:lnTo>
                    <a:pt x="12902170" y="21166412"/>
                  </a:lnTo>
                  <a:lnTo>
                    <a:pt x="0" y="211664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64722" r="-64722"/>
              </a:stretch>
            </a:blipFill>
          </p:spPr>
        </p:sp>
      </p:grpSp>
      <p:grpSp>
        <p:nvGrpSpPr>
          <p:cNvPr id="2" name="群組 1">
            <a:extLst>
              <a:ext uri="{FF2B5EF4-FFF2-40B4-BE49-F238E27FC236}">
                <a16:creationId xmlns="" xmlns:a16="http://schemas.microsoft.com/office/drawing/2014/main" id="{615C2C74-E31A-4E82-BCAF-4D952FACC415}"/>
              </a:ext>
            </a:extLst>
          </p:cNvPr>
          <p:cNvGrpSpPr/>
          <p:nvPr/>
        </p:nvGrpSpPr>
        <p:grpSpPr>
          <a:xfrm>
            <a:off x="11125200" y="571500"/>
            <a:ext cx="7391168" cy="9280274"/>
            <a:chOff x="692644" y="-59000"/>
            <a:chExt cx="2534314" cy="2854533"/>
          </a:xfrm>
        </p:grpSpPr>
        <p:pic>
          <p:nvPicPr>
            <p:cNvPr id="3" name="圖片 2">
              <a:extLst>
                <a:ext uri="{FF2B5EF4-FFF2-40B4-BE49-F238E27FC236}">
                  <a16:creationId xmlns="" xmlns:a16="http://schemas.microsoft.com/office/drawing/2014/main" id="{E7E7AE84-32C3-46A8-88C6-F14F03735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644" y="-59000"/>
              <a:ext cx="2082310" cy="2561627"/>
            </a:xfrm>
            <a:prstGeom prst="rect">
              <a:avLst/>
            </a:prstGeom>
          </p:spPr>
        </p:pic>
        <p:sp>
          <p:nvSpPr>
            <p:cNvPr id="4" name="文字方塊 50">
              <a:extLst>
                <a:ext uri="{FF2B5EF4-FFF2-40B4-BE49-F238E27FC236}">
                  <a16:creationId xmlns="" xmlns:a16="http://schemas.microsoft.com/office/drawing/2014/main" id="{6E1B7DD6-9955-4B0C-BF34-A4ECF4D247A5}"/>
                </a:ext>
              </a:extLst>
            </p:cNvPr>
            <p:cNvSpPr txBox="1"/>
            <p:nvPr/>
          </p:nvSpPr>
          <p:spPr>
            <a:xfrm>
              <a:off x="979970" y="2502627"/>
              <a:ext cx="2246988" cy="292906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zh-TW" sz="2000" kern="100" dirty="0">
                  <a:effectLst/>
                  <a:latin typeface="Aptos" panose="02110004020202020204"/>
                  <a:ea typeface="標楷體" panose="03000509000000000000" pitchFamily="65" charset="-120"/>
                  <a:cs typeface="Times New Roman" panose="02020603050405020304" pitchFamily="18" charset="0"/>
                </a:rPr>
                <a:t>▲圖二</a:t>
              </a:r>
              <a:r>
                <a:rPr lang="en-US" sz="2000" kern="100" dirty="0">
                  <a:effectLst/>
                  <a:latin typeface="Aptos" panose="02110004020202020204"/>
                  <a:ea typeface="標楷體" panose="03000509000000000000" pitchFamily="65" charset="-120"/>
                  <a:cs typeface="Times New Roman" panose="02020603050405020304" pitchFamily="18" charset="0"/>
                </a:rPr>
                <a:t>  </a:t>
              </a:r>
              <a:r>
                <a:rPr lang="zh-TW" sz="2000" kern="100" dirty="0">
                  <a:effectLst/>
                  <a:latin typeface="Aptos" panose="02110004020202020204"/>
                  <a:ea typeface="標楷體" panose="03000509000000000000" pitchFamily="65" charset="-120"/>
                  <a:cs typeface="Times New Roman" panose="02020603050405020304" pitchFamily="18" charset="0"/>
                </a:rPr>
                <a:t>展覽內部落位置示意圖　</a:t>
              </a:r>
              <a:endParaRPr lang="zh-TW" sz="2000" kern="100" dirty="0">
                <a:effectLst/>
                <a:latin typeface="Aptos" panose="02110004020202020204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260D7EA-818C-4EAB-B666-A5932E908A17}"/>
              </a:ext>
            </a:extLst>
          </p:cNvPr>
          <p:cNvSpPr/>
          <p:nvPr/>
        </p:nvSpPr>
        <p:spPr>
          <a:xfrm>
            <a:off x="1074633" y="1257300"/>
            <a:ext cx="9144000" cy="72294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400"/>
              </a:spcAft>
            </a:pPr>
            <a:r>
              <a:rPr lang="zh-TW" altLang="zh-TW" sz="4000" b="1" kern="100" dirty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一、部落簡介：</a:t>
            </a:r>
            <a:endParaRPr lang="en-US" altLang="zh-TW" sz="4000" b="1" kern="100" dirty="0">
              <a:latin typeface="Aptos" panose="02110004020202020204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400"/>
              </a:spcAft>
            </a:pPr>
            <a:endParaRPr lang="zh-TW" altLang="zh-TW" sz="4000" kern="100" dirty="0">
              <a:latin typeface="Aptos" panose="02110004020202020204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altLang="zh-TW" sz="4000" kern="100" dirty="0">
                <a:latin typeface="標楷體" panose="03000509000000000000" pitchFamily="65" charset="-120"/>
                <a:cs typeface="Times New Roman" panose="02020603050405020304" pitchFamily="18" charset="0"/>
              </a:rPr>
              <a:t>    </a:t>
            </a:r>
            <a:r>
              <a:rPr lang="zh-TW" altLang="zh-TW" sz="4000" kern="100" dirty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賽嘉部落為魯凱族與排灣族共組而成，位於屏東縣三地門鄉賽嘉村。根據民國</a:t>
            </a:r>
            <a:r>
              <a:rPr lang="en-US" altLang="zh-TW" sz="4000" kern="100" dirty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114</a:t>
            </a:r>
            <a:r>
              <a:rPr lang="zh-TW" altLang="zh-TW" sz="4000" kern="100" dirty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年統計之〈原住民族委員會核定並刊登公報之部落一覽表〉，賽嘉村共</a:t>
            </a:r>
            <a:r>
              <a:rPr lang="en-US" altLang="zh-TW" sz="4000" kern="100" dirty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251</a:t>
            </a:r>
            <a:r>
              <a:rPr lang="zh-TW" altLang="zh-TW" sz="4000" kern="100" dirty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戶</a:t>
            </a:r>
            <a:r>
              <a:rPr lang="en-US" altLang="zh-TW" sz="4000" kern="100" dirty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833</a:t>
            </a:r>
            <a:r>
              <a:rPr lang="zh-TW" altLang="zh-TW" sz="4000" kern="100" dirty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人。族人原生活於</a:t>
            </a:r>
            <a:r>
              <a:rPr lang="zh-TW" altLang="zh-TW" sz="4000" kern="100" dirty="0" smtClean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霧</a:t>
            </a:r>
            <a:r>
              <a:rPr lang="zh-TW" altLang="en-US" sz="4000" kern="100" dirty="0" smtClean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臺</a:t>
            </a:r>
            <a:r>
              <a:rPr lang="zh-TW" altLang="zh-TW" sz="4000" kern="100" dirty="0" smtClean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部落</a:t>
            </a:r>
            <a:r>
              <a:rPr lang="zh-TW" altLang="zh-TW" sz="4000" kern="100" dirty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，於昭和</a:t>
            </a:r>
            <a:r>
              <a:rPr lang="en-US" altLang="zh-TW" sz="4000" kern="100" dirty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14</a:t>
            </a:r>
            <a:r>
              <a:rPr lang="zh-TW" altLang="zh-TW" sz="4000" kern="100" dirty="0" smtClean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年</a:t>
            </a:r>
            <a:r>
              <a:rPr lang="zh-TW" altLang="en-US" sz="4000" kern="100" dirty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（</a:t>
            </a:r>
            <a:r>
              <a:rPr lang="en-US" altLang="zh-TW" sz="4000" kern="100" dirty="0" smtClean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1939</a:t>
            </a:r>
            <a:r>
              <a:rPr lang="zh-TW" altLang="zh-TW" sz="4000" kern="100" dirty="0" smtClean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年</a:t>
            </a:r>
            <a:r>
              <a:rPr lang="zh-TW" altLang="en-US" sz="4000" kern="100" dirty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）</a:t>
            </a:r>
            <a:r>
              <a:rPr lang="zh-TW" altLang="zh-TW" sz="4000" kern="100" dirty="0" smtClean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遷</a:t>
            </a:r>
            <a:r>
              <a:rPr lang="zh-TW" altLang="zh-TW" sz="4000" kern="100" dirty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至現址，今部落位置緊鄰潮州斷層，位於口社溪與隘寮溪沖積平原與中央山脈的交界處。</a:t>
            </a:r>
            <a:endParaRPr lang="zh-TW" altLang="zh-TW" sz="4000" kern="100" dirty="0">
              <a:latin typeface="Aptos" panose="02110004020202020204"/>
              <a:cs typeface="Times New Roman" panose="02020603050405020304" pitchFamily="18" charset="0"/>
            </a:endParaRPr>
          </a:p>
        </p:txBody>
      </p:sp>
      <p:sp>
        <p:nvSpPr>
          <p:cNvPr id="6" name="TextBox 19">
            <a:extLst>
              <a:ext uri="{FF2B5EF4-FFF2-40B4-BE49-F238E27FC236}">
                <a16:creationId xmlns="" xmlns:a16="http://schemas.microsoft.com/office/drawing/2014/main" id="{A55B07A3-0CC7-4CC0-A4F6-6A8E79ADA9CC}"/>
              </a:ext>
            </a:extLst>
          </p:cNvPr>
          <p:cNvSpPr txBox="1"/>
          <p:nvPr/>
        </p:nvSpPr>
        <p:spPr>
          <a:xfrm>
            <a:off x="685800" y="186779"/>
            <a:ext cx="296728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-1</a:t>
            </a:r>
          </a:p>
        </p:txBody>
      </p:sp>
      <p:sp>
        <p:nvSpPr>
          <p:cNvPr id="7" name="TextBox 16">
            <a:extLst>
              <a:ext uri="{FF2B5EF4-FFF2-40B4-BE49-F238E27FC236}">
                <a16:creationId xmlns="" xmlns:a16="http://schemas.microsoft.com/office/drawing/2014/main" id="{76147095-C095-4D2F-B969-F71A2F794CB2}"/>
              </a:ext>
            </a:extLst>
          </p:cNvPr>
          <p:cNvSpPr txBox="1"/>
          <p:nvPr/>
        </p:nvSpPr>
        <p:spPr>
          <a:xfrm>
            <a:off x="3745381" y="144014"/>
            <a:ext cx="4917288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5000" dirty="0" err="1">
                <a:solidFill>
                  <a:srgbClr val="264250"/>
                </a:solidFill>
                <a:latin typeface="可画榜书"/>
                <a:ea typeface="可画榜书"/>
              </a:rPr>
              <a:t>Tjailjaking</a:t>
            </a: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賽嘉部落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</p:spTree>
    <p:extLst>
      <p:ext uri="{BB962C8B-B14F-4D97-AF65-F5344CB8AC3E}">
        <p14:creationId xmlns:p14="http://schemas.microsoft.com/office/powerpoint/2010/main" val="24184000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="" xmlns:a16="http://schemas.microsoft.com/office/drawing/2014/main" id="{353B24CF-BBBA-CC1C-93B2-BA52AD0A01EA}"/>
              </a:ext>
            </a:extLst>
          </p:cNvPr>
          <p:cNvGrpSpPr/>
          <p:nvPr/>
        </p:nvGrpSpPr>
        <p:grpSpPr>
          <a:xfrm>
            <a:off x="-179107" y="-924508"/>
            <a:ext cx="21166412" cy="12902170"/>
            <a:chOff x="-179107" y="-924508"/>
            <a:chExt cx="21166412" cy="12902170"/>
          </a:xfrm>
        </p:grpSpPr>
        <p:sp>
          <p:nvSpPr>
            <p:cNvPr id="6" name="Freeform 4">
              <a:extLst>
                <a:ext uri="{FF2B5EF4-FFF2-40B4-BE49-F238E27FC236}">
                  <a16:creationId xmlns="" xmlns:a16="http://schemas.microsoft.com/office/drawing/2014/main" id="{BCBDC3D2-B4BA-8415-E176-4B0C62E4E22E}"/>
                </a:ext>
              </a:extLst>
            </p:cNvPr>
            <p:cNvSpPr/>
            <p:nvPr/>
          </p:nvSpPr>
          <p:spPr>
            <a:xfrm rot="4779868">
              <a:off x="11985377" y="3185293"/>
              <a:ext cx="12043643" cy="3914184"/>
            </a:xfrm>
            <a:custGeom>
              <a:avLst/>
              <a:gdLst/>
              <a:ahLst/>
              <a:cxnLst/>
              <a:rect l="l" t="t" r="r" b="b"/>
              <a:pathLst>
                <a:path w="12043643" h="3914184">
                  <a:moveTo>
                    <a:pt x="0" y="0"/>
                  </a:moveTo>
                  <a:lnTo>
                    <a:pt x="12043643" y="0"/>
                  </a:lnTo>
                  <a:lnTo>
                    <a:pt x="12043643" y="3914184"/>
                  </a:lnTo>
                  <a:lnTo>
                    <a:pt x="0" y="3914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7" name="Freeform 2">
              <a:extLst>
                <a:ext uri="{FF2B5EF4-FFF2-40B4-BE49-F238E27FC236}">
                  <a16:creationId xmlns="" xmlns:a16="http://schemas.microsoft.com/office/drawing/2014/main" id="{CEF01532-AAD6-A2E6-5155-1B0E888EF7BE}"/>
                </a:ext>
              </a:extLst>
            </p:cNvPr>
            <p:cNvSpPr/>
            <p:nvPr/>
          </p:nvSpPr>
          <p:spPr>
            <a:xfrm rot="5468092">
              <a:off x="3953014" y="-5056629"/>
              <a:ext cx="12902170" cy="21166412"/>
            </a:xfrm>
            <a:custGeom>
              <a:avLst/>
              <a:gdLst/>
              <a:ahLst/>
              <a:cxnLst/>
              <a:rect l="l" t="t" r="r" b="b"/>
              <a:pathLst>
                <a:path w="12902170" h="21166412">
                  <a:moveTo>
                    <a:pt x="0" y="0"/>
                  </a:moveTo>
                  <a:lnTo>
                    <a:pt x="12902170" y="0"/>
                  </a:lnTo>
                  <a:lnTo>
                    <a:pt x="12902170" y="21166412"/>
                  </a:lnTo>
                  <a:lnTo>
                    <a:pt x="0" y="211664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64722" r="-64722"/>
              </a:stretch>
            </a:blipFill>
          </p:spPr>
        </p:sp>
      </p:grpSp>
      <p:sp>
        <p:nvSpPr>
          <p:cNvPr id="2" name="Freeform 4">
            <a:extLst>
              <a:ext uri="{FF2B5EF4-FFF2-40B4-BE49-F238E27FC236}">
                <a16:creationId xmlns="" xmlns:a16="http://schemas.microsoft.com/office/drawing/2014/main" id="{459EC7CC-6F0A-DDC9-4270-9A8CAB16DB75}"/>
              </a:ext>
            </a:extLst>
          </p:cNvPr>
          <p:cNvSpPr/>
          <p:nvPr/>
        </p:nvSpPr>
        <p:spPr>
          <a:xfrm rot="4779868">
            <a:off x="11985377" y="3185293"/>
            <a:ext cx="12043643" cy="3914184"/>
          </a:xfrm>
          <a:custGeom>
            <a:avLst/>
            <a:gdLst/>
            <a:ahLst/>
            <a:cxnLst/>
            <a:rect l="l" t="t" r="r" b="b"/>
            <a:pathLst>
              <a:path w="12043643" h="3914184">
                <a:moveTo>
                  <a:pt x="0" y="0"/>
                </a:moveTo>
                <a:lnTo>
                  <a:pt x="12043643" y="0"/>
                </a:lnTo>
                <a:lnTo>
                  <a:pt x="12043643" y="3914184"/>
                </a:lnTo>
                <a:lnTo>
                  <a:pt x="0" y="391418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8" name="群組 7">
            <a:extLst>
              <a:ext uri="{FF2B5EF4-FFF2-40B4-BE49-F238E27FC236}">
                <a16:creationId xmlns="" xmlns:a16="http://schemas.microsoft.com/office/drawing/2014/main" id="{F4057B88-DD23-4CEF-EACF-67ADAC5CB7E8}"/>
              </a:ext>
            </a:extLst>
          </p:cNvPr>
          <p:cNvGrpSpPr/>
          <p:nvPr/>
        </p:nvGrpSpPr>
        <p:grpSpPr>
          <a:xfrm>
            <a:off x="-179107" y="-1035479"/>
            <a:ext cx="21166412" cy="12902170"/>
            <a:chOff x="-179107" y="-1035479"/>
            <a:chExt cx="21166412" cy="12902170"/>
          </a:xfrm>
        </p:grpSpPr>
        <p:sp>
          <p:nvSpPr>
            <p:cNvPr id="3" name="Freeform 4">
              <a:extLst>
                <a:ext uri="{FF2B5EF4-FFF2-40B4-BE49-F238E27FC236}">
                  <a16:creationId xmlns="" xmlns:a16="http://schemas.microsoft.com/office/drawing/2014/main" id="{280F3871-A511-7327-BCE1-6CC483A83941}"/>
                </a:ext>
              </a:extLst>
            </p:cNvPr>
            <p:cNvSpPr/>
            <p:nvPr/>
          </p:nvSpPr>
          <p:spPr>
            <a:xfrm rot="4779868">
              <a:off x="11985377" y="3185293"/>
              <a:ext cx="12043643" cy="3914184"/>
            </a:xfrm>
            <a:custGeom>
              <a:avLst/>
              <a:gdLst/>
              <a:ahLst/>
              <a:cxnLst/>
              <a:rect l="l" t="t" r="r" b="b"/>
              <a:pathLst>
                <a:path w="12043643" h="3914184">
                  <a:moveTo>
                    <a:pt x="0" y="0"/>
                  </a:moveTo>
                  <a:lnTo>
                    <a:pt x="12043643" y="0"/>
                  </a:lnTo>
                  <a:lnTo>
                    <a:pt x="12043643" y="3914184"/>
                  </a:lnTo>
                  <a:lnTo>
                    <a:pt x="0" y="3914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4" name="Freeform 2">
              <a:extLst>
                <a:ext uri="{FF2B5EF4-FFF2-40B4-BE49-F238E27FC236}">
                  <a16:creationId xmlns="" xmlns:a16="http://schemas.microsoft.com/office/drawing/2014/main" id="{65F7B330-DBF7-A28E-7B84-3FD1A50A170F}"/>
                </a:ext>
              </a:extLst>
            </p:cNvPr>
            <p:cNvSpPr/>
            <p:nvPr/>
          </p:nvSpPr>
          <p:spPr>
            <a:xfrm rot="5468092">
              <a:off x="3953014" y="-5167600"/>
              <a:ext cx="12902170" cy="21166412"/>
            </a:xfrm>
            <a:custGeom>
              <a:avLst/>
              <a:gdLst/>
              <a:ahLst/>
              <a:cxnLst/>
              <a:rect l="l" t="t" r="r" b="b"/>
              <a:pathLst>
                <a:path w="12902170" h="21166412">
                  <a:moveTo>
                    <a:pt x="0" y="0"/>
                  </a:moveTo>
                  <a:lnTo>
                    <a:pt x="12902170" y="0"/>
                  </a:lnTo>
                  <a:lnTo>
                    <a:pt x="12902170" y="21166412"/>
                  </a:lnTo>
                  <a:lnTo>
                    <a:pt x="0" y="211664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64722" r="-64722"/>
              </a:stretch>
            </a:blipFill>
          </p:spPr>
        </p:sp>
      </p:grpSp>
      <p:pic>
        <p:nvPicPr>
          <p:cNvPr id="17" name="圖片 16">
            <a:extLst>
              <a:ext uri="{FF2B5EF4-FFF2-40B4-BE49-F238E27FC236}">
                <a16:creationId xmlns="" xmlns:a16="http://schemas.microsoft.com/office/drawing/2014/main" id="{F2688F83-660E-4DAE-9155-3EF1CDC42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6610" y="2400300"/>
            <a:ext cx="14814780" cy="6525195"/>
          </a:xfrm>
          <a:prstGeom prst="rect">
            <a:avLst/>
          </a:prstGeom>
        </p:spPr>
      </p:pic>
      <p:sp>
        <p:nvSpPr>
          <p:cNvPr id="18" name="TextBox 19">
            <a:extLst>
              <a:ext uri="{FF2B5EF4-FFF2-40B4-BE49-F238E27FC236}">
                <a16:creationId xmlns="" xmlns:a16="http://schemas.microsoft.com/office/drawing/2014/main" id="{ECCFF497-689F-43A8-AF32-E4736C580CE4}"/>
              </a:ext>
            </a:extLst>
          </p:cNvPr>
          <p:cNvSpPr txBox="1"/>
          <p:nvPr/>
        </p:nvSpPr>
        <p:spPr>
          <a:xfrm>
            <a:off x="902819" y="295659"/>
            <a:ext cx="296728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-1</a:t>
            </a:r>
          </a:p>
        </p:txBody>
      </p:sp>
      <p:sp>
        <p:nvSpPr>
          <p:cNvPr id="19" name="TextBox 16">
            <a:extLst>
              <a:ext uri="{FF2B5EF4-FFF2-40B4-BE49-F238E27FC236}">
                <a16:creationId xmlns="" xmlns:a16="http://schemas.microsoft.com/office/drawing/2014/main" id="{44D4A4C4-5F34-4DC2-A864-802108FA8215}"/>
              </a:ext>
            </a:extLst>
          </p:cNvPr>
          <p:cNvSpPr txBox="1"/>
          <p:nvPr/>
        </p:nvSpPr>
        <p:spPr>
          <a:xfrm>
            <a:off x="3962400" y="252894"/>
            <a:ext cx="4917288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5000" dirty="0" err="1">
                <a:solidFill>
                  <a:srgbClr val="264250"/>
                </a:solidFill>
                <a:latin typeface="可画榜书"/>
                <a:ea typeface="可画榜书"/>
              </a:rPr>
              <a:t>Tjailjaking</a:t>
            </a: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賽嘉部落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3768489B-4D6D-4161-BB4B-F0F7DBB77985}"/>
              </a:ext>
            </a:extLst>
          </p:cNvPr>
          <p:cNvSpPr/>
          <p:nvPr/>
        </p:nvSpPr>
        <p:spPr>
          <a:xfrm>
            <a:off x="609600" y="1483081"/>
            <a:ext cx="9482083" cy="9092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zh-TW" altLang="en-US" sz="5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（一）</a:t>
            </a:r>
            <a:r>
              <a:rPr lang="zh-TW" altLang="zh-TW" sz="5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從地名由來看部落遷移史</a:t>
            </a:r>
            <a:r>
              <a:rPr lang="en-US" altLang="zh-TW" sz="5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:</a:t>
            </a:r>
            <a:endParaRPr lang="zh-TW" altLang="zh-TW" sz="5000" kern="100" dirty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5986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>
            <a:extLst>
              <a:ext uri="{FF2B5EF4-FFF2-40B4-BE49-F238E27FC236}">
                <a16:creationId xmlns="" xmlns:a16="http://schemas.microsoft.com/office/drawing/2014/main" id="{972CCAEE-FA7F-4524-72FE-88B587BDCE85}"/>
              </a:ext>
            </a:extLst>
          </p:cNvPr>
          <p:cNvGrpSpPr/>
          <p:nvPr/>
        </p:nvGrpSpPr>
        <p:grpSpPr>
          <a:xfrm>
            <a:off x="-179107" y="-1035479"/>
            <a:ext cx="21166412" cy="12902170"/>
            <a:chOff x="-179107" y="-1035479"/>
            <a:chExt cx="21166412" cy="12902170"/>
          </a:xfrm>
        </p:grpSpPr>
        <p:sp>
          <p:nvSpPr>
            <p:cNvPr id="11" name="Freeform 4">
              <a:extLst>
                <a:ext uri="{FF2B5EF4-FFF2-40B4-BE49-F238E27FC236}">
                  <a16:creationId xmlns="" xmlns:a16="http://schemas.microsoft.com/office/drawing/2014/main" id="{6E5EBE7F-8CF8-9714-C92F-B7610B3F6ECC}"/>
                </a:ext>
              </a:extLst>
            </p:cNvPr>
            <p:cNvSpPr/>
            <p:nvPr/>
          </p:nvSpPr>
          <p:spPr>
            <a:xfrm rot="4779868">
              <a:off x="11985377" y="3185293"/>
              <a:ext cx="12043643" cy="3914184"/>
            </a:xfrm>
            <a:custGeom>
              <a:avLst/>
              <a:gdLst/>
              <a:ahLst/>
              <a:cxnLst/>
              <a:rect l="l" t="t" r="r" b="b"/>
              <a:pathLst>
                <a:path w="12043643" h="3914184">
                  <a:moveTo>
                    <a:pt x="0" y="0"/>
                  </a:moveTo>
                  <a:lnTo>
                    <a:pt x="12043643" y="0"/>
                  </a:lnTo>
                  <a:lnTo>
                    <a:pt x="12043643" y="3914184"/>
                  </a:lnTo>
                  <a:lnTo>
                    <a:pt x="0" y="3914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12" name="Freeform 2">
              <a:extLst>
                <a:ext uri="{FF2B5EF4-FFF2-40B4-BE49-F238E27FC236}">
                  <a16:creationId xmlns="" xmlns:a16="http://schemas.microsoft.com/office/drawing/2014/main" id="{669F568F-1F37-A758-6A39-5BD912C4BA45}"/>
                </a:ext>
              </a:extLst>
            </p:cNvPr>
            <p:cNvSpPr/>
            <p:nvPr/>
          </p:nvSpPr>
          <p:spPr>
            <a:xfrm rot="5468092">
              <a:off x="3953014" y="-5167600"/>
              <a:ext cx="12902170" cy="21166412"/>
            </a:xfrm>
            <a:custGeom>
              <a:avLst/>
              <a:gdLst/>
              <a:ahLst/>
              <a:cxnLst/>
              <a:rect l="l" t="t" r="r" b="b"/>
              <a:pathLst>
                <a:path w="12902170" h="21166412">
                  <a:moveTo>
                    <a:pt x="0" y="0"/>
                  </a:moveTo>
                  <a:lnTo>
                    <a:pt x="12902170" y="0"/>
                  </a:lnTo>
                  <a:lnTo>
                    <a:pt x="12902170" y="21166412"/>
                  </a:lnTo>
                  <a:lnTo>
                    <a:pt x="0" y="211664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64722" r="-64722"/>
              </a:stretch>
            </a:blipFill>
          </p:spPr>
        </p:sp>
      </p:grpSp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3BCD59F1-DD9D-870D-FB4D-F90334863D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1537498"/>
            <a:ext cx="12221162" cy="7212003"/>
          </a:xfrm>
          <a:prstGeom prst="rect">
            <a:avLst/>
          </a:prstGeom>
        </p:spPr>
      </p:pic>
      <p:sp>
        <p:nvSpPr>
          <p:cNvPr id="4" name="TextBox 19">
            <a:extLst>
              <a:ext uri="{FF2B5EF4-FFF2-40B4-BE49-F238E27FC236}">
                <a16:creationId xmlns="" xmlns:a16="http://schemas.microsoft.com/office/drawing/2014/main" id="{F26139CB-8067-714C-9E5A-F2846D2C628A}"/>
              </a:ext>
            </a:extLst>
          </p:cNvPr>
          <p:cNvSpPr txBox="1"/>
          <p:nvPr/>
        </p:nvSpPr>
        <p:spPr>
          <a:xfrm>
            <a:off x="685800" y="186779"/>
            <a:ext cx="296728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-1</a:t>
            </a:r>
          </a:p>
        </p:txBody>
      </p:sp>
      <p:sp>
        <p:nvSpPr>
          <p:cNvPr id="5" name="TextBox 16">
            <a:extLst>
              <a:ext uri="{FF2B5EF4-FFF2-40B4-BE49-F238E27FC236}">
                <a16:creationId xmlns="" xmlns:a16="http://schemas.microsoft.com/office/drawing/2014/main" id="{B1FC55EE-88A6-586F-E20C-80A30CC481F4}"/>
              </a:ext>
            </a:extLst>
          </p:cNvPr>
          <p:cNvSpPr txBox="1"/>
          <p:nvPr/>
        </p:nvSpPr>
        <p:spPr>
          <a:xfrm>
            <a:off x="3745381" y="144014"/>
            <a:ext cx="4917288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5000" dirty="0" err="1">
                <a:solidFill>
                  <a:srgbClr val="264250"/>
                </a:solidFill>
                <a:latin typeface="可画榜书"/>
                <a:ea typeface="可画榜书"/>
              </a:rPr>
              <a:t>Tjailjaking</a:t>
            </a: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賽嘉部落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6" name="文字方塊 1">
            <a:extLst>
              <a:ext uri="{FF2B5EF4-FFF2-40B4-BE49-F238E27FC236}">
                <a16:creationId xmlns="" xmlns:a16="http://schemas.microsoft.com/office/drawing/2014/main" id="{F63058B1-40BC-195F-1AC7-D525AB8C54EB}"/>
              </a:ext>
            </a:extLst>
          </p:cNvPr>
          <p:cNvSpPr txBox="1"/>
          <p:nvPr/>
        </p:nvSpPr>
        <p:spPr>
          <a:xfrm>
            <a:off x="5691389" y="8849723"/>
            <a:ext cx="5562600" cy="50182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zh-TW" sz="2000" kern="100" dirty="0">
                <a:effectLst/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圖片來源：擷取自</a:t>
            </a:r>
            <a:r>
              <a:rPr lang="en-US" sz="2000" kern="100" dirty="0">
                <a:effectLst/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google </a:t>
            </a:r>
            <a:r>
              <a:rPr lang="en-US" sz="2000" kern="100" dirty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earth</a:t>
            </a:r>
            <a:r>
              <a:rPr lang="en-US" sz="2000" kern="100" dirty="0">
                <a:effectLst/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sz="2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(2025.08.03)</a:t>
            </a:r>
            <a:endParaRPr lang="zh-TW" sz="2000" kern="100" dirty="0">
              <a:effectLst/>
              <a:latin typeface="Aptos" panose="02110004020202020204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="" xmlns:a16="http://schemas.microsoft.com/office/drawing/2014/main" id="{F9AA2BB0-22FF-6EC5-11BE-C6A89AFB321F}"/>
              </a:ext>
            </a:extLst>
          </p:cNvPr>
          <p:cNvSpPr txBox="1"/>
          <p:nvPr/>
        </p:nvSpPr>
        <p:spPr>
          <a:xfrm>
            <a:off x="181286" y="1689795"/>
            <a:ext cx="5462789" cy="504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zh-TW" altLang="zh-TW" sz="28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賽嘉部落原本居住於哪裡？</a:t>
            </a:r>
            <a:endParaRPr lang="en-US" altLang="zh-TW" sz="2800" kern="100" dirty="0">
              <a:effectLst/>
              <a:latin typeface="Aptos" panose="020B0004020202020204" pitchFamily="34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endParaRPr lang="en-US" altLang="zh-TW" sz="2800" kern="100" dirty="0"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zh-TW" altLang="zh-TW" sz="28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賽嘉部落的遷移至現址的原因為何？</a:t>
            </a:r>
            <a:endParaRPr lang="en-US" altLang="zh-TW" sz="2800" kern="100" dirty="0">
              <a:effectLst/>
              <a:latin typeface="Aptos" panose="020B0004020202020204" pitchFamily="34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en-US" altLang="zh-TW" sz="2800" kern="100" dirty="0" smtClean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 (A</a:t>
            </a:r>
            <a:r>
              <a:rPr lang="en-US" altLang="zh-TW" sz="28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  <a:r>
              <a:rPr lang="zh-TW" altLang="zh-TW" sz="2800" kern="100" dirty="0">
                <a:effectLst/>
                <a:latin typeface="Segoe UI Symbol" panose="020B0502040204020203" pitchFamily="34" charset="0"/>
                <a:ea typeface="標楷體" panose="03000509000000000000" pitchFamily="65" charset="-120"/>
                <a:cs typeface="Segoe UI Symbol" panose="020B0502040204020203" pitchFamily="34" charset="0"/>
              </a:rPr>
              <a:t>荷西時期：</a:t>
            </a:r>
            <a:r>
              <a:rPr lang="zh-TW" altLang="zh-TW" sz="28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自然災害頻繁</a:t>
            </a:r>
            <a:endParaRPr lang="en-US" altLang="zh-TW" sz="2800" kern="100" dirty="0">
              <a:effectLst/>
              <a:latin typeface="Aptos" panose="020B0004020202020204" pitchFamily="34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en-US" altLang="zh-TW" sz="2800" kern="100" dirty="0"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800" kern="100" dirty="0" smtClean="0"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(</a:t>
            </a:r>
            <a:r>
              <a:rPr lang="en-US" altLang="zh-TW" sz="2800" kern="100" dirty="0"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B)</a:t>
            </a:r>
            <a:r>
              <a:rPr lang="zh-TW" altLang="zh-TW" sz="28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清領時期：</a:t>
            </a:r>
            <a:r>
              <a:rPr lang="zh-TW" altLang="zh-TW" sz="28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族人不想住山上</a:t>
            </a:r>
            <a:endParaRPr lang="en-US" altLang="zh-TW" sz="2800" kern="100" dirty="0">
              <a:effectLst/>
              <a:latin typeface="Aptos" panose="020B0004020202020204" pitchFamily="34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en-US" altLang="zh-TW" sz="2800" kern="100" dirty="0"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800" kern="100" dirty="0" smtClean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(</a:t>
            </a:r>
            <a:r>
              <a:rPr lang="en-US" altLang="zh-TW" sz="28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C)</a:t>
            </a:r>
            <a:r>
              <a:rPr lang="zh-TW" altLang="zh-TW" sz="28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日治時期：日本遷移政策</a:t>
            </a:r>
            <a:r>
              <a:rPr lang="zh-TW" altLang="zh-TW" sz="2800" kern="100" dirty="0">
                <a:solidFill>
                  <a:srgbClr val="0000FF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　</a:t>
            </a:r>
            <a:endParaRPr lang="en-US" altLang="zh-TW" sz="2800" kern="100" dirty="0">
              <a:solidFill>
                <a:srgbClr val="0000FF"/>
              </a:solidFill>
              <a:effectLst/>
              <a:latin typeface="Aptos" panose="020B0004020202020204" pitchFamily="34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en-US" altLang="zh-TW" sz="2800" kern="100" dirty="0">
                <a:solidFill>
                  <a:srgbClr val="0000FF"/>
                </a:solidFill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800" kern="100" dirty="0" smtClean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(</a:t>
            </a:r>
            <a:r>
              <a:rPr lang="en-US" altLang="zh-TW" sz="28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D)</a:t>
            </a:r>
            <a:r>
              <a:rPr lang="zh-TW" altLang="zh-TW" sz="28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中華民國時期：想靠近市場</a:t>
            </a:r>
            <a:endParaRPr lang="en-US" altLang="zh-TW" sz="2800" kern="100" dirty="0">
              <a:effectLst/>
              <a:latin typeface="Aptos" panose="020B0004020202020204" pitchFamily="34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514350" lvl="0" indent="-514350">
              <a:lnSpc>
                <a:spcPct val="115000"/>
              </a:lnSpc>
              <a:buFont typeface="+mj-lt"/>
              <a:buAutoNum type="arabicPeriod" startAt="3"/>
            </a:pPr>
            <a:r>
              <a:rPr lang="zh-TW" altLang="zh-TW" sz="28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賽嘉的中文地名是從哪一個詞演變來的？意思是什麼</a:t>
            </a:r>
            <a:r>
              <a:rPr lang="zh-TW" altLang="zh-TW" sz="2800" kern="100" dirty="0" smtClean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？</a:t>
            </a:r>
            <a:endParaRPr lang="zh-TW" altLang="zh-TW" sz="28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="" xmlns:a16="http://schemas.microsoft.com/office/drawing/2014/main" id="{1A814ECA-1324-4406-AD86-C7CBFF062B8A}"/>
              </a:ext>
            </a:extLst>
          </p:cNvPr>
          <p:cNvSpPr txBox="1"/>
          <p:nvPr/>
        </p:nvSpPr>
        <p:spPr>
          <a:xfrm>
            <a:off x="181286" y="6683718"/>
            <a:ext cx="5129073" cy="3065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800"/>
              </a:spcAft>
            </a:pPr>
            <a:r>
              <a:rPr lang="en-US" altLang="zh-TW" sz="2800" kern="100" dirty="0"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4.</a:t>
            </a:r>
            <a:r>
              <a:rPr lang="zh-TW" altLang="zh-TW" sz="2800" kern="100" dirty="0" smtClean="0"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利用</a:t>
            </a:r>
            <a:r>
              <a:rPr lang="en-US" altLang="zh-TW" sz="2800" kern="100" dirty="0" smtClean="0"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google </a:t>
            </a:r>
            <a:r>
              <a:rPr lang="en-US" altLang="zh-TW" sz="2800" kern="100" dirty="0"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map</a:t>
            </a:r>
            <a:r>
              <a:rPr lang="zh-TW" altLang="zh-TW" sz="2800" kern="100" dirty="0"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觀察賽嘉部落的地理位置、地形，說說看，以聚落發展的角度而言，比起原鄉部落，賽嘉部落的自然條件有何優點</a:t>
            </a:r>
            <a:r>
              <a:rPr lang="zh-TW" altLang="zh-TW" sz="2800" kern="100" dirty="0" smtClean="0"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？</a:t>
            </a:r>
            <a:r>
              <a:rPr lang="zh-TW" altLang="en-US" sz="2800" kern="100" dirty="0" smtClean="0"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（</a:t>
            </a:r>
            <a:r>
              <a:rPr lang="zh-TW" altLang="zh-TW" sz="2800" kern="100" dirty="0" smtClean="0"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舉出</a:t>
            </a:r>
            <a:r>
              <a:rPr lang="zh-TW" altLang="zh-TW" sz="2800" kern="100" dirty="0"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一至兩</a:t>
            </a:r>
            <a:r>
              <a:rPr lang="zh-TW" altLang="zh-TW" sz="2800" kern="100" dirty="0" smtClean="0"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項</a:t>
            </a:r>
            <a:r>
              <a:rPr lang="zh-TW" altLang="en-US" sz="2800" kern="100" dirty="0"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）</a:t>
            </a:r>
            <a:endParaRPr lang="zh-TW" altLang="zh-TW" sz="2800" kern="100" dirty="0">
              <a:latin typeface="Aptos" panose="020B0004020202020204" pitchFamily="34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289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44698" y="2754192"/>
            <a:ext cx="14285241" cy="6757081"/>
          </a:xfrm>
          <a:custGeom>
            <a:avLst/>
            <a:gdLst/>
            <a:ahLst/>
            <a:cxnLst/>
            <a:rect l="l" t="t" r="r" b="b"/>
            <a:pathLst>
              <a:path w="14285241" h="6757081">
                <a:moveTo>
                  <a:pt x="0" y="0"/>
                </a:moveTo>
                <a:lnTo>
                  <a:pt x="14285240" y="0"/>
                </a:lnTo>
                <a:lnTo>
                  <a:pt x="14285240" y="6757081"/>
                </a:lnTo>
                <a:lnTo>
                  <a:pt x="0" y="67570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-13694" r="-435" b="-6185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79669" y="572637"/>
            <a:ext cx="17810024" cy="230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6000" dirty="0" err="1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鄰近</a:t>
            </a:r>
            <a:r>
              <a:rPr lang="zh-TW" altLang="en-US" sz="6000" dirty="0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臺</a:t>
            </a:r>
            <a:r>
              <a:rPr lang="en-US" sz="6000" dirty="0" err="1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中車站的東協廣場</a:t>
            </a:r>
            <a:r>
              <a:rPr lang="en-US" sz="6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，是當地外籍移工的熱門地點</a:t>
            </a:r>
            <a:r>
              <a:rPr lang="en-US" sz="6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。</a:t>
            </a:r>
          </a:p>
          <a:p>
            <a:pPr algn="l">
              <a:lnSpc>
                <a:spcPts val="3999"/>
              </a:lnSpc>
            </a:pPr>
            <a:r>
              <a:rPr lang="en-US" sz="3999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地上13層、地下3層的複合式商業大樓。商店包含電影院、美食街、東南亞超市、金飾店、流行服飾、3C通訊行、理髮店等。</a:t>
            </a:r>
          </a:p>
          <a:p>
            <a:pPr marL="0" lvl="0" indent="0" algn="l">
              <a:lnSpc>
                <a:spcPts val="3999"/>
              </a:lnSpc>
              <a:spcBef>
                <a:spcPct val="0"/>
              </a:spcBef>
            </a:pPr>
            <a:endParaRPr lang="en-US" sz="3999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146838" y="9599256"/>
            <a:ext cx="5283101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文泉驿"/>
                <a:ea typeface="文泉驿"/>
                <a:cs typeface="文泉驿"/>
                <a:sym typeface="文泉驿"/>
              </a:rPr>
              <a:t>圖片來源：擷自google map街景圖(2025.06.14)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群組 17">
            <a:extLst>
              <a:ext uri="{FF2B5EF4-FFF2-40B4-BE49-F238E27FC236}">
                <a16:creationId xmlns="" xmlns:a16="http://schemas.microsoft.com/office/drawing/2014/main" id="{5320074C-576A-815C-776F-3CF7FC91AE2D}"/>
              </a:ext>
            </a:extLst>
          </p:cNvPr>
          <p:cNvGrpSpPr/>
          <p:nvPr/>
        </p:nvGrpSpPr>
        <p:grpSpPr>
          <a:xfrm>
            <a:off x="-179107" y="-1035479"/>
            <a:ext cx="21166412" cy="12902170"/>
            <a:chOff x="-179107" y="-1035479"/>
            <a:chExt cx="21166412" cy="12902170"/>
          </a:xfrm>
        </p:grpSpPr>
        <p:sp>
          <p:nvSpPr>
            <p:cNvPr id="19" name="Freeform 4">
              <a:extLst>
                <a:ext uri="{FF2B5EF4-FFF2-40B4-BE49-F238E27FC236}">
                  <a16:creationId xmlns="" xmlns:a16="http://schemas.microsoft.com/office/drawing/2014/main" id="{F699BCBA-418E-0D79-7484-8B3B0F51CEC7}"/>
                </a:ext>
              </a:extLst>
            </p:cNvPr>
            <p:cNvSpPr/>
            <p:nvPr/>
          </p:nvSpPr>
          <p:spPr>
            <a:xfrm rot="4779868">
              <a:off x="11985377" y="3185293"/>
              <a:ext cx="12043643" cy="3914184"/>
            </a:xfrm>
            <a:custGeom>
              <a:avLst/>
              <a:gdLst/>
              <a:ahLst/>
              <a:cxnLst/>
              <a:rect l="l" t="t" r="r" b="b"/>
              <a:pathLst>
                <a:path w="12043643" h="3914184">
                  <a:moveTo>
                    <a:pt x="0" y="0"/>
                  </a:moveTo>
                  <a:lnTo>
                    <a:pt x="12043643" y="0"/>
                  </a:lnTo>
                  <a:lnTo>
                    <a:pt x="12043643" y="3914184"/>
                  </a:lnTo>
                  <a:lnTo>
                    <a:pt x="0" y="3914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20" name="Freeform 2">
              <a:extLst>
                <a:ext uri="{FF2B5EF4-FFF2-40B4-BE49-F238E27FC236}">
                  <a16:creationId xmlns="" xmlns:a16="http://schemas.microsoft.com/office/drawing/2014/main" id="{00FB04D9-8AF4-F7BC-A25B-5B9527455E62}"/>
                </a:ext>
              </a:extLst>
            </p:cNvPr>
            <p:cNvSpPr/>
            <p:nvPr/>
          </p:nvSpPr>
          <p:spPr>
            <a:xfrm rot="5468092">
              <a:off x="3953014" y="-5167600"/>
              <a:ext cx="12902170" cy="21166412"/>
            </a:xfrm>
            <a:custGeom>
              <a:avLst/>
              <a:gdLst/>
              <a:ahLst/>
              <a:cxnLst/>
              <a:rect l="l" t="t" r="r" b="b"/>
              <a:pathLst>
                <a:path w="12902170" h="21166412">
                  <a:moveTo>
                    <a:pt x="0" y="0"/>
                  </a:moveTo>
                  <a:lnTo>
                    <a:pt x="12902170" y="0"/>
                  </a:lnTo>
                  <a:lnTo>
                    <a:pt x="12902170" y="21166412"/>
                  </a:lnTo>
                  <a:lnTo>
                    <a:pt x="0" y="211664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64722" r="-64722"/>
              </a:stretch>
            </a:blipFill>
          </p:spPr>
        </p:sp>
      </p:grpSp>
      <p:grpSp>
        <p:nvGrpSpPr>
          <p:cNvPr id="6" name="群組 5">
            <a:extLst>
              <a:ext uri="{FF2B5EF4-FFF2-40B4-BE49-F238E27FC236}">
                <a16:creationId xmlns="" xmlns:a16="http://schemas.microsoft.com/office/drawing/2014/main" id="{7251840E-F6FF-75E5-F834-95DE7A0F4DA2}"/>
              </a:ext>
            </a:extLst>
          </p:cNvPr>
          <p:cNvGrpSpPr/>
          <p:nvPr/>
        </p:nvGrpSpPr>
        <p:grpSpPr>
          <a:xfrm>
            <a:off x="-179107" y="-924508"/>
            <a:ext cx="21166412" cy="12902170"/>
            <a:chOff x="-179107" y="-924508"/>
            <a:chExt cx="21166412" cy="12902170"/>
          </a:xfrm>
        </p:grpSpPr>
        <p:sp>
          <p:nvSpPr>
            <p:cNvPr id="7" name="Freeform 4">
              <a:extLst>
                <a:ext uri="{FF2B5EF4-FFF2-40B4-BE49-F238E27FC236}">
                  <a16:creationId xmlns="" xmlns:a16="http://schemas.microsoft.com/office/drawing/2014/main" id="{E2A7DB30-2DA9-D8C0-CC5F-620BE22734FD}"/>
                </a:ext>
              </a:extLst>
            </p:cNvPr>
            <p:cNvSpPr/>
            <p:nvPr/>
          </p:nvSpPr>
          <p:spPr>
            <a:xfrm rot="4779868">
              <a:off x="11985377" y="3185293"/>
              <a:ext cx="12043643" cy="3914184"/>
            </a:xfrm>
            <a:custGeom>
              <a:avLst/>
              <a:gdLst/>
              <a:ahLst/>
              <a:cxnLst/>
              <a:rect l="l" t="t" r="r" b="b"/>
              <a:pathLst>
                <a:path w="12043643" h="3914184">
                  <a:moveTo>
                    <a:pt x="0" y="0"/>
                  </a:moveTo>
                  <a:lnTo>
                    <a:pt x="12043643" y="0"/>
                  </a:lnTo>
                  <a:lnTo>
                    <a:pt x="12043643" y="3914184"/>
                  </a:lnTo>
                  <a:lnTo>
                    <a:pt x="0" y="3914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8" name="Freeform 2">
              <a:extLst>
                <a:ext uri="{FF2B5EF4-FFF2-40B4-BE49-F238E27FC236}">
                  <a16:creationId xmlns="" xmlns:a16="http://schemas.microsoft.com/office/drawing/2014/main" id="{E13B77AE-212F-B7CE-D776-4FF1D8BEE40E}"/>
                </a:ext>
              </a:extLst>
            </p:cNvPr>
            <p:cNvSpPr/>
            <p:nvPr/>
          </p:nvSpPr>
          <p:spPr>
            <a:xfrm rot="5468092">
              <a:off x="3953014" y="-5056629"/>
              <a:ext cx="12902170" cy="21166412"/>
            </a:xfrm>
            <a:custGeom>
              <a:avLst/>
              <a:gdLst/>
              <a:ahLst/>
              <a:cxnLst/>
              <a:rect l="l" t="t" r="r" b="b"/>
              <a:pathLst>
                <a:path w="12902170" h="21166412">
                  <a:moveTo>
                    <a:pt x="0" y="0"/>
                  </a:moveTo>
                  <a:lnTo>
                    <a:pt x="12902170" y="0"/>
                  </a:lnTo>
                  <a:lnTo>
                    <a:pt x="12902170" y="21166412"/>
                  </a:lnTo>
                  <a:lnTo>
                    <a:pt x="0" y="211664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64722" r="-64722"/>
              </a:stretch>
            </a:blipFill>
          </p:spPr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EC2D37D-D021-D945-40A2-8C8277AD1602}"/>
              </a:ext>
            </a:extLst>
          </p:cNvPr>
          <p:cNvSpPr/>
          <p:nvPr/>
        </p:nvSpPr>
        <p:spPr>
          <a:xfrm>
            <a:off x="457200" y="1181100"/>
            <a:ext cx="15173050" cy="274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TW" altLang="en-US" sz="5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（二）</a:t>
            </a:r>
            <a:r>
              <a:rPr lang="zh-TW" altLang="zh-TW" sz="5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觀賞影片：當代記憶「迴嘉德古道</a:t>
            </a:r>
            <a:r>
              <a:rPr lang="zh-TW" altLang="zh-TW" sz="5000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」</a:t>
            </a:r>
            <a:r>
              <a:rPr lang="zh-TW" altLang="en-US" sz="5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（</a:t>
            </a:r>
            <a:r>
              <a:rPr lang="zh-TW" altLang="zh-TW" sz="5000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觀看</a:t>
            </a:r>
            <a:r>
              <a:rPr lang="zh-TW" altLang="zh-TW" sz="5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時間</a:t>
            </a:r>
            <a:r>
              <a:rPr lang="en-US" altLang="zh-TW" sz="5000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6:45-8:50</a:t>
            </a:r>
            <a:r>
              <a:rPr lang="zh-TW" altLang="en-US" sz="5000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）</a:t>
            </a:r>
            <a:endParaRPr lang="zh-TW" altLang="zh-TW" sz="5000" kern="100" dirty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zh-TW" altLang="zh-TW" sz="5000" kern="100" dirty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TextBox 19">
            <a:extLst>
              <a:ext uri="{FF2B5EF4-FFF2-40B4-BE49-F238E27FC236}">
                <a16:creationId xmlns="" xmlns:a16="http://schemas.microsoft.com/office/drawing/2014/main" id="{6227E9E2-1869-0F2D-B08E-641BC2D6C472}"/>
              </a:ext>
            </a:extLst>
          </p:cNvPr>
          <p:cNvSpPr txBox="1"/>
          <p:nvPr/>
        </p:nvSpPr>
        <p:spPr>
          <a:xfrm>
            <a:off x="369419" y="233265"/>
            <a:ext cx="296728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-1</a:t>
            </a:r>
          </a:p>
        </p:txBody>
      </p:sp>
      <p:sp>
        <p:nvSpPr>
          <p:cNvPr id="4" name="TextBox 16">
            <a:extLst>
              <a:ext uri="{FF2B5EF4-FFF2-40B4-BE49-F238E27FC236}">
                <a16:creationId xmlns="" xmlns:a16="http://schemas.microsoft.com/office/drawing/2014/main" id="{195CAA39-CC25-D2BF-70CA-77679FFBB1FD}"/>
              </a:ext>
            </a:extLst>
          </p:cNvPr>
          <p:cNvSpPr txBox="1"/>
          <p:nvPr/>
        </p:nvSpPr>
        <p:spPr>
          <a:xfrm>
            <a:off x="3429000" y="190500"/>
            <a:ext cx="4917288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5000" dirty="0" err="1">
                <a:solidFill>
                  <a:srgbClr val="264250"/>
                </a:solidFill>
                <a:latin typeface="可画榜书"/>
                <a:ea typeface="可画榜书"/>
              </a:rPr>
              <a:t>Tjailjaking</a:t>
            </a: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賽嘉部落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grpSp>
        <p:nvGrpSpPr>
          <p:cNvPr id="9" name="群組 8">
            <a:extLst>
              <a:ext uri="{FF2B5EF4-FFF2-40B4-BE49-F238E27FC236}">
                <a16:creationId xmlns="" xmlns:a16="http://schemas.microsoft.com/office/drawing/2014/main" id="{11885556-4BED-6B4E-C007-8AF396130476}"/>
              </a:ext>
            </a:extLst>
          </p:cNvPr>
          <p:cNvGrpSpPr/>
          <p:nvPr/>
        </p:nvGrpSpPr>
        <p:grpSpPr>
          <a:xfrm>
            <a:off x="11340040" y="3497062"/>
            <a:ext cx="6670401" cy="6407568"/>
            <a:chOff x="0" y="0"/>
            <a:chExt cx="3255010" cy="3767108"/>
          </a:xfrm>
        </p:grpSpPr>
        <p:pic>
          <p:nvPicPr>
            <p:cNvPr id="10" name="圖片 9">
              <a:extLst>
                <a:ext uri="{FF2B5EF4-FFF2-40B4-BE49-F238E27FC236}">
                  <a16:creationId xmlns="" xmlns:a16="http://schemas.microsoft.com/office/drawing/2014/main" id="{D88FAF18-829D-8B9B-91E1-FCE8C5295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255010" cy="34029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文字方塊 50">
              <a:extLst>
                <a:ext uri="{FF2B5EF4-FFF2-40B4-BE49-F238E27FC236}">
                  <a16:creationId xmlns="" xmlns:a16="http://schemas.microsoft.com/office/drawing/2014/main" id="{9736AFF7-305B-A099-7AA8-40095A984D44}"/>
                </a:ext>
              </a:extLst>
            </p:cNvPr>
            <p:cNvSpPr txBox="1"/>
            <p:nvPr/>
          </p:nvSpPr>
          <p:spPr>
            <a:xfrm>
              <a:off x="0" y="3443893"/>
              <a:ext cx="1866265" cy="32321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800"/>
                </a:spcAft>
              </a:pPr>
              <a:r>
                <a:rPr lang="zh-TW" sz="2000" kern="100" dirty="0">
                  <a:effectLst/>
                  <a:latin typeface="Aptos" panose="02110004020202020204"/>
                  <a:ea typeface="標楷體" panose="03000509000000000000" pitchFamily="65" charset="-120"/>
                  <a:cs typeface="Times New Roman" panose="02020603050405020304" pitchFamily="18" charset="0"/>
                </a:rPr>
                <a:t>▲</a:t>
              </a:r>
              <a:r>
                <a:rPr lang="en-US" sz="2000" kern="100" dirty="0">
                  <a:effectLst/>
                  <a:latin typeface="Aptos" panose="02110004020202020204"/>
                  <a:ea typeface="標楷體" panose="03000509000000000000" pitchFamily="65" charset="-120"/>
                  <a:cs typeface="Times New Roman" panose="02020603050405020304" pitchFamily="18" charset="0"/>
                </a:rPr>
                <a:t> </a:t>
              </a:r>
              <a:r>
                <a:rPr lang="zh-TW" sz="2000" kern="100" dirty="0">
                  <a:effectLst/>
                  <a:latin typeface="Aptos" panose="02110004020202020204"/>
                  <a:ea typeface="標楷體" panose="03000509000000000000" pitchFamily="65" charset="-120"/>
                  <a:cs typeface="Times New Roman" panose="02020603050405020304" pitchFamily="18" charset="0"/>
                </a:rPr>
                <a:t>改繪自展覽地圖　</a:t>
              </a:r>
              <a:endParaRPr lang="zh-TW" sz="2000" kern="100" dirty="0">
                <a:effectLst/>
                <a:latin typeface="Aptos" panose="02110004020202020204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箭號: 向下 11">
            <a:extLst>
              <a:ext uri="{FF2B5EF4-FFF2-40B4-BE49-F238E27FC236}">
                <a16:creationId xmlns="" xmlns:a16="http://schemas.microsoft.com/office/drawing/2014/main" id="{7F9B353F-C6E7-48DC-1C39-466D264D355C}"/>
              </a:ext>
            </a:extLst>
          </p:cNvPr>
          <p:cNvSpPr/>
          <p:nvPr/>
        </p:nvSpPr>
        <p:spPr>
          <a:xfrm rot="19206132">
            <a:off x="11617989" y="5772082"/>
            <a:ext cx="762000" cy="685800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6" name="圖片 15">
            <a:extLst>
              <a:ext uri="{FF2B5EF4-FFF2-40B4-BE49-F238E27FC236}">
                <a16:creationId xmlns="" xmlns:a16="http://schemas.microsoft.com/office/drawing/2014/main" id="{BA95FD56-824D-E254-DDF1-4686ADD348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419" y="3467100"/>
            <a:ext cx="10831981" cy="6049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45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="" xmlns:a16="http://schemas.microsoft.com/office/drawing/2014/main" id="{A3349F65-8C9D-585C-B1F1-1E06CD86B02A}"/>
              </a:ext>
            </a:extLst>
          </p:cNvPr>
          <p:cNvGrpSpPr/>
          <p:nvPr/>
        </p:nvGrpSpPr>
        <p:grpSpPr>
          <a:xfrm>
            <a:off x="-179107" y="-1035479"/>
            <a:ext cx="21166412" cy="12902170"/>
            <a:chOff x="-179107" y="-1035479"/>
            <a:chExt cx="21166412" cy="12902170"/>
          </a:xfrm>
        </p:grpSpPr>
        <p:sp>
          <p:nvSpPr>
            <p:cNvPr id="6" name="Freeform 4">
              <a:extLst>
                <a:ext uri="{FF2B5EF4-FFF2-40B4-BE49-F238E27FC236}">
                  <a16:creationId xmlns="" xmlns:a16="http://schemas.microsoft.com/office/drawing/2014/main" id="{A2296D48-7C49-ED8B-76FA-75A3C319FC24}"/>
                </a:ext>
              </a:extLst>
            </p:cNvPr>
            <p:cNvSpPr/>
            <p:nvPr/>
          </p:nvSpPr>
          <p:spPr>
            <a:xfrm rot="4779868">
              <a:off x="11985377" y="3185293"/>
              <a:ext cx="12043643" cy="3914184"/>
            </a:xfrm>
            <a:custGeom>
              <a:avLst/>
              <a:gdLst/>
              <a:ahLst/>
              <a:cxnLst/>
              <a:rect l="l" t="t" r="r" b="b"/>
              <a:pathLst>
                <a:path w="12043643" h="3914184">
                  <a:moveTo>
                    <a:pt x="0" y="0"/>
                  </a:moveTo>
                  <a:lnTo>
                    <a:pt x="12043643" y="0"/>
                  </a:lnTo>
                  <a:lnTo>
                    <a:pt x="12043643" y="3914184"/>
                  </a:lnTo>
                  <a:lnTo>
                    <a:pt x="0" y="3914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7" name="Freeform 2">
              <a:extLst>
                <a:ext uri="{FF2B5EF4-FFF2-40B4-BE49-F238E27FC236}">
                  <a16:creationId xmlns="" xmlns:a16="http://schemas.microsoft.com/office/drawing/2014/main" id="{7AF86C91-8F40-F743-3E14-29EF722DC55B}"/>
                </a:ext>
              </a:extLst>
            </p:cNvPr>
            <p:cNvSpPr/>
            <p:nvPr/>
          </p:nvSpPr>
          <p:spPr>
            <a:xfrm rot="5468092">
              <a:off x="3953014" y="-5167600"/>
              <a:ext cx="12902170" cy="21166412"/>
            </a:xfrm>
            <a:custGeom>
              <a:avLst/>
              <a:gdLst/>
              <a:ahLst/>
              <a:cxnLst/>
              <a:rect l="l" t="t" r="r" b="b"/>
              <a:pathLst>
                <a:path w="12902170" h="21166412">
                  <a:moveTo>
                    <a:pt x="0" y="0"/>
                  </a:moveTo>
                  <a:lnTo>
                    <a:pt x="12902170" y="0"/>
                  </a:lnTo>
                  <a:lnTo>
                    <a:pt x="12902170" y="21166412"/>
                  </a:lnTo>
                  <a:lnTo>
                    <a:pt x="0" y="211664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64722" r="-64722"/>
              </a:stretch>
            </a:blipFill>
          </p:spPr>
        </p:sp>
      </p:grpSp>
      <p:sp>
        <p:nvSpPr>
          <p:cNvPr id="4" name="Freeform 4">
            <a:extLst>
              <a:ext uri="{FF2B5EF4-FFF2-40B4-BE49-F238E27FC236}">
                <a16:creationId xmlns="" xmlns:a16="http://schemas.microsoft.com/office/drawing/2014/main" id="{3F01CA02-5415-A2F8-3FC5-B59D0070637B}"/>
              </a:ext>
            </a:extLst>
          </p:cNvPr>
          <p:cNvSpPr/>
          <p:nvPr/>
        </p:nvSpPr>
        <p:spPr>
          <a:xfrm>
            <a:off x="990600" y="1221690"/>
            <a:ext cx="11087100" cy="201681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3" name="文字方塊 2">
            <a:extLst>
              <a:ext uri="{FF2B5EF4-FFF2-40B4-BE49-F238E27FC236}">
                <a16:creationId xmlns="" xmlns:a16="http://schemas.microsoft.com/office/drawing/2014/main" id="{9746FF5E-693C-1597-36FD-1FF1886555FC}"/>
              </a:ext>
            </a:extLst>
          </p:cNvPr>
          <p:cNvSpPr txBox="1"/>
          <p:nvPr/>
        </p:nvSpPr>
        <p:spPr>
          <a:xfrm>
            <a:off x="1867858" y="1713019"/>
            <a:ext cx="9144000" cy="760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arenBoth"/>
            </a:pPr>
            <a:r>
              <a:rPr lang="en-US" altLang="zh-TW" sz="4000" kern="100" dirty="0" err="1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kingma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是為了運送什麼？</a:t>
            </a:r>
            <a:endParaRPr lang="zh-TW" altLang="zh-TW" sz="40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8" name="Freeform 4">
            <a:extLst>
              <a:ext uri="{FF2B5EF4-FFF2-40B4-BE49-F238E27FC236}">
                <a16:creationId xmlns="" xmlns:a16="http://schemas.microsoft.com/office/drawing/2014/main" id="{F9A86B67-7FCE-EF71-179D-8F8F56C85E21}"/>
              </a:ext>
            </a:extLst>
          </p:cNvPr>
          <p:cNvSpPr/>
          <p:nvPr/>
        </p:nvSpPr>
        <p:spPr>
          <a:xfrm>
            <a:off x="3962400" y="3383630"/>
            <a:ext cx="11087100" cy="201681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2" name="文字方塊 11">
            <a:extLst>
              <a:ext uri="{FF2B5EF4-FFF2-40B4-BE49-F238E27FC236}">
                <a16:creationId xmlns="" xmlns:a16="http://schemas.microsoft.com/office/drawing/2014/main" id="{3177E018-C3B2-73FB-8984-173209540DAD}"/>
              </a:ext>
            </a:extLst>
          </p:cNvPr>
          <p:cNvSpPr txBox="1"/>
          <p:nvPr/>
        </p:nvSpPr>
        <p:spPr>
          <a:xfrm>
            <a:off x="4276323" y="3771900"/>
            <a:ext cx="10363200" cy="745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altLang="zh-TW" sz="4000" kern="1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en-US" altLang="zh-TW" sz="4000" kern="100" dirty="0" smtClean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2)</a:t>
            </a:r>
            <a:r>
              <a:rPr lang="en-US" altLang="zh-TW" sz="4000" kern="100" dirty="0" err="1" smtClean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kingma</a:t>
            </a:r>
            <a:r>
              <a:rPr lang="zh-TW" altLang="zh-TW" sz="4000" kern="100" dirty="0" smtClean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長怎樣</a:t>
            </a:r>
            <a:r>
              <a:rPr lang="zh-TW" altLang="zh-TW" sz="4000" kern="1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？在展覽品中找到並畫出來。</a:t>
            </a:r>
          </a:p>
        </p:txBody>
      </p:sp>
      <p:pic>
        <p:nvPicPr>
          <p:cNvPr id="14" name="圖片 13">
            <a:extLst>
              <a:ext uri="{FF2B5EF4-FFF2-40B4-BE49-F238E27FC236}">
                <a16:creationId xmlns="" xmlns:a16="http://schemas.microsoft.com/office/drawing/2014/main" id="{A0A963BD-3B8C-8BB8-57D2-FE44E6E840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2987" y="5519189"/>
            <a:ext cx="10896600" cy="5554038"/>
          </a:xfrm>
          <a:prstGeom prst="rect">
            <a:avLst/>
          </a:prstGeom>
        </p:spPr>
      </p:pic>
      <p:sp>
        <p:nvSpPr>
          <p:cNvPr id="15" name="TextBox 19">
            <a:extLst>
              <a:ext uri="{FF2B5EF4-FFF2-40B4-BE49-F238E27FC236}">
                <a16:creationId xmlns="" xmlns:a16="http://schemas.microsoft.com/office/drawing/2014/main" id="{162CD293-F625-962D-91B4-F8F9CB9DF4F1}"/>
              </a:ext>
            </a:extLst>
          </p:cNvPr>
          <p:cNvSpPr txBox="1"/>
          <p:nvPr/>
        </p:nvSpPr>
        <p:spPr>
          <a:xfrm>
            <a:off x="369419" y="233265"/>
            <a:ext cx="296728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-1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="" xmlns:a16="http://schemas.microsoft.com/office/drawing/2014/main" id="{2EFED2E1-BC80-88D5-33BB-6FA32C40625F}"/>
              </a:ext>
            </a:extLst>
          </p:cNvPr>
          <p:cNvSpPr txBox="1"/>
          <p:nvPr/>
        </p:nvSpPr>
        <p:spPr>
          <a:xfrm>
            <a:off x="3429000" y="190500"/>
            <a:ext cx="4917288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5000" dirty="0" err="1">
                <a:solidFill>
                  <a:srgbClr val="264250"/>
                </a:solidFill>
                <a:latin typeface="可画榜书"/>
                <a:ea typeface="可画榜书"/>
              </a:rPr>
              <a:t>Tjailjaking</a:t>
            </a: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賽嘉部落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</p:spTree>
    <p:extLst>
      <p:ext uri="{BB962C8B-B14F-4D97-AF65-F5344CB8AC3E}">
        <p14:creationId xmlns:p14="http://schemas.microsoft.com/office/powerpoint/2010/main" val="323726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>
            <a:extLst>
              <a:ext uri="{FF2B5EF4-FFF2-40B4-BE49-F238E27FC236}">
                <a16:creationId xmlns="" xmlns:a16="http://schemas.microsoft.com/office/drawing/2014/main" id="{943292E0-424C-E932-58A2-E7D549BAFC31}"/>
              </a:ext>
            </a:extLst>
          </p:cNvPr>
          <p:cNvGrpSpPr/>
          <p:nvPr/>
        </p:nvGrpSpPr>
        <p:grpSpPr>
          <a:xfrm>
            <a:off x="-179107" y="-1035479"/>
            <a:ext cx="21166412" cy="12902170"/>
            <a:chOff x="-179107" y="-1035479"/>
            <a:chExt cx="21166412" cy="12902170"/>
          </a:xfrm>
        </p:grpSpPr>
        <p:sp>
          <p:nvSpPr>
            <p:cNvPr id="7" name="Freeform 4">
              <a:extLst>
                <a:ext uri="{FF2B5EF4-FFF2-40B4-BE49-F238E27FC236}">
                  <a16:creationId xmlns="" xmlns:a16="http://schemas.microsoft.com/office/drawing/2014/main" id="{D8982D49-7F63-E9B1-704F-7A810555736B}"/>
                </a:ext>
              </a:extLst>
            </p:cNvPr>
            <p:cNvSpPr/>
            <p:nvPr/>
          </p:nvSpPr>
          <p:spPr>
            <a:xfrm rot="4779868">
              <a:off x="11985377" y="3185293"/>
              <a:ext cx="12043643" cy="3914184"/>
            </a:xfrm>
            <a:custGeom>
              <a:avLst/>
              <a:gdLst/>
              <a:ahLst/>
              <a:cxnLst/>
              <a:rect l="l" t="t" r="r" b="b"/>
              <a:pathLst>
                <a:path w="12043643" h="3914184">
                  <a:moveTo>
                    <a:pt x="0" y="0"/>
                  </a:moveTo>
                  <a:lnTo>
                    <a:pt x="12043643" y="0"/>
                  </a:lnTo>
                  <a:lnTo>
                    <a:pt x="12043643" y="3914184"/>
                  </a:lnTo>
                  <a:lnTo>
                    <a:pt x="0" y="3914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8" name="Freeform 2">
              <a:extLst>
                <a:ext uri="{FF2B5EF4-FFF2-40B4-BE49-F238E27FC236}">
                  <a16:creationId xmlns="" xmlns:a16="http://schemas.microsoft.com/office/drawing/2014/main" id="{94E4B86A-044D-D835-6D65-6DAAE87C5636}"/>
                </a:ext>
              </a:extLst>
            </p:cNvPr>
            <p:cNvSpPr/>
            <p:nvPr/>
          </p:nvSpPr>
          <p:spPr>
            <a:xfrm rot="5468092">
              <a:off x="3953014" y="-5167600"/>
              <a:ext cx="12902170" cy="21166412"/>
            </a:xfrm>
            <a:custGeom>
              <a:avLst/>
              <a:gdLst/>
              <a:ahLst/>
              <a:cxnLst/>
              <a:rect l="l" t="t" r="r" b="b"/>
              <a:pathLst>
                <a:path w="12902170" h="21166412">
                  <a:moveTo>
                    <a:pt x="0" y="0"/>
                  </a:moveTo>
                  <a:lnTo>
                    <a:pt x="12902170" y="0"/>
                  </a:lnTo>
                  <a:lnTo>
                    <a:pt x="12902170" y="21166412"/>
                  </a:lnTo>
                  <a:lnTo>
                    <a:pt x="0" y="211664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64722" r="-64722"/>
              </a:stretch>
            </a:blipFill>
          </p:spPr>
        </p:sp>
      </p:grpSp>
      <p:graphicFrame>
        <p:nvGraphicFramePr>
          <p:cNvPr id="2" name="表格 1">
            <a:extLst>
              <a:ext uri="{FF2B5EF4-FFF2-40B4-BE49-F238E27FC236}">
                <a16:creationId xmlns="" xmlns:a16="http://schemas.microsoft.com/office/drawing/2014/main" id="{1395A656-5736-CFBE-ADB9-3C6848D23C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367925"/>
              </p:ext>
            </p:extLst>
          </p:nvPr>
        </p:nvGraphicFramePr>
        <p:xfrm>
          <a:off x="520083" y="2548336"/>
          <a:ext cx="11582398" cy="7010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552882">
                  <a:extLst>
                    <a:ext uri="{9D8B030D-6E8A-4147-A177-3AD203B41FA5}">
                      <a16:colId xmlns="" xmlns:a16="http://schemas.microsoft.com/office/drawing/2014/main" val="2038151315"/>
                    </a:ext>
                  </a:extLst>
                </a:gridCol>
                <a:gridCol w="2700191">
                  <a:extLst>
                    <a:ext uri="{9D8B030D-6E8A-4147-A177-3AD203B41FA5}">
                      <a16:colId xmlns="" xmlns:a16="http://schemas.microsoft.com/office/drawing/2014/main" val="3396381570"/>
                    </a:ext>
                  </a:extLst>
                </a:gridCol>
                <a:gridCol w="2738526">
                  <a:extLst>
                    <a:ext uri="{9D8B030D-6E8A-4147-A177-3AD203B41FA5}">
                      <a16:colId xmlns="" xmlns:a16="http://schemas.microsoft.com/office/drawing/2014/main" val="1473439125"/>
                    </a:ext>
                  </a:extLst>
                </a:gridCol>
                <a:gridCol w="2590799">
                  <a:extLst>
                    <a:ext uri="{9D8B030D-6E8A-4147-A177-3AD203B41FA5}">
                      <a16:colId xmlns="" xmlns:a16="http://schemas.microsoft.com/office/drawing/2014/main" val="984212394"/>
                    </a:ext>
                  </a:extLst>
                </a:gridCol>
              </a:tblGrid>
              <a:tr h="44704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buNone/>
                      </a:pPr>
                      <a:r>
                        <a:rPr lang="zh-TW" sz="5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時間</a:t>
                      </a:r>
                      <a:endParaRPr lang="zh-TW" sz="50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buNone/>
                      </a:pPr>
                      <a:r>
                        <a:rPr lang="en-US" sz="5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1950-1970</a:t>
                      </a:r>
                      <a:r>
                        <a:rPr lang="zh-TW" sz="5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年</a:t>
                      </a:r>
                      <a:endParaRPr lang="zh-TW" sz="50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buNone/>
                      </a:pPr>
                      <a:r>
                        <a:rPr lang="en-US" sz="5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1970-1990</a:t>
                      </a:r>
                      <a:r>
                        <a:rPr lang="zh-TW" sz="5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年</a:t>
                      </a:r>
                      <a:endParaRPr lang="zh-TW" sz="50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5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1990-2010</a:t>
                      </a:r>
                      <a:r>
                        <a:rPr lang="zh-TW" sz="5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年</a:t>
                      </a:r>
                      <a:endParaRPr lang="zh-TW" sz="50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16523918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buNone/>
                      </a:pPr>
                      <a:r>
                        <a:rPr lang="zh-TW" sz="5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經濟活動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buNone/>
                      </a:pPr>
                      <a:r>
                        <a:rPr lang="zh-TW" sz="5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（農業、狩獵、耕作作物、年輕人是否外出…）</a:t>
                      </a:r>
                      <a:endParaRPr lang="zh-TW" sz="50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buNone/>
                      </a:pPr>
                      <a:r>
                        <a:rPr lang="en-US" sz="5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50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buNone/>
                      </a:pPr>
                      <a:r>
                        <a:rPr lang="en-US" sz="5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50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5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50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324071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E092CF0C-77DE-441B-DDC5-D2436113E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083" y="1365340"/>
            <a:ext cx="1249572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TW" sz="4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2.</a:t>
            </a:r>
            <a:r>
              <a:rPr kumimoji="0" lang="zh-TW" altLang="zh-TW" sz="4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跟著時間走：整理出不同時期賽嘉族人的經濟活動。</a:t>
            </a:r>
            <a:endParaRPr kumimoji="0" lang="zh-TW" altLang="zh-TW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19">
            <a:extLst>
              <a:ext uri="{FF2B5EF4-FFF2-40B4-BE49-F238E27FC236}">
                <a16:creationId xmlns="" xmlns:a16="http://schemas.microsoft.com/office/drawing/2014/main" id="{1A160619-AC88-43F7-5DA1-C7EF130868F8}"/>
              </a:ext>
            </a:extLst>
          </p:cNvPr>
          <p:cNvSpPr txBox="1"/>
          <p:nvPr/>
        </p:nvSpPr>
        <p:spPr>
          <a:xfrm>
            <a:off x="369419" y="233265"/>
            <a:ext cx="296728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-1</a:t>
            </a:r>
          </a:p>
        </p:txBody>
      </p:sp>
      <p:sp>
        <p:nvSpPr>
          <p:cNvPr id="5" name="TextBox 16">
            <a:extLst>
              <a:ext uri="{FF2B5EF4-FFF2-40B4-BE49-F238E27FC236}">
                <a16:creationId xmlns="" xmlns:a16="http://schemas.microsoft.com/office/drawing/2014/main" id="{E5618C64-5F42-4E18-323D-85301C29BA9C}"/>
              </a:ext>
            </a:extLst>
          </p:cNvPr>
          <p:cNvSpPr txBox="1"/>
          <p:nvPr/>
        </p:nvSpPr>
        <p:spPr>
          <a:xfrm>
            <a:off x="3429000" y="190500"/>
            <a:ext cx="4917288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5000" dirty="0" err="1">
                <a:solidFill>
                  <a:srgbClr val="264250"/>
                </a:solidFill>
                <a:latin typeface="可画榜书"/>
                <a:ea typeface="可画榜书"/>
              </a:rPr>
              <a:t>Tjailjaking</a:t>
            </a: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賽嘉部落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grpSp>
        <p:nvGrpSpPr>
          <p:cNvPr id="9" name="群組 8">
            <a:extLst>
              <a:ext uri="{FF2B5EF4-FFF2-40B4-BE49-F238E27FC236}">
                <a16:creationId xmlns="" xmlns:a16="http://schemas.microsoft.com/office/drawing/2014/main" id="{95EF9A8C-C458-160A-5505-404B629800D8}"/>
              </a:ext>
            </a:extLst>
          </p:cNvPr>
          <p:cNvGrpSpPr/>
          <p:nvPr/>
        </p:nvGrpSpPr>
        <p:grpSpPr>
          <a:xfrm>
            <a:off x="12388373" y="3162300"/>
            <a:ext cx="6670401" cy="6407568"/>
            <a:chOff x="0" y="0"/>
            <a:chExt cx="3255010" cy="3767108"/>
          </a:xfrm>
        </p:grpSpPr>
        <p:pic>
          <p:nvPicPr>
            <p:cNvPr id="10" name="圖片 9">
              <a:extLst>
                <a:ext uri="{FF2B5EF4-FFF2-40B4-BE49-F238E27FC236}">
                  <a16:creationId xmlns="" xmlns:a16="http://schemas.microsoft.com/office/drawing/2014/main" id="{B2FC314E-5C4F-A174-3F74-DA080755C1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255010" cy="34029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文字方塊 50">
              <a:extLst>
                <a:ext uri="{FF2B5EF4-FFF2-40B4-BE49-F238E27FC236}">
                  <a16:creationId xmlns="" xmlns:a16="http://schemas.microsoft.com/office/drawing/2014/main" id="{DC12FDC0-E7B5-9EE0-C09C-407BF05BF5EF}"/>
                </a:ext>
              </a:extLst>
            </p:cNvPr>
            <p:cNvSpPr txBox="1"/>
            <p:nvPr/>
          </p:nvSpPr>
          <p:spPr>
            <a:xfrm>
              <a:off x="0" y="3443893"/>
              <a:ext cx="1866265" cy="32321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800"/>
                </a:spcAft>
              </a:pPr>
              <a:r>
                <a:rPr lang="zh-TW" sz="2000" kern="100" dirty="0">
                  <a:effectLst/>
                  <a:latin typeface="Aptos" panose="02110004020202020204"/>
                  <a:ea typeface="標楷體" panose="03000509000000000000" pitchFamily="65" charset="-120"/>
                  <a:cs typeface="Times New Roman" panose="02020603050405020304" pitchFamily="18" charset="0"/>
                </a:rPr>
                <a:t>▲改繪自展覽地圖　</a:t>
              </a:r>
              <a:endParaRPr lang="zh-TW" sz="2000" kern="100" dirty="0">
                <a:effectLst/>
                <a:latin typeface="Aptos" panose="02110004020202020204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箭號: 向下 11">
            <a:extLst>
              <a:ext uri="{FF2B5EF4-FFF2-40B4-BE49-F238E27FC236}">
                <a16:creationId xmlns="" xmlns:a16="http://schemas.microsoft.com/office/drawing/2014/main" id="{ABCB035A-7D2E-18DB-CA34-C3F3E6CB70E6}"/>
              </a:ext>
            </a:extLst>
          </p:cNvPr>
          <p:cNvSpPr/>
          <p:nvPr/>
        </p:nvSpPr>
        <p:spPr>
          <a:xfrm rot="19206132">
            <a:off x="12695920" y="6220945"/>
            <a:ext cx="762000" cy="685800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093B0546-677C-762C-DAD5-C50AEB8D306C}"/>
              </a:ext>
            </a:extLst>
          </p:cNvPr>
          <p:cNvSpPr/>
          <p:nvPr/>
        </p:nvSpPr>
        <p:spPr>
          <a:xfrm>
            <a:off x="4267200" y="4430014"/>
            <a:ext cx="2378862" cy="48649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zh-TW" sz="36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延續日治時期栽種水稻、甘蔗，後期以砍柴、採集油桐果實為主。</a:t>
            </a:r>
            <a:endParaRPr lang="zh-TW" altLang="en-US" sz="36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17569F88-3E7F-CFCB-1B63-1DC66DE6152A}"/>
              </a:ext>
            </a:extLst>
          </p:cNvPr>
          <p:cNvSpPr/>
          <p:nvPr/>
        </p:nvSpPr>
        <p:spPr>
          <a:xfrm>
            <a:off x="6931954" y="4440741"/>
            <a:ext cx="2378862" cy="48649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鄰近坡地均種植木薯。</a:t>
            </a:r>
          </a:p>
          <a:p>
            <a:r>
              <a:rPr lang="zh-TW" altLang="en-US" sz="36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年輕人</a:t>
            </a:r>
            <a:r>
              <a:rPr lang="zh-TW" altLang="en-US" sz="36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前往臺中</a:t>
            </a:r>
            <a:r>
              <a:rPr lang="zh-TW" altLang="en-US" sz="36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潭子紡織廠。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AAAD8F98-1009-13F9-C7E2-A55ABAB16B3E}"/>
              </a:ext>
            </a:extLst>
          </p:cNvPr>
          <p:cNvSpPr/>
          <p:nvPr/>
        </p:nvSpPr>
        <p:spPr>
          <a:xfrm>
            <a:off x="9601147" y="4430014"/>
            <a:ext cx="2378862" cy="48649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栽種芒果、檳榔。</a:t>
            </a:r>
          </a:p>
          <a:p>
            <a:r>
              <a:rPr lang="zh-TW" altLang="en-US" sz="36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年輕人主要在暑假返鄉協助。</a:t>
            </a:r>
            <a:endParaRPr lang="zh-TW" altLang="en-US" sz="36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2392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>
            <a:extLst>
              <a:ext uri="{FF2B5EF4-FFF2-40B4-BE49-F238E27FC236}">
                <a16:creationId xmlns="" xmlns:a16="http://schemas.microsoft.com/office/drawing/2014/main" id="{87587146-FEBB-5E7E-8093-15668BFCA4A2}"/>
              </a:ext>
            </a:extLst>
          </p:cNvPr>
          <p:cNvGrpSpPr/>
          <p:nvPr/>
        </p:nvGrpSpPr>
        <p:grpSpPr>
          <a:xfrm>
            <a:off x="-228600" y="-1028700"/>
            <a:ext cx="21166412" cy="12902170"/>
            <a:chOff x="-179107" y="-1035479"/>
            <a:chExt cx="21166412" cy="12902170"/>
          </a:xfrm>
        </p:grpSpPr>
        <p:sp>
          <p:nvSpPr>
            <p:cNvPr id="9" name="Freeform 4">
              <a:extLst>
                <a:ext uri="{FF2B5EF4-FFF2-40B4-BE49-F238E27FC236}">
                  <a16:creationId xmlns="" xmlns:a16="http://schemas.microsoft.com/office/drawing/2014/main" id="{E879E79B-6570-EA5B-30D5-2F6FA0FF3320}"/>
                </a:ext>
              </a:extLst>
            </p:cNvPr>
            <p:cNvSpPr/>
            <p:nvPr/>
          </p:nvSpPr>
          <p:spPr>
            <a:xfrm rot="4779868">
              <a:off x="11985377" y="3185293"/>
              <a:ext cx="12043643" cy="3914184"/>
            </a:xfrm>
            <a:custGeom>
              <a:avLst/>
              <a:gdLst/>
              <a:ahLst/>
              <a:cxnLst/>
              <a:rect l="l" t="t" r="r" b="b"/>
              <a:pathLst>
                <a:path w="12043643" h="3914184">
                  <a:moveTo>
                    <a:pt x="0" y="0"/>
                  </a:moveTo>
                  <a:lnTo>
                    <a:pt x="12043643" y="0"/>
                  </a:lnTo>
                  <a:lnTo>
                    <a:pt x="12043643" y="3914184"/>
                  </a:lnTo>
                  <a:lnTo>
                    <a:pt x="0" y="3914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10" name="Freeform 2">
              <a:extLst>
                <a:ext uri="{FF2B5EF4-FFF2-40B4-BE49-F238E27FC236}">
                  <a16:creationId xmlns="" xmlns:a16="http://schemas.microsoft.com/office/drawing/2014/main" id="{DA54391A-1CDA-60FF-F99E-2B236D135AF4}"/>
                </a:ext>
              </a:extLst>
            </p:cNvPr>
            <p:cNvSpPr/>
            <p:nvPr/>
          </p:nvSpPr>
          <p:spPr>
            <a:xfrm rot="5468092">
              <a:off x="3953014" y="-5167600"/>
              <a:ext cx="12902170" cy="21166412"/>
            </a:xfrm>
            <a:custGeom>
              <a:avLst/>
              <a:gdLst/>
              <a:ahLst/>
              <a:cxnLst/>
              <a:rect l="l" t="t" r="r" b="b"/>
              <a:pathLst>
                <a:path w="12902170" h="21166412">
                  <a:moveTo>
                    <a:pt x="0" y="0"/>
                  </a:moveTo>
                  <a:lnTo>
                    <a:pt x="12902170" y="0"/>
                  </a:lnTo>
                  <a:lnTo>
                    <a:pt x="12902170" y="21166412"/>
                  </a:lnTo>
                  <a:lnTo>
                    <a:pt x="0" y="211664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64722" r="-64722"/>
              </a:stretch>
            </a:blipFill>
          </p:spPr>
        </p:sp>
      </p:grpSp>
      <p:sp>
        <p:nvSpPr>
          <p:cNvPr id="3" name="文字方塊 2">
            <a:extLst>
              <a:ext uri="{FF2B5EF4-FFF2-40B4-BE49-F238E27FC236}">
                <a16:creationId xmlns="" xmlns:a16="http://schemas.microsoft.com/office/drawing/2014/main" id="{F61AED62-3DCE-AFA2-4BE3-FDBEFFFE16C8}"/>
              </a:ext>
            </a:extLst>
          </p:cNvPr>
          <p:cNvSpPr txBox="1"/>
          <p:nvPr/>
        </p:nvSpPr>
        <p:spPr>
          <a:xfrm>
            <a:off x="878688" y="1104900"/>
            <a:ext cx="15087600" cy="3592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 startAt="3"/>
            </a:pPr>
            <a:r>
              <a:rPr lang="zh-TW" altLang="zh-TW" sz="4000" kern="1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影片時間</a:t>
            </a:r>
            <a:r>
              <a:rPr lang="en-US" altLang="zh-TW" sz="4000" kern="1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7:45</a:t>
            </a:r>
            <a:r>
              <a:rPr lang="zh-TW" altLang="zh-TW" sz="4000" kern="1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提到賽嘉的古道途中有一個地名</a:t>
            </a:r>
            <a:r>
              <a:rPr lang="en-US" altLang="zh-TW" sz="4000" kern="100" dirty="0" err="1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tjautjiu</a:t>
            </a:r>
            <a:r>
              <a:rPr lang="zh-TW" altLang="zh-TW" sz="4000" kern="1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，是利用</a:t>
            </a:r>
            <a:r>
              <a:rPr lang="en-US" altLang="zh-TW" sz="4000" kern="100" dirty="0" err="1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kingma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運送作物下山的必經之地。如今隨著賽嘉族人的維生方式變遷，這條「</a:t>
            </a:r>
            <a:r>
              <a:rPr lang="zh-TW" altLang="zh-TW" sz="4000" kern="1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迴嘉德古道」上</a:t>
            </a:r>
            <a:r>
              <a:rPr lang="en-US" altLang="zh-TW" sz="4000" kern="100" dirty="0" err="1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tjautjiu</a:t>
            </a:r>
            <a:r>
              <a:rPr lang="zh-TW" altLang="zh-TW" sz="4000" kern="1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的地名再也看不到</a:t>
            </a:r>
            <a:r>
              <a:rPr lang="en-US" altLang="zh-TW" sz="4000" kern="100" dirty="0" err="1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kingma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、也沒有當年需要</a:t>
            </a:r>
            <a:r>
              <a:rPr lang="en-US" altLang="zh-TW" sz="4000" kern="100" dirty="0" err="1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kingma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運送的作物通過。想想看，「</a:t>
            </a:r>
            <a:r>
              <a:rPr lang="en-US" altLang="zh-TW" sz="4000" kern="100" dirty="0" err="1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tjautjiu</a:t>
            </a:r>
            <a:r>
              <a:rPr lang="zh-TW" altLang="zh-TW" sz="4000" kern="1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」作為一個地名，對賽嘉兩代族人的概念可能有何不同？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="" xmlns:a16="http://schemas.microsoft.com/office/drawing/2014/main" id="{9794A755-25F0-16C1-CA3C-A300FD5EB5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996802"/>
              </p:ext>
            </p:extLst>
          </p:nvPr>
        </p:nvGraphicFramePr>
        <p:xfrm>
          <a:off x="1031088" y="5143500"/>
          <a:ext cx="16418712" cy="4572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1618">
                  <a:extLst>
                    <a:ext uri="{9D8B030D-6E8A-4147-A177-3AD203B41FA5}">
                      <a16:colId xmlns="" xmlns:a16="http://schemas.microsoft.com/office/drawing/2014/main" val="1991628531"/>
                    </a:ext>
                  </a:extLst>
                </a:gridCol>
                <a:gridCol w="5731094">
                  <a:extLst>
                    <a:ext uri="{9D8B030D-6E8A-4147-A177-3AD203B41FA5}">
                      <a16:colId xmlns="" xmlns:a16="http://schemas.microsoft.com/office/drawing/2014/main" val="3866148999"/>
                    </a:ext>
                  </a:extLst>
                </a:gridCol>
                <a:gridCol w="6096000">
                  <a:extLst>
                    <a:ext uri="{9D8B030D-6E8A-4147-A177-3AD203B41FA5}">
                      <a16:colId xmlns="" xmlns:a16="http://schemas.microsoft.com/office/drawing/2014/main" val="3203971240"/>
                    </a:ext>
                  </a:extLst>
                </a:gridCol>
              </a:tblGrid>
              <a:tr h="181432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buNone/>
                      </a:pPr>
                      <a:r>
                        <a:rPr lang="zh-TW" sz="4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年齡區分</a:t>
                      </a:r>
                      <a:endParaRPr lang="zh-TW" sz="40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buNone/>
                      </a:pPr>
                      <a:r>
                        <a:rPr lang="zh-TW" sz="4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經歷過古道歷史的族人</a:t>
                      </a:r>
                      <a:endParaRPr lang="zh-TW" sz="40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zh-TW" sz="4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年輕一輩的族人</a:t>
                      </a:r>
                      <a:endParaRPr lang="zh-TW" sz="40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7171112"/>
                  </a:ext>
                </a:extLst>
              </a:tr>
              <a:tr h="2757675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buNone/>
                      </a:pPr>
                      <a:r>
                        <a:rPr lang="zh-TW" sz="4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對「</a:t>
                      </a:r>
                      <a:r>
                        <a:rPr lang="en-US" sz="4000" kern="100" dirty="0" err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tjautjiu</a:t>
                      </a:r>
                      <a:r>
                        <a:rPr lang="zh-TW" sz="4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」地名的想像或記憶</a:t>
                      </a:r>
                      <a:endParaRPr lang="zh-TW" sz="40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buNone/>
                      </a:pPr>
                      <a:r>
                        <a:rPr lang="en-US" sz="4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40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40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40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566533068"/>
                  </a:ext>
                </a:extLst>
              </a:tr>
            </a:tbl>
          </a:graphicData>
        </a:graphic>
      </p:graphicFrame>
      <p:sp>
        <p:nvSpPr>
          <p:cNvPr id="6" name="TextBox 19">
            <a:extLst>
              <a:ext uri="{FF2B5EF4-FFF2-40B4-BE49-F238E27FC236}">
                <a16:creationId xmlns="" xmlns:a16="http://schemas.microsoft.com/office/drawing/2014/main" id="{BB388C94-D382-619D-D478-174B199037A0}"/>
              </a:ext>
            </a:extLst>
          </p:cNvPr>
          <p:cNvSpPr txBox="1"/>
          <p:nvPr/>
        </p:nvSpPr>
        <p:spPr>
          <a:xfrm>
            <a:off x="369419" y="233265"/>
            <a:ext cx="296728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-1</a:t>
            </a:r>
          </a:p>
        </p:txBody>
      </p:sp>
      <p:sp>
        <p:nvSpPr>
          <p:cNvPr id="7" name="TextBox 16">
            <a:extLst>
              <a:ext uri="{FF2B5EF4-FFF2-40B4-BE49-F238E27FC236}">
                <a16:creationId xmlns="" xmlns:a16="http://schemas.microsoft.com/office/drawing/2014/main" id="{5F4D4A7A-DC55-6A14-4ADC-CAC151506EBD}"/>
              </a:ext>
            </a:extLst>
          </p:cNvPr>
          <p:cNvSpPr txBox="1"/>
          <p:nvPr/>
        </p:nvSpPr>
        <p:spPr>
          <a:xfrm>
            <a:off x="3429000" y="190500"/>
            <a:ext cx="4917288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5000" dirty="0" err="1">
                <a:solidFill>
                  <a:srgbClr val="264250"/>
                </a:solidFill>
                <a:latin typeface="可画榜书"/>
                <a:ea typeface="可画榜书"/>
              </a:rPr>
              <a:t>Tjailjaking</a:t>
            </a: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賽嘉部落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A6348FBB-D739-D15A-ACAB-8D3D1001B1B1}"/>
              </a:ext>
            </a:extLst>
          </p:cNvPr>
          <p:cNvSpPr/>
          <p:nvPr/>
        </p:nvSpPr>
        <p:spPr>
          <a:xfrm>
            <a:off x="6250788" y="7170418"/>
            <a:ext cx="4343400" cy="2438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經濟生活必經的道路／每天回家的路</a:t>
            </a:r>
            <a:r>
              <a:rPr lang="en-US" altLang="zh-TW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…</a:t>
            </a:r>
            <a:endParaRPr lang="zh-TW" altLang="en-US" sz="4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BD2244D4-8D2F-27BB-8ECC-2AB05E66FD9D}"/>
              </a:ext>
            </a:extLst>
          </p:cNvPr>
          <p:cNvSpPr/>
          <p:nvPr/>
        </p:nvSpPr>
        <p:spPr>
          <a:xfrm>
            <a:off x="12192000" y="7170418"/>
            <a:ext cx="4343400" cy="2438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探險的古道</a:t>
            </a:r>
            <a:r>
              <a:rPr lang="en-US" altLang="zh-TW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荒廢的野外</a:t>
            </a:r>
            <a:r>
              <a:rPr lang="en-US" altLang="zh-TW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草叢</a:t>
            </a:r>
            <a:r>
              <a:rPr lang="en-US" altLang="zh-TW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…</a:t>
            </a:r>
            <a:endParaRPr lang="zh-TW" altLang="en-US" sz="4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7404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3C590942-1EF1-700E-157B-95686C44AA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9688DA9-F21C-AFED-807C-0AF9F199CA62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CFE3BF6-DD57-069B-B3E6-A1EDCAD26430}"/>
              </a:ext>
            </a:extLst>
          </p:cNvPr>
          <p:cNvSpPr/>
          <p:nvPr/>
        </p:nvSpPr>
        <p:spPr>
          <a:xfrm>
            <a:off x="647700" y="3771900"/>
            <a:ext cx="16992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zh-TW" altLang="zh-TW" sz="6000" b="1" kern="1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「</a:t>
            </a:r>
            <a:r>
              <a:rPr lang="zh-TW" altLang="zh-TW" sz="60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我擔心這植物（雞母花）消失……若從此消失，部落的名字將無從根據。再不重視，為何被稱為『易長</a:t>
            </a:r>
            <a:r>
              <a:rPr lang="en-US" altLang="zh-TW" sz="6000" dirty="0" err="1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aladju</a:t>
            </a:r>
            <a:r>
              <a:rPr lang="zh-TW" altLang="zh-TW" sz="60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』之地，卻看不到</a:t>
            </a:r>
            <a:r>
              <a:rPr lang="en-US" altLang="zh-TW" sz="6000" dirty="0" err="1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aladju</a:t>
            </a:r>
            <a:r>
              <a:rPr lang="zh-TW" altLang="zh-TW" sz="60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，以後該怎麼說明呢？</a:t>
            </a:r>
            <a:r>
              <a:rPr lang="zh-TW" altLang="en-US" sz="60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endParaRPr lang="zh-TW" altLang="zh-TW" sz="6000" kern="1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TextBox 20">
            <a:extLst>
              <a:ext uri="{FF2B5EF4-FFF2-40B4-BE49-F238E27FC236}">
                <a16:creationId xmlns="" xmlns:a16="http://schemas.microsoft.com/office/drawing/2014/main" id="{96F4C725-298B-DD80-4295-C720ACB8C872}"/>
              </a:ext>
            </a:extLst>
          </p:cNvPr>
          <p:cNvSpPr txBox="1"/>
          <p:nvPr/>
        </p:nvSpPr>
        <p:spPr>
          <a:xfrm>
            <a:off x="818695" y="489780"/>
            <a:ext cx="295019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chemeClr val="bg1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chemeClr val="bg1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chemeClr val="bg1"/>
                </a:solidFill>
                <a:latin typeface="可画榜书"/>
                <a:ea typeface="可画榜书"/>
                <a:cs typeface="可画榜书"/>
                <a:sym typeface="可画榜书"/>
              </a:rPr>
              <a:t>-2</a:t>
            </a:r>
          </a:p>
        </p:txBody>
      </p:sp>
      <p:sp>
        <p:nvSpPr>
          <p:cNvPr id="7" name="TextBox 16">
            <a:extLst>
              <a:ext uri="{FF2B5EF4-FFF2-40B4-BE49-F238E27FC236}">
                <a16:creationId xmlns="" xmlns:a16="http://schemas.microsoft.com/office/drawing/2014/main" id="{CD947F3E-02B7-43D0-5D35-F1BD8A8E3D79}"/>
              </a:ext>
            </a:extLst>
          </p:cNvPr>
          <p:cNvSpPr txBox="1"/>
          <p:nvPr/>
        </p:nvSpPr>
        <p:spPr>
          <a:xfrm>
            <a:off x="3886200" y="419100"/>
            <a:ext cx="460804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altLang="zh-TW" sz="5000" dirty="0" err="1">
                <a:solidFill>
                  <a:schemeClr val="bg1"/>
                </a:solidFill>
                <a:latin typeface="可画榜书"/>
                <a:ea typeface="可画榜书"/>
              </a:rPr>
              <a:t>Pailjus</a:t>
            </a:r>
            <a:r>
              <a:rPr lang="zh-TW" altLang="zh-TW" sz="5000" dirty="0">
                <a:solidFill>
                  <a:schemeClr val="bg1"/>
                </a:solidFill>
                <a:latin typeface="可画榜书"/>
                <a:ea typeface="可画榜书"/>
              </a:rPr>
              <a:t>白鷺部落</a:t>
            </a:r>
          </a:p>
        </p:txBody>
      </p:sp>
    </p:spTree>
    <p:extLst>
      <p:ext uri="{BB962C8B-B14F-4D97-AF65-F5344CB8AC3E}">
        <p14:creationId xmlns:p14="http://schemas.microsoft.com/office/powerpoint/2010/main" val="372098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0">
            <a:extLst>
              <a:ext uri="{FF2B5EF4-FFF2-40B4-BE49-F238E27FC236}">
                <a16:creationId xmlns="" xmlns:a16="http://schemas.microsoft.com/office/drawing/2014/main" id="{236F3066-E035-2E8F-D800-336415B0DFEF}"/>
              </a:ext>
            </a:extLst>
          </p:cNvPr>
          <p:cNvSpPr txBox="1"/>
          <p:nvPr/>
        </p:nvSpPr>
        <p:spPr>
          <a:xfrm>
            <a:off x="1733095" y="489780"/>
            <a:ext cx="295019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latin typeface="可画榜书"/>
                <a:ea typeface="可画榜书"/>
                <a:cs typeface="可画榜书"/>
                <a:sym typeface="可画榜书"/>
              </a:rPr>
              <a:t>-2</a:t>
            </a:r>
          </a:p>
        </p:txBody>
      </p:sp>
      <p:sp>
        <p:nvSpPr>
          <p:cNvPr id="6" name="TextBox 16">
            <a:extLst>
              <a:ext uri="{FF2B5EF4-FFF2-40B4-BE49-F238E27FC236}">
                <a16:creationId xmlns="" xmlns:a16="http://schemas.microsoft.com/office/drawing/2014/main" id="{701B2535-7AE2-2D45-5C9A-2A5532DF137D}"/>
              </a:ext>
            </a:extLst>
          </p:cNvPr>
          <p:cNvSpPr txBox="1"/>
          <p:nvPr/>
        </p:nvSpPr>
        <p:spPr>
          <a:xfrm>
            <a:off x="4800600" y="419100"/>
            <a:ext cx="460804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altLang="zh-TW" sz="5000" dirty="0" err="1">
                <a:latin typeface="可画榜书"/>
                <a:ea typeface="可画榜书"/>
              </a:rPr>
              <a:t>Pailjus</a:t>
            </a:r>
            <a:r>
              <a:rPr lang="zh-TW" altLang="zh-TW" sz="5000" dirty="0">
                <a:latin typeface="可画榜书"/>
                <a:ea typeface="可画榜书"/>
              </a:rPr>
              <a:t>白鷺部落</a:t>
            </a:r>
          </a:p>
        </p:txBody>
      </p:sp>
      <p:grpSp>
        <p:nvGrpSpPr>
          <p:cNvPr id="7" name="群組 6">
            <a:extLst>
              <a:ext uri="{FF2B5EF4-FFF2-40B4-BE49-F238E27FC236}">
                <a16:creationId xmlns="" xmlns:a16="http://schemas.microsoft.com/office/drawing/2014/main" id="{0A700255-35DD-B889-A784-344BADE17AF3}"/>
              </a:ext>
            </a:extLst>
          </p:cNvPr>
          <p:cNvGrpSpPr/>
          <p:nvPr/>
        </p:nvGrpSpPr>
        <p:grpSpPr>
          <a:xfrm>
            <a:off x="11515658" y="723900"/>
            <a:ext cx="5952875" cy="9310874"/>
            <a:chOff x="107795" y="1"/>
            <a:chExt cx="2156460" cy="3754114"/>
          </a:xfrm>
        </p:grpSpPr>
        <p:pic>
          <p:nvPicPr>
            <p:cNvPr id="8" name="圖片 7">
              <a:extLst>
                <a:ext uri="{FF2B5EF4-FFF2-40B4-BE49-F238E27FC236}">
                  <a16:creationId xmlns="" xmlns:a16="http://schemas.microsoft.com/office/drawing/2014/main" id="{81571E74-0B7A-42D5-B042-06645CE85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795" y="1"/>
              <a:ext cx="2156460" cy="3446206"/>
            </a:xfrm>
            <a:prstGeom prst="rect">
              <a:avLst/>
            </a:prstGeom>
          </p:spPr>
        </p:pic>
        <p:sp>
          <p:nvSpPr>
            <p:cNvPr id="9" name="文字方塊 50">
              <a:extLst>
                <a:ext uri="{FF2B5EF4-FFF2-40B4-BE49-F238E27FC236}">
                  <a16:creationId xmlns="" xmlns:a16="http://schemas.microsoft.com/office/drawing/2014/main" id="{8B56B0E8-62B4-BDCF-E183-DC83C90454B4}"/>
                </a:ext>
              </a:extLst>
            </p:cNvPr>
            <p:cNvSpPr txBox="1"/>
            <p:nvPr/>
          </p:nvSpPr>
          <p:spPr>
            <a:xfrm>
              <a:off x="404279" y="3430845"/>
              <a:ext cx="1500668" cy="32327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zh-TW" sz="2000" kern="100" dirty="0">
                  <a:effectLst/>
                  <a:latin typeface="Aptos" panose="020B000402020202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▲展覽內部落位置示意圖</a:t>
              </a:r>
              <a:endParaRPr lang="zh-TW" sz="2000" kern="1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文字方塊 10">
            <a:extLst>
              <a:ext uri="{FF2B5EF4-FFF2-40B4-BE49-F238E27FC236}">
                <a16:creationId xmlns="" xmlns:a16="http://schemas.microsoft.com/office/drawing/2014/main" id="{E45C7903-EE1F-2AF6-14C9-B259833B8F30}"/>
              </a:ext>
            </a:extLst>
          </p:cNvPr>
          <p:cNvSpPr txBox="1"/>
          <p:nvPr/>
        </p:nvSpPr>
        <p:spPr>
          <a:xfrm>
            <a:off x="1600200" y="1562100"/>
            <a:ext cx="9556804" cy="7907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zh-TW" altLang="zh-TW" sz="3600" b="1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一、部落簡介：</a:t>
            </a:r>
            <a:endParaRPr lang="zh-TW" altLang="zh-TW" sz="36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　　白鷺部落屬排灣族，位於屏東縣來義鄉南河村，村落座落於林邊溪上游力里溪的凸岸河階地，緊鄰力力溪沖積扇之扇頂。在</a:t>
            </a:r>
            <a:r>
              <a:rPr lang="en-US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google map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搜尋白鷺部落，會連結到「舊白鷺部落」。舊白鷺社部落位於大武山群峰南端之久保山南側，高度約</a:t>
            </a:r>
            <a:r>
              <a:rPr lang="en-US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1000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公尺，距今南和村白鷺部落約六公里，高度相差近九百公尺。</a:t>
            </a:r>
            <a:endParaRPr lang="zh-TW" altLang="zh-TW" sz="36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altLang="zh-TW" sz="36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    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根據屏東縣來義鄉公所網站，</a:t>
            </a:r>
            <a:r>
              <a:rPr lang="en-US" altLang="zh-TW" sz="3600" kern="100" dirty="0" err="1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Pailjus</a:t>
            </a:r>
            <a:r>
              <a:rPr lang="en-US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白鷺</a:t>
            </a:r>
            <a:r>
              <a:rPr lang="en-US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和</a:t>
            </a:r>
            <a:r>
              <a:rPr lang="en-US" altLang="zh-TW" sz="3600" kern="100" dirty="0" err="1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Takamimura</a:t>
            </a:r>
            <a:r>
              <a:rPr lang="en-US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高見）兩個社區乃是民國</a:t>
            </a:r>
            <a:r>
              <a:rPr lang="en-US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48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年間二村合併遷至現址。根據行政院民委會於民國</a:t>
            </a:r>
            <a:r>
              <a:rPr lang="en-US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114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年統計，目前白鷺部落有</a:t>
            </a:r>
            <a:r>
              <a:rPr lang="en-US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217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戶，</a:t>
            </a:r>
            <a:r>
              <a:rPr lang="en-US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651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人。</a:t>
            </a:r>
            <a:endParaRPr lang="zh-TW" altLang="zh-TW" sz="36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0255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0">
            <a:extLst>
              <a:ext uri="{FF2B5EF4-FFF2-40B4-BE49-F238E27FC236}">
                <a16:creationId xmlns="" xmlns:a16="http://schemas.microsoft.com/office/drawing/2014/main" id="{D28B869C-E241-CAC1-F7C2-994442E14121}"/>
              </a:ext>
            </a:extLst>
          </p:cNvPr>
          <p:cNvSpPr txBox="1"/>
          <p:nvPr/>
        </p:nvSpPr>
        <p:spPr>
          <a:xfrm>
            <a:off x="437695" y="552077"/>
            <a:ext cx="295019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latin typeface="可画榜书"/>
                <a:ea typeface="可画榜书"/>
                <a:cs typeface="可画榜书"/>
                <a:sym typeface="可画榜书"/>
              </a:rPr>
              <a:t>-2</a:t>
            </a:r>
          </a:p>
        </p:txBody>
      </p:sp>
      <p:sp>
        <p:nvSpPr>
          <p:cNvPr id="5" name="TextBox 16">
            <a:extLst>
              <a:ext uri="{FF2B5EF4-FFF2-40B4-BE49-F238E27FC236}">
                <a16:creationId xmlns="" xmlns:a16="http://schemas.microsoft.com/office/drawing/2014/main" id="{4C1B3ECD-0E7D-3C6F-A774-7BF7C9D5614A}"/>
              </a:ext>
            </a:extLst>
          </p:cNvPr>
          <p:cNvSpPr txBox="1"/>
          <p:nvPr/>
        </p:nvSpPr>
        <p:spPr>
          <a:xfrm>
            <a:off x="3505200" y="481397"/>
            <a:ext cx="460804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altLang="zh-TW" sz="5000" dirty="0" err="1">
                <a:latin typeface="可画榜书"/>
                <a:ea typeface="可画榜书"/>
              </a:rPr>
              <a:t>Pailjus</a:t>
            </a:r>
            <a:r>
              <a:rPr lang="zh-TW" altLang="zh-TW" sz="5000" dirty="0">
                <a:latin typeface="可画榜书"/>
                <a:ea typeface="可画榜书"/>
              </a:rPr>
              <a:t>白鷺部落</a:t>
            </a:r>
          </a:p>
        </p:txBody>
      </p:sp>
      <p:grpSp>
        <p:nvGrpSpPr>
          <p:cNvPr id="15" name="群組 14">
            <a:extLst>
              <a:ext uri="{FF2B5EF4-FFF2-40B4-BE49-F238E27FC236}">
                <a16:creationId xmlns="" xmlns:a16="http://schemas.microsoft.com/office/drawing/2014/main" id="{401CFFF2-5BC6-6442-FB49-226F4DC5EF47}"/>
              </a:ext>
            </a:extLst>
          </p:cNvPr>
          <p:cNvGrpSpPr/>
          <p:nvPr/>
        </p:nvGrpSpPr>
        <p:grpSpPr>
          <a:xfrm>
            <a:off x="4953000" y="1514780"/>
            <a:ext cx="13538321" cy="7969396"/>
            <a:chOff x="4495800" y="1866900"/>
            <a:chExt cx="13538321" cy="7969396"/>
          </a:xfrm>
        </p:grpSpPr>
        <p:pic>
          <p:nvPicPr>
            <p:cNvPr id="3" name="圖片 2">
              <a:extLst>
                <a:ext uri="{FF2B5EF4-FFF2-40B4-BE49-F238E27FC236}">
                  <a16:creationId xmlns="" xmlns:a16="http://schemas.microsoft.com/office/drawing/2014/main" id="{32C7C59C-3732-B7D9-6FF3-9F8BCC88A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5800" y="1866900"/>
              <a:ext cx="13538321" cy="7969396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162E66F3-7FCC-5BA3-BA5A-DEEE64D35B73}"/>
                </a:ext>
              </a:extLst>
            </p:cNvPr>
            <p:cNvSpPr/>
            <p:nvPr/>
          </p:nvSpPr>
          <p:spPr>
            <a:xfrm>
              <a:off x="6248400" y="6688838"/>
              <a:ext cx="2019300" cy="8382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2400" dirty="0">
                  <a:solidFill>
                    <a:schemeClr val="tx1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南和部落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4E915BF1-4CAE-9F81-72B1-424B9AA00DFE}"/>
                </a:ext>
              </a:extLst>
            </p:cNvPr>
            <p:cNvSpPr/>
            <p:nvPr/>
          </p:nvSpPr>
          <p:spPr>
            <a:xfrm>
              <a:off x="12877800" y="2955038"/>
              <a:ext cx="2019300" cy="8382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2400" dirty="0">
                  <a:solidFill>
                    <a:schemeClr val="tx1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舊白鷺部落</a:t>
              </a:r>
            </a:p>
          </p:txBody>
        </p:sp>
        <p:cxnSp>
          <p:nvCxnSpPr>
            <p:cNvPr id="9" name="直線單箭頭接點 8">
              <a:extLst>
                <a:ext uri="{FF2B5EF4-FFF2-40B4-BE49-F238E27FC236}">
                  <a16:creationId xmlns="" xmlns:a16="http://schemas.microsoft.com/office/drawing/2014/main" id="{1BAA5DC2-4AF3-7BD1-22A1-2DA71F5092C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39800" y="3771900"/>
              <a:ext cx="304800" cy="607679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單箭頭接點 10">
              <a:extLst>
                <a:ext uri="{FF2B5EF4-FFF2-40B4-BE49-F238E27FC236}">
                  <a16:creationId xmlns="" xmlns:a16="http://schemas.microsoft.com/office/drawing/2014/main" id="{E91CFA0B-58AC-FF8F-30F8-B36E0849137D}"/>
                </a:ext>
              </a:extLst>
            </p:cNvPr>
            <p:cNvCxnSpPr>
              <a:cxnSpLocks/>
            </p:cNvCxnSpPr>
            <p:nvPr/>
          </p:nvCxnSpPr>
          <p:spPr>
            <a:xfrm>
              <a:off x="7258050" y="7479956"/>
              <a:ext cx="285750" cy="63342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字方塊 13">
            <a:extLst>
              <a:ext uri="{FF2B5EF4-FFF2-40B4-BE49-F238E27FC236}">
                <a16:creationId xmlns="" xmlns:a16="http://schemas.microsoft.com/office/drawing/2014/main" id="{0431A5A9-6CA6-9FA9-492B-33DF9BBA2131}"/>
              </a:ext>
            </a:extLst>
          </p:cNvPr>
          <p:cNvSpPr txBox="1"/>
          <p:nvPr/>
        </p:nvSpPr>
        <p:spPr>
          <a:xfrm>
            <a:off x="533400" y="1870021"/>
            <a:ext cx="4267200" cy="760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buFont typeface="+mj-lt"/>
              <a:buAutoNum type="arabicPeriod"/>
            </a:pPr>
            <a:r>
              <a:rPr lang="zh-TW" altLang="zh-TW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展覽區的家屋分布圖，不僅展示舊部落時期各家族的名字，亦展現出舊部落的生活空間規畫。搭配</a:t>
            </a:r>
            <a:r>
              <a:rPr lang="en-US" altLang="zh-TW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Google map</a:t>
            </a:r>
            <a:r>
              <a:rPr lang="zh-TW" altLang="zh-TW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搜尋「舊白鷺部落」，利用街景圖觀察舊白鷺部落的生活環境有何特色？跟現在的南和村的有無差別？</a:t>
            </a:r>
            <a:endParaRPr lang="zh-TW" altLang="zh-TW" sz="32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arenBoth"/>
            </a:pPr>
            <a:r>
              <a:rPr lang="zh-TW" altLang="en-US" sz="3200" kern="100" dirty="0"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地形</a:t>
            </a:r>
            <a:endParaRPr lang="en-US" altLang="zh-TW" sz="3200" kern="100" dirty="0">
              <a:effectLst/>
              <a:latin typeface="Aptos" panose="020B0004020202020204" pitchFamily="34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arenBoth"/>
            </a:pPr>
            <a:endParaRPr lang="en-US" altLang="zh-TW" sz="32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arenBoth"/>
            </a:pPr>
            <a:endParaRPr lang="zh-TW" altLang="zh-TW" sz="32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E69DED5-7A40-24A4-0188-F17ADC4E4E09}"/>
              </a:ext>
            </a:extLst>
          </p:cNvPr>
          <p:cNvSpPr/>
          <p:nvPr/>
        </p:nvSpPr>
        <p:spPr>
          <a:xfrm>
            <a:off x="1174073" y="8482711"/>
            <a:ext cx="2971800" cy="11280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舊</a:t>
            </a:r>
            <a:r>
              <a:rPr lang="en-US" altLang="zh-TW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山脊</a:t>
            </a:r>
            <a:endParaRPr lang="en-US" altLang="zh-TW" sz="4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新</a:t>
            </a:r>
            <a:r>
              <a:rPr lang="en-US" altLang="zh-TW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沖積扇</a:t>
            </a:r>
          </a:p>
        </p:txBody>
      </p:sp>
      <p:sp>
        <p:nvSpPr>
          <p:cNvPr id="19" name="文字方塊 1">
            <a:extLst>
              <a:ext uri="{FF2B5EF4-FFF2-40B4-BE49-F238E27FC236}">
                <a16:creationId xmlns="" xmlns:a16="http://schemas.microsoft.com/office/drawing/2014/main" id="{FE9589C7-AFAF-F1FA-D7A0-8E35AF65689C}"/>
              </a:ext>
            </a:extLst>
          </p:cNvPr>
          <p:cNvSpPr txBox="1"/>
          <p:nvPr/>
        </p:nvSpPr>
        <p:spPr>
          <a:xfrm>
            <a:off x="5076825" y="9610735"/>
            <a:ext cx="5562600" cy="50182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zh-TW" sz="2000" kern="100" dirty="0">
                <a:effectLst/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圖片來源：擷取自</a:t>
            </a:r>
            <a:r>
              <a:rPr lang="en-US" sz="2000" kern="100" dirty="0">
                <a:effectLst/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google </a:t>
            </a:r>
            <a:r>
              <a:rPr lang="en-US" sz="2000" kern="100" dirty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earth</a:t>
            </a:r>
            <a:r>
              <a:rPr lang="en-US" sz="2000" kern="100" dirty="0">
                <a:effectLst/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sz="2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(2025.08.03)</a:t>
            </a:r>
            <a:endParaRPr lang="zh-TW" sz="2000" kern="100" dirty="0">
              <a:effectLst/>
              <a:latin typeface="Aptos" panose="02110004020202020204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64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方塊 1">
            <a:extLst>
              <a:ext uri="{FF2B5EF4-FFF2-40B4-BE49-F238E27FC236}">
                <a16:creationId xmlns="" xmlns:a16="http://schemas.microsoft.com/office/drawing/2014/main" id="{1C1C7124-7447-404D-3BC8-156288C9E200}"/>
              </a:ext>
            </a:extLst>
          </p:cNvPr>
          <p:cNvSpPr txBox="1"/>
          <p:nvPr/>
        </p:nvSpPr>
        <p:spPr>
          <a:xfrm>
            <a:off x="14973134" y="8393191"/>
            <a:ext cx="3314866" cy="50182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zh-TW" sz="2000" kern="100" dirty="0">
                <a:effectLst/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圖片來源：</a:t>
            </a:r>
            <a:r>
              <a:rPr lang="zh-TW" altLang="en-US" sz="2000" kern="100" dirty="0"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取自展覽圖片</a:t>
            </a:r>
            <a:endParaRPr lang="zh-TW" sz="2000" kern="100" dirty="0">
              <a:effectLst/>
              <a:latin typeface="Aptos" panose="02110004020202020204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CF9FE82B-AA1B-6533-5084-FD2C6D4A1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0" y="1571223"/>
            <a:ext cx="10181199" cy="5943600"/>
          </a:xfrm>
          <a:prstGeom prst="rect">
            <a:avLst/>
          </a:prstGeom>
        </p:spPr>
      </p:pic>
      <p:sp>
        <p:nvSpPr>
          <p:cNvPr id="4" name="TextBox 20">
            <a:extLst>
              <a:ext uri="{FF2B5EF4-FFF2-40B4-BE49-F238E27FC236}">
                <a16:creationId xmlns="" xmlns:a16="http://schemas.microsoft.com/office/drawing/2014/main" id="{93B0B1C7-8DA8-0540-35DD-8300DF25B384}"/>
              </a:ext>
            </a:extLst>
          </p:cNvPr>
          <p:cNvSpPr txBox="1"/>
          <p:nvPr/>
        </p:nvSpPr>
        <p:spPr>
          <a:xfrm>
            <a:off x="437695" y="552077"/>
            <a:ext cx="295019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latin typeface="可画榜书"/>
                <a:ea typeface="可画榜书"/>
                <a:cs typeface="可画榜书"/>
                <a:sym typeface="可画榜书"/>
              </a:rPr>
              <a:t>-2</a:t>
            </a:r>
          </a:p>
        </p:txBody>
      </p:sp>
      <p:sp>
        <p:nvSpPr>
          <p:cNvPr id="5" name="TextBox 16">
            <a:extLst>
              <a:ext uri="{FF2B5EF4-FFF2-40B4-BE49-F238E27FC236}">
                <a16:creationId xmlns="" xmlns:a16="http://schemas.microsoft.com/office/drawing/2014/main" id="{3A334FD7-D79F-93B6-8E9B-7B148F6FDE87}"/>
              </a:ext>
            </a:extLst>
          </p:cNvPr>
          <p:cNvSpPr txBox="1"/>
          <p:nvPr/>
        </p:nvSpPr>
        <p:spPr>
          <a:xfrm>
            <a:off x="3505200" y="481397"/>
            <a:ext cx="460804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altLang="zh-TW" sz="5000" dirty="0" err="1">
                <a:latin typeface="可画榜书"/>
                <a:ea typeface="可画榜书"/>
              </a:rPr>
              <a:t>Pailjus</a:t>
            </a:r>
            <a:r>
              <a:rPr lang="zh-TW" altLang="zh-TW" sz="5000" dirty="0">
                <a:latin typeface="可画榜书"/>
                <a:ea typeface="可画榜书"/>
              </a:rPr>
              <a:t>白鷺部落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="" xmlns:a16="http://schemas.microsoft.com/office/drawing/2014/main" id="{B36D02A6-2D62-0926-6E0F-EDFA7ED45653}"/>
              </a:ext>
            </a:extLst>
          </p:cNvPr>
          <p:cNvSpPr txBox="1"/>
          <p:nvPr/>
        </p:nvSpPr>
        <p:spPr>
          <a:xfrm>
            <a:off x="533400" y="1359483"/>
            <a:ext cx="6858000" cy="8629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buFont typeface="+mj-lt"/>
              <a:buAutoNum type="arabicPeriod"/>
            </a:pPr>
            <a:r>
              <a:rPr lang="zh-TW" altLang="zh-TW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展覽區的家屋分布圖，不僅展示舊部落時期各家族的名字，亦展現出舊部落的生活空間規畫。搭配</a:t>
            </a:r>
            <a:r>
              <a:rPr lang="en-US" altLang="zh-TW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Google map</a:t>
            </a:r>
            <a:r>
              <a:rPr lang="zh-TW" altLang="zh-TW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搜尋「舊白鷺部落」，利用街景圖觀察舊白鷺部落的生活環境有何特色？跟現在的南和村的有無差別？</a:t>
            </a:r>
            <a:endParaRPr lang="en-US" altLang="zh-TW" sz="3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lnSpc>
                <a:spcPct val="115000"/>
              </a:lnSpc>
            </a:pPr>
            <a:r>
              <a:rPr lang="en-US" altLang="zh-TW" sz="3000" kern="1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(2)</a:t>
            </a:r>
            <a:r>
              <a:rPr lang="zh-TW" altLang="en-US" sz="3000" kern="1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建築形式</a:t>
            </a:r>
            <a:endParaRPr lang="en-US" altLang="zh-TW" sz="3000" kern="100" dirty="0"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n-US" altLang="zh-TW" sz="3000" kern="100" dirty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n-US" altLang="zh-TW" sz="3000" kern="100" dirty="0"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altLang="zh-TW" sz="3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(3)</a:t>
            </a:r>
            <a:r>
              <a:rPr lang="zh-TW" altLang="en-US" sz="3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聚落空間規劃</a:t>
            </a:r>
            <a:endParaRPr lang="en-US" altLang="zh-TW" sz="3000" kern="100" dirty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n-US" altLang="zh-TW" sz="3000" kern="100" dirty="0"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n-US" altLang="zh-TW" sz="3000" kern="100" dirty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n-US" altLang="zh-TW" sz="3000" kern="100" dirty="0"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altLang="zh-TW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(4)</a:t>
            </a:r>
            <a:r>
              <a:rPr lang="zh-TW" altLang="zh-TW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原家屋與現今門牌使用的文字系統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arenBoth"/>
            </a:pPr>
            <a:endParaRPr lang="en-US" altLang="zh-TW" sz="32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arenBoth"/>
            </a:pPr>
            <a:endParaRPr lang="zh-TW" altLang="zh-TW" sz="32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EA4A7398-CCF0-2FF8-57D9-7D52B989B2F5}"/>
              </a:ext>
            </a:extLst>
          </p:cNvPr>
          <p:cNvSpPr/>
          <p:nvPr/>
        </p:nvSpPr>
        <p:spPr>
          <a:xfrm>
            <a:off x="685800" y="5141014"/>
            <a:ext cx="5181600" cy="1066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舊</a:t>
            </a:r>
            <a:r>
              <a:rPr lang="en-US" altLang="zh-TW" sz="3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3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石板屋</a:t>
            </a:r>
            <a:endParaRPr lang="en-US" altLang="zh-TW" sz="3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新</a:t>
            </a:r>
            <a:r>
              <a:rPr lang="en-US" altLang="zh-TW" sz="3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3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鐵皮、水泥等現代平房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5CA76345-E356-7258-EFDB-2F14543954C7}"/>
              </a:ext>
            </a:extLst>
          </p:cNvPr>
          <p:cNvSpPr/>
          <p:nvPr/>
        </p:nvSpPr>
        <p:spPr>
          <a:xfrm>
            <a:off x="599847" y="6667500"/>
            <a:ext cx="10535105" cy="15586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舊</a:t>
            </a:r>
            <a:r>
              <a:rPr lang="en-US" altLang="zh-TW" sz="3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3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受地形影響較鬆散，不過家屋集中於聚落中心，周圍為學校、警察駐在所、墓地等。</a:t>
            </a:r>
            <a:endParaRPr lang="en-US" altLang="zh-TW" sz="3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新</a:t>
            </a:r>
            <a:r>
              <a:rPr lang="en-US" altLang="zh-TW" sz="3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3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排列密集，並有警察局、教堂錯落其間。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C428C5E-F1C7-2E38-A27E-0CE2A808D760}"/>
              </a:ext>
            </a:extLst>
          </p:cNvPr>
          <p:cNvSpPr/>
          <p:nvPr/>
        </p:nvSpPr>
        <p:spPr>
          <a:xfrm>
            <a:off x="541667" y="8801100"/>
            <a:ext cx="2133600" cy="1066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舊：拼音</a:t>
            </a:r>
            <a:endParaRPr lang="en-US" altLang="zh-TW" sz="3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新：中文</a:t>
            </a:r>
          </a:p>
        </p:txBody>
      </p:sp>
    </p:spTree>
    <p:extLst>
      <p:ext uri="{BB962C8B-B14F-4D97-AF65-F5344CB8AC3E}">
        <p14:creationId xmlns:p14="http://schemas.microsoft.com/office/powerpoint/2010/main" val="56381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>
            <a:extLst>
              <a:ext uri="{FF2B5EF4-FFF2-40B4-BE49-F238E27FC236}">
                <a16:creationId xmlns="" xmlns:a16="http://schemas.microsoft.com/office/drawing/2014/main" id="{B62BADFB-AB43-3D70-854E-FA9C673BD444}"/>
              </a:ext>
            </a:extLst>
          </p:cNvPr>
          <p:cNvSpPr/>
          <p:nvPr/>
        </p:nvSpPr>
        <p:spPr>
          <a:xfrm>
            <a:off x="12577" y="1866900"/>
            <a:ext cx="18453717" cy="562175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TextBox 20">
            <a:extLst>
              <a:ext uri="{FF2B5EF4-FFF2-40B4-BE49-F238E27FC236}">
                <a16:creationId xmlns="" xmlns:a16="http://schemas.microsoft.com/office/drawing/2014/main" id="{C93821E6-E98B-ED20-C585-E7BC2EECA639}"/>
              </a:ext>
            </a:extLst>
          </p:cNvPr>
          <p:cNvSpPr txBox="1"/>
          <p:nvPr/>
        </p:nvSpPr>
        <p:spPr>
          <a:xfrm>
            <a:off x="437695" y="552077"/>
            <a:ext cx="295019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latin typeface="可画榜书"/>
                <a:ea typeface="可画榜书"/>
                <a:cs typeface="可画榜书"/>
                <a:sym typeface="可画榜书"/>
              </a:rPr>
              <a:t>-2</a:t>
            </a:r>
          </a:p>
        </p:txBody>
      </p:sp>
      <p:sp>
        <p:nvSpPr>
          <p:cNvPr id="3" name="TextBox 16">
            <a:extLst>
              <a:ext uri="{FF2B5EF4-FFF2-40B4-BE49-F238E27FC236}">
                <a16:creationId xmlns="" xmlns:a16="http://schemas.microsoft.com/office/drawing/2014/main" id="{A735F90F-587E-017F-6C91-3408D9D82455}"/>
              </a:ext>
            </a:extLst>
          </p:cNvPr>
          <p:cNvSpPr txBox="1"/>
          <p:nvPr/>
        </p:nvSpPr>
        <p:spPr>
          <a:xfrm>
            <a:off x="3505200" y="481397"/>
            <a:ext cx="460804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altLang="zh-TW" sz="5000" dirty="0" err="1">
                <a:latin typeface="可画榜书"/>
                <a:ea typeface="可画榜书"/>
              </a:rPr>
              <a:t>Pailjus</a:t>
            </a:r>
            <a:r>
              <a:rPr lang="zh-TW" altLang="zh-TW" sz="5000" dirty="0">
                <a:latin typeface="可画榜书"/>
                <a:ea typeface="可画榜书"/>
              </a:rPr>
              <a:t>白鷺部落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48DAFD0A-A3B0-7611-96DF-42140A48BB4D}"/>
              </a:ext>
            </a:extLst>
          </p:cNvPr>
          <p:cNvSpPr txBox="1"/>
          <p:nvPr/>
        </p:nvSpPr>
        <p:spPr>
          <a:xfrm>
            <a:off x="787895" y="2171700"/>
            <a:ext cx="17145000" cy="4300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1.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「南和村」為兩個部落共同生活的地名，又被稱為</a:t>
            </a:r>
            <a:r>
              <a:rPr lang="en-US" altLang="zh-TW" sz="4000" kern="100" dirty="0" err="1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tjuru’aladju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。什麼是</a:t>
            </a:r>
            <a:r>
              <a:rPr lang="en-US" altLang="zh-TW" sz="4000" kern="100" dirty="0" err="1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aladju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呢</a:t>
            </a:r>
            <a:r>
              <a:rPr lang="en-US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?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根據原視新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聞網訪談影片：「</a:t>
            </a:r>
            <a:r>
              <a:rPr lang="en-US" altLang="zh-TW" sz="4000" kern="1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aladju</a:t>
            </a:r>
            <a:r>
              <a:rPr lang="en-US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雞母珠</a:t>
            </a:r>
            <a:r>
              <a:rPr lang="en-US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的果實，很像神像的眼睛，族內老人特別喜歡串起來，做成項鍊、頭飾或手鍊；莖葉切段加在</a:t>
            </a:r>
            <a:r>
              <a:rPr lang="en-US" altLang="zh-TW" sz="4000" kern="1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savi’i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（檳榔）內，吃起來又香又甜，減緩石灰的刺激性，就比較不會傷到口腔。」（原視新聞網，〈南和部落</a:t>
            </a:r>
            <a:r>
              <a:rPr lang="en-US" altLang="zh-TW" sz="4000" kern="1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tjuru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’</a:t>
            </a:r>
            <a:r>
              <a:rPr lang="en-US" altLang="zh-TW" sz="4000" kern="1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aladju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命名尋根，找回土地連結〉，</a:t>
            </a:r>
            <a:r>
              <a:rPr lang="en-US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2023.04.26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）</a:t>
            </a:r>
            <a:endParaRPr lang="zh-TW" altLang="zh-TW" sz="40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="" xmlns:a16="http://schemas.microsoft.com/office/drawing/2014/main" id="{413F2A62-CE61-240F-D08B-79CCC285169A}"/>
              </a:ext>
            </a:extLst>
          </p:cNvPr>
          <p:cNvSpPr txBox="1"/>
          <p:nvPr/>
        </p:nvSpPr>
        <p:spPr>
          <a:xfrm>
            <a:off x="726868" y="6743700"/>
            <a:ext cx="16834263" cy="2884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800"/>
              </a:spcAft>
              <a:buClr>
                <a:srgbClr val="000000"/>
              </a:buClr>
            </a:pP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南和村長老：「我擔心這植物（雞母花）消失……若從此消失，部落的名字將無從根據。再不重視，為何被稱為『易長</a:t>
            </a:r>
            <a:r>
              <a:rPr lang="en-US" altLang="zh-TW" sz="4000" kern="100" dirty="0" err="1"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aladju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』之地，卻看不到</a:t>
            </a:r>
            <a:r>
              <a:rPr lang="en-US" altLang="zh-TW" sz="4000" kern="100" dirty="0" err="1"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aladju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，以後該怎麼說明呢？」（原視新聞網，〈南和部落</a:t>
            </a:r>
            <a:r>
              <a:rPr lang="en-US" altLang="zh-TW" sz="4000" kern="100" dirty="0" err="1"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tjuru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’</a:t>
            </a:r>
            <a:r>
              <a:rPr lang="en-US" altLang="zh-TW" sz="4000" kern="100" dirty="0" err="1"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aladju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命名尋根，找回土地連結〉，</a:t>
            </a:r>
            <a:r>
              <a:rPr lang="en-US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2023.04.26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）說說看長老擔心什麼？</a:t>
            </a:r>
            <a:endParaRPr lang="zh-TW" altLang="zh-TW" sz="40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0980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="" xmlns:a16="http://schemas.microsoft.com/office/drawing/2014/main" id="{2AB84948-C6C9-F36B-8F5D-291353D3B23C}"/>
              </a:ext>
            </a:extLst>
          </p:cNvPr>
          <p:cNvSpPr/>
          <p:nvPr/>
        </p:nvSpPr>
        <p:spPr>
          <a:xfrm>
            <a:off x="10357" y="1485900"/>
            <a:ext cx="18084800" cy="640080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20">
            <a:extLst>
              <a:ext uri="{FF2B5EF4-FFF2-40B4-BE49-F238E27FC236}">
                <a16:creationId xmlns="" xmlns:a16="http://schemas.microsoft.com/office/drawing/2014/main" id="{1CAF3B43-5245-B0AC-7401-C6D5B6DE7064}"/>
              </a:ext>
            </a:extLst>
          </p:cNvPr>
          <p:cNvSpPr txBox="1"/>
          <p:nvPr/>
        </p:nvSpPr>
        <p:spPr>
          <a:xfrm>
            <a:off x="437695" y="552077"/>
            <a:ext cx="295019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latin typeface="可画榜书"/>
                <a:ea typeface="可画榜书"/>
                <a:cs typeface="可画榜书"/>
                <a:sym typeface="可画榜书"/>
              </a:rPr>
              <a:t>-2</a:t>
            </a:r>
          </a:p>
        </p:txBody>
      </p:sp>
      <p:sp>
        <p:nvSpPr>
          <p:cNvPr id="4" name="TextBox 16">
            <a:extLst>
              <a:ext uri="{FF2B5EF4-FFF2-40B4-BE49-F238E27FC236}">
                <a16:creationId xmlns="" xmlns:a16="http://schemas.microsoft.com/office/drawing/2014/main" id="{9F5350D5-3A2A-C895-07DC-D3245290BF33}"/>
              </a:ext>
            </a:extLst>
          </p:cNvPr>
          <p:cNvSpPr txBox="1"/>
          <p:nvPr/>
        </p:nvSpPr>
        <p:spPr>
          <a:xfrm>
            <a:off x="3505200" y="481397"/>
            <a:ext cx="460804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altLang="zh-TW" sz="5000" dirty="0" err="1">
                <a:latin typeface="可画榜书"/>
                <a:ea typeface="可画榜书"/>
              </a:rPr>
              <a:t>Pailjus</a:t>
            </a:r>
            <a:r>
              <a:rPr lang="zh-TW" altLang="zh-TW" sz="5000" dirty="0">
                <a:latin typeface="可画榜书"/>
                <a:ea typeface="可画榜书"/>
              </a:rPr>
              <a:t>白鷺部落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="" xmlns:a16="http://schemas.microsoft.com/office/drawing/2014/main" id="{2EBF0F57-3DE0-81E7-82F1-007ACC9FE199}"/>
              </a:ext>
            </a:extLst>
          </p:cNvPr>
          <p:cNvSpPr txBox="1"/>
          <p:nvPr/>
        </p:nvSpPr>
        <p:spPr>
          <a:xfrm>
            <a:off x="762000" y="1792628"/>
            <a:ext cx="16916400" cy="4300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800"/>
              </a:spcAft>
              <a:buClr>
                <a:srgbClr val="000000"/>
              </a:buClr>
            </a:pPr>
            <a:r>
              <a:rPr lang="en-US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2.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根據展覽第二站「部落遷移情境影像」，我們知道白鷺部落原本的居住地後來才改地名為</a:t>
            </a:r>
            <a:r>
              <a:rPr lang="en-US" altLang="zh-TW" sz="4000" kern="1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Pailj</a:t>
            </a:r>
            <a:r>
              <a:rPr lang="en-US" altLang="zh-TW" sz="4000" kern="100" dirty="0" err="1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us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白鷺。在遷移至南和村之前，白鷺部落在中途許多地方落腳過，也留下了許多地名印記</a:t>
            </a:r>
            <a:r>
              <a:rPr lang="en-US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如圖四</a:t>
            </a:r>
            <a:r>
              <a:rPr lang="en-US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，但即便於民國</a:t>
            </a:r>
            <a:r>
              <a:rPr lang="en-US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48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年遷移至今南和村後，生活空間、建築形式均有所改變，卻仍將族人居住的社區稱為</a:t>
            </a:r>
            <a:r>
              <a:rPr lang="en-US" altLang="zh-TW" sz="4000" kern="100" dirty="0" err="1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Pailjus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白鷺部落。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「南和村」作為正式的行政區地名，跟「白鷺」指稱地方有何差別？「南和村」跟「白鷺部落」何者對白鷺部落的人更具有意義？</a:t>
            </a:r>
            <a:endParaRPr lang="zh-TW" altLang="zh-TW" sz="40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ED90322-CE0C-486E-97B2-9B02D977C3C7}"/>
              </a:ext>
            </a:extLst>
          </p:cNvPr>
          <p:cNvSpPr/>
          <p:nvPr/>
        </p:nvSpPr>
        <p:spPr>
          <a:xfrm>
            <a:off x="754487" y="7658100"/>
            <a:ext cx="2598313" cy="13333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自由回答</a:t>
            </a:r>
          </a:p>
        </p:txBody>
      </p:sp>
    </p:spTree>
    <p:extLst>
      <p:ext uri="{BB962C8B-B14F-4D97-AF65-F5344CB8AC3E}">
        <p14:creationId xmlns:p14="http://schemas.microsoft.com/office/powerpoint/2010/main" val="215367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 rot="5468092">
            <a:off x="-1312163" y="-1039145"/>
            <a:ext cx="12902170" cy="12353173"/>
          </a:xfrm>
          <a:custGeom>
            <a:avLst/>
            <a:gdLst/>
            <a:ahLst/>
            <a:cxnLst/>
            <a:rect l="l" t="t" r="r" b="b"/>
            <a:pathLst>
              <a:path w="12902170" h="12353173">
                <a:moveTo>
                  <a:pt x="0" y="0"/>
                </a:moveTo>
                <a:lnTo>
                  <a:pt x="12902170" y="0"/>
                </a:lnTo>
                <a:lnTo>
                  <a:pt x="12902170" y="12353173"/>
                </a:lnTo>
                <a:lnTo>
                  <a:pt x="0" y="123531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270" t="-4952" r="-20270"/>
            </a:stretch>
          </a:blipFill>
        </p:spPr>
      </p:sp>
      <p:sp>
        <p:nvSpPr>
          <p:cNvPr id="4" name="Freeform 4"/>
          <p:cNvSpPr/>
          <p:nvPr/>
        </p:nvSpPr>
        <p:spPr>
          <a:xfrm rot="-4436545">
            <a:off x="7220675" y="8765153"/>
            <a:ext cx="6761693" cy="1724232"/>
          </a:xfrm>
          <a:custGeom>
            <a:avLst/>
            <a:gdLst/>
            <a:ahLst/>
            <a:cxnLst/>
            <a:rect l="l" t="t" r="r" b="b"/>
            <a:pathLst>
              <a:path w="6761693" h="1724232">
                <a:moveTo>
                  <a:pt x="0" y="0"/>
                </a:moveTo>
                <a:lnTo>
                  <a:pt x="6761693" y="0"/>
                </a:lnTo>
                <a:lnTo>
                  <a:pt x="6761693" y="1724232"/>
                </a:lnTo>
                <a:lnTo>
                  <a:pt x="0" y="17242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0277475" y="0"/>
            <a:ext cx="9608714" cy="10287000"/>
            <a:chOff x="0" y="0"/>
            <a:chExt cx="5933440" cy="6352286"/>
          </a:xfrm>
        </p:grpSpPr>
        <p:sp>
          <p:nvSpPr>
            <p:cNvPr id="6" name="Freeform 6"/>
            <p:cNvSpPr/>
            <p:nvPr/>
          </p:nvSpPr>
          <p:spPr>
            <a:xfrm>
              <a:off x="-130429" y="-589915"/>
              <a:ext cx="6274054" cy="7025767"/>
            </a:xfrm>
            <a:custGeom>
              <a:avLst/>
              <a:gdLst/>
              <a:ahLst/>
              <a:cxnLst/>
              <a:rect l="l" t="t" r="r" b="b"/>
              <a:pathLst>
                <a:path w="6274054" h="7025767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5"/>
              <a:stretch>
                <a:fillRect l="-62692" r="-62692"/>
              </a:stretch>
            </a:blipFill>
          </p:spPr>
        </p:sp>
      </p:grpSp>
      <p:sp>
        <p:nvSpPr>
          <p:cNvPr id="7" name="TextBox 7"/>
          <p:cNvSpPr txBox="1"/>
          <p:nvPr/>
        </p:nvSpPr>
        <p:spPr>
          <a:xfrm>
            <a:off x="837650" y="1187942"/>
            <a:ext cx="8717384" cy="2536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199"/>
              </a:lnSpc>
              <a:spcBef>
                <a:spcPct val="0"/>
              </a:spcBef>
            </a:pPr>
            <a:r>
              <a:rPr lang="en-US" sz="7199">
                <a:solidFill>
                  <a:srgbClr val="C64518"/>
                </a:solidFill>
                <a:latin typeface="可画榜书"/>
                <a:ea typeface="可画榜书"/>
                <a:cs typeface="可画榜书"/>
                <a:sym typeface="可画榜书"/>
              </a:rPr>
              <a:t>東協</a:t>
            </a:r>
            <a:r>
              <a:rPr lang="en-US" sz="7199" u="none" strike="noStrike">
                <a:solidFill>
                  <a:srgbClr val="C64518"/>
                </a:solidFill>
                <a:latin typeface="可画榜书"/>
                <a:ea typeface="可画榜书"/>
                <a:cs typeface="可画榜书"/>
                <a:sym typeface="可画榜书"/>
              </a:rPr>
              <a:t>廣場</a:t>
            </a:r>
          </a:p>
          <a:p>
            <a:pPr marL="0" lvl="0" indent="0" algn="l">
              <a:lnSpc>
                <a:spcPts val="5799"/>
              </a:lnSpc>
              <a:spcBef>
                <a:spcPct val="0"/>
              </a:spcBef>
            </a:pPr>
            <a:r>
              <a:rPr lang="en-US" sz="5799" u="none" strike="noStrike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猜猜看，來此地消費的東南亞移工習慣將東協廣場稱為？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087669" y="9928225"/>
            <a:ext cx="5283101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圖片來源：擷自google map街景圖(2025.06.14)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52490" y="4054767"/>
            <a:ext cx="8602544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A</a:t>
            </a:r>
            <a:r>
              <a:rPr lang="en-US" sz="6000" dirty="0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.</a:t>
            </a:r>
            <a:r>
              <a:rPr lang="zh-TW" altLang="en-US" sz="6000" dirty="0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臺</a:t>
            </a:r>
            <a:r>
              <a:rPr lang="en-US" sz="6000" dirty="0" err="1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中第一廣場</a:t>
            </a:r>
            <a:endParaRPr lang="en-US" sz="6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52490" y="5369430"/>
            <a:ext cx="8602544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B.國際移工新天地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52490" y="6636255"/>
            <a:ext cx="8602544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C.</a:t>
            </a:r>
            <a:r>
              <a:rPr lang="en-US" sz="6000" dirty="0" err="1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金字塔</a:t>
            </a:r>
            <a:r>
              <a:rPr lang="zh-TW" altLang="en-US" sz="6000" dirty="0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臺</a:t>
            </a:r>
            <a:r>
              <a:rPr lang="en-US" sz="6000" dirty="0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中</a:t>
            </a:r>
            <a:endParaRPr lang="en-US" sz="6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28700" y="7950705"/>
            <a:ext cx="8602544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D</a:t>
            </a:r>
            <a:r>
              <a:rPr lang="en-US" sz="6000" dirty="0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.</a:t>
            </a:r>
            <a:r>
              <a:rPr lang="zh-TW" altLang="en-US" sz="6000" dirty="0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臺</a:t>
            </a:r>
            <a:r>
              <a:rPr lang="en-US" sz="6000" dirty="0" err="1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中小東南亞</a:t>
            </a:r>
            <a:endParaRPr lang="en-US" sz="6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A002EDB-A25B-6347-6B3C-95FDCA879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F5AA87-EDA4-3B84-AAB9-76BBE23FB56E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927D79B-00AB-D4C6-0673-5E3052AFDD50}"/>
              </a:ext>
            </a:extLst>
          </p:cNvPr>
          <p:cNvSpPr/>
          <p:nvPr/>
        </p:nvSpPr>
        <p:spPr>
          <a:xfrm>
            <a:off x="647700" y="3771900"/>
            <a:ext cx="1699260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zh-TW" altLang="en-US" sz="6000" b="1" kern="100" dirty="0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「起先說沒有害怕是假的，一定會害怕</a:t>
            </a:r>
            <a:r>
              <a:rPr lang="zh-TW" altLang="en-US" sz="6000" b="1" kern="100" dirty="0" smtClean="0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啊</a:t>
            </a:r>
            <a:r>
              <a:rPr lang="en-US" altLang="zh-TW" sz="6000" b="1" kern="100" dirty="0" smtClean="0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…</a:t>
            </a:r>
            <a:r>
              <a:rPr lang="zh-TW" altLang="en-US" sz="6000" b="1" kern="100" dirty="0" smtClean="0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後來</a:t>
            </a:r>
            <a:r>
              <a:rPr lang="zh-TW" altLang="en-US" sz="6000" b="1" kern="100" dirty="0">
                <a:solidFill>
                  <a:schemeClr val="bg1"/>
                </a:solidFill>
                <a:latin typeface="Aptos" panose="02110004020202020204"/>
                <a:ea typeface="標楷體" panose="03000509000000000000" pitchFamily="65" charset="-120"/>
                <a:cs typeface="Times New Roman" panose="02020603050405020304" pitchFamily="18" charset="0"/>
              </a:rPr>
              <a:t>我尋找問題，改變環境，改變跟大家的關係，沒有大不了的事。」</a:t>
            </a:r>
            <a:endParaRPr lang="zh-TW" altLang="zh-TW" sz="6000" kern="100" dirty="0">
              <a:solidFill>
                <a:schemeClr val="bg1"/>
              </a:solidFill>
              <a:latin typeface="Aptos" panose="02110004020202020204"/>
              <a:cs typeface="Times New Roman" panose="02020603050405020304" pitchFamily="18" charset="0"/>
            </a:endParaRPr>
          </a:p>
        </p:txBody>
      </p:sp>
      <p:sp>
        <p:nvSpPr>
          <p:cNvPr id="4" name="TextBox 19">
            <a:extLst>
              <a:ext uri="{FF2B5EF4-FFF2-40B4-BE49-F238E27FC236}">
                <a16:creationId xmlns="" xmlns:a16="http://schemas.microsoft.com/office/drawing/2014/main" id="{7B520522-02CC-BC82-5D77-00F77EFFFDD9}"/>
              </a:ext>
            </a:extLst>
          </p:cNvPr>
          <p:cNvSpPr txBox="1"/>
          <p:nvPr/>
        </p:nvSpPr>
        <p:spPr>
          <a:xfrm>
            <a:off x="979019" y="309465"/>
            <a:ext cx="296728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chemeClr val="bg1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chemeClr val="bg1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chemeClr val="bg1"/>
                </a:solidFill>
                <a:latin typeface="可画榜书"/>
                <a:ea typeface="可画榜书"/>
                <a:cs typeface="可画榜书"/>
                <a:sym typeface="可画榜书"/>
              </a:rPr>
              <a:t>-1</a:t>
            </a:r>
          </a:p>
        </p:txBody>
      </p:sp>
      <p:sp>
        <p:nvSpPr>
          <p:cNvPr id="5" name="TextBox 16">
            <a:extLst>
              <a:ext uri="{FF2B5EF4-FFF2-40B4-BE49-F238E27FC236}">
                <a16:creationId xmlns="" xmlns:a16="http://schemas.microsoft.com/office/drawing/2014/main" id="{1E1B0C7A-CABC-25A1-32B9-5D2429279556}"/>
              </a:ext>
            </a:extLst>
          </p:cNvPr>
          <p:cNvSpPr txBox="1"/>
          <p:nvPr/>
        </p:nvSpPr>
        <p:spPr>
          <a:xfrm>
            <a:off x="4038600" y="266700"/>
            <a:ext cx="4917288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5000" dirty="0" err="1">
                <a:solidFill>
                  <a:schemeClr val="bg1"/>
                </a:solidFill>
                <a:latin typeface="可画榜书"/>
                <a:ea typeface="可画榜书"/>
              </a:rPr>
              <a:t>Tjailjaking</a:t>
            </a:r>
            <a:r>
              <a:rPr lang="zh-TW" altLang="zh-TW" sz="5000" dirty="0">
                <a:solidFill>
                  <a:schemeClr val="bg1"/>
                </a:solidFill>
                <a:latin typeface="可画榜书"/>
                <a:ea typeface="可画榜书"/>
              </a:rPr>
              <a:t>賽嘉部落</a:t>
            </a:r>
            <a:endParaRPr lang="en-US" sz="5000" dirty="0">
              <a:solidFill>
                <a:schemeClr val="bg1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</p:spTree>
    <p:extLst>
      <p:ext uri="{BB962C8B-B14F-4D97-AF65-F5344CB8AC3E}">
        <p14:creationId xmlns:p14="http://schemas.microsoft.com/office/powerpoint/2010/main" val="259355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="" xmlns:a16="http://schemas.microsoft.com/office/drawing/2014/main" id="{C43162BA-464C-C495-FA83-61EDB5660135}"/>
              </a:ext>
            </a:extLst>
          </p:cNvPr>
          <p:cNvGrpSpPr/>
          <p:nvPr/>
        </p:nvGrpSpPr>
        <p:grpSpPr>
          <a:xfrm>
            <a:off x="11460685" y="494168"/>
            <a:ext cx="5638778" cy="9125640"/>
            <a:chOff x="75862" y="-84979"/>
            <a:chExt cx="2323465" cy="3827388"/>
          </a:xfrm>
        </p:grpSpPr>
        <p:sp>
          <p:nvSpPr>
            <p:cNvPr id="3" name="文字方塊 50">
              <a:extLst>
                <a:ext uri="{FF2B5EF4-FFF2-40B4-BE49-F238E27FC236}">
                  <a16:creationId xmlns="" xmlns:a16="http://schemas.microsoft.com/office/drawing/2014/main" id="{3C095BF2-AF87-4F07-D1C6-0DDF7C7E7611}"/>
                </a:ext>
              </a:extLst>
            </p:cNvPr>
            <p:cNvSpPr txBox="1"/>
            <p:nvPr/>
          </p:nvSpPr>
          <p:spPr>
            <a:xfrm>
              <a:off x="75862" y="3419154"/>
              <a:ext cx="2323465" cy="32325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zh-TW" sz="2000" kern="100" dirty="0">
                  <a:effectLst/>
                  <a:latin typeface="Aptos" panose="020B000402020202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▲展覽內部落位置示意圖</a:t>
              </a:r>
              <a:endParaRPr lang="zh-TW" sz="2000" kern="100" dirty="0">
                <a:effectLst/>
                <a:latin typeface="Aptos" panose="020B000402020202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pic>
          <p:nvPicPr>
            <p:cNvPr id="4" name="圖片 3">
              <a:extLst>
                <a:ext uri="{FF2B5EF4-FFF2-40B4-BE49-F238E27FC236}">
                  <a16:creationId xmlns="" xmlns:a16="http://schemas.microsoft.com/office/drawing/2014/main" id="{B023DA3E-A2B4-8868-293E-68207F36AA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622" y="-84979"/>
              <a:ext cx="2084705" cy="3503978"/>
            </a:xfrm>
            <a:prstGeom prst="rect">
              <a:avLst/>
            </a:prstGeom>
          </p:spPr>
        </p:pic>
      </p:grpSp>
      <p:sp>
        <p:nvSpPr>
          <p:cNvPr id="6" name="文字方塊 5">
            <a:extLst>
              <a:ext uri="{FF2B5EF4-FFF2-40B4-BE49-F238E27FC236}">
                <a16:creationId xmlns="" xmlns:a16="http://schemas.microsoft.com/office/drawing/2014/main" id="{EB740BB5-8F0D-A394-14B1-B39DF9224193}"/>
              </a:ext>
            </a:extLst>
          </p:cNvPr>
          <p:cNvSpPr txBox="1"/>
          <p:nvPr/>
        </p:nvSpPr>
        <p:spPr>
          <a:xfrm>
            <a:off x="762000" y="1849208"/>
            <a:ext cx="9144000" cy="7782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spcAft>
                <a:spcPts val="800"/>
              </a:spcAft>
              <a:buNone/>
            </a:pP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一、部落簡介</a:t>
            </a:r>
            <a:endParaRPr lang="zh-TW" altLang="zh-TW" sz="32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altLang="zh-TW" sz="3200" kern="100" dirty="0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Calibri" panose="020F0502020204030204" pitchFamily="34" charset="0"/>
              </a:rPr>
              <a:t>    </a:t>
            </a:r>
            <a:r>
              <a:rPr lang="en-US" altLang="zh-TW" sz="3200" kern="100" dirty="0" err="1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Hla’alua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拉阿魯哇族早期被歸為南鄒，後於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2014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年經正名運動成為臺灣第十五族原住民，人口數約四百至五百人。目前主要分布於高雄市桃源區</a:t>
            </a:r>
            <a:r>
              <a:rPr lang="zh-TW" altLang="zh-TW" sz="3200" kern="0" spc="17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新細明體" panose="02020500000000000000" pitchFamily="18" charset="-120"/>
              </a:rPr>
              <a:t>高中里、桃源里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，部分位於高雄市那瑪夏區瑪雅里，由排剪（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Paiciana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）、美壠（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Vilangan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）、塔蠟（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Calibri" panose="020F0502020204030204" pitchFamily="34" charset="0"/>
              </a:rPr>
              <a:t>Talicia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）、雁爾（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Hlihlara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）四個社組成。</a:t>
            </a:r>
            <a:endParaRPr lang="zh-TW" altLang="zh-TW" sz="32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　　細究其部落分布，高中里有高中部落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(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r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Calibri" panose="020F0502020204030204" pitchFamily="34" charset="0"/>
              </a:rPr>
              <a:t>hl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Calibri" panose="020F0502020204030204" pitchFamily="34" charset="0"/>
              </a:rPr>
              <a:t>c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屬排剪社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)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、高中二部落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(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papanara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 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paiciana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，屬排剪社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)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、草水部落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(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s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Calibri" panose="020F0502020204030204" pitchFamily="34" charset="0"/>
              </a:rPr>
              <a:t>hl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Calibri" panose="020F0502020204030204" pitchFamily="34" charset="0"/>
              </a:rPr>
              <a:t>ngan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屬排剪社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)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和美蘭部落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(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su'aci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，屬美瓏社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)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。桃源里有桃源部落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(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kal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Calibri" panose="020F0502020204030204" pitchFamily="34" charset="0"/>
              </a:rPr>
              <a:t>v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Calibri" panose="020F0502020204030204" pitchFamily="34" charset="0"/>
              </a:rPr>
              <a:t>nga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，屬雁爾社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)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和四社部落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(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tanguhla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，屬雁爾社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)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。那瑪夏區的瑪雅里有那瑪夏里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(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na'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Calibri" panose="020F0502020204030204" pitchFamily="34" charset="0"/>
              </a:rPr>
              <a:t>v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en-US" altLang="zh-TW" sz="3200" kern="100" dirty="0" err="1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Calibri" panose="020F0502020204030204" pitchFamily="34" charset="0"/>
              </a:rPr>
              <a:t>ana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，屬那爾瓦社</a:t>
            </a:r>
            <a:r>
              <a:rPr lang="en-US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)</a:t>
            </a:r>
            <a:r>
              <a:rPr lang="zh-TW" altLang="zh-TW" sz="32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。拉阿魯哇為自稱，其意今已不可考。</a:t>
            </a:r>
            <a:endParaRPr lang="zh-TW" altLang="zh-TW" sz="32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7" name="TextBox 18">
            <a:extLst>
              <a:ext uri="{FF2B5EF4-FFF2-40B4-BE49-F238E27FC236}">
                <a16:creationId xmlns="" xmlns:a16="http://schemas.microsoft.com/office/drawing/2014/main" id="{ECD6F2AD-0B69-524E-51DF-3B9981B30008}"/>
              </a:ext>
            </a:extLst>
          </p:cNvPr>
          <p:cNvSpPr txBox="1"/>
          <p:nvPr/>
        </p:nvSpPr>
        <p:spPr>
          <a:xfrm>
            <a:off x="3814454" y="342900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5000" dirty="0" err="1">
                <a:solidFill>
                  <a:srgbClr val="264250"/>
                </a:solidFill>
                <a:latin typeface="可画榜书"/>
                <a:ea typeface="可画榜书"/>
              </a:rPr>
              <a:t>Hla’alua</a:t>
            </a: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拉阿魯哇族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8" name="TextBox 21">
            <a:extLst>
              <a:ext uri="{FF2B5EF4-FFF2-40B4-BE49-F238E27FC236}">
                <a16:creationId xmlns="" xmlns:a16="http://schemas.microsoft.com/office/drawing/2014/main" id="{DC285513-BCB8-F6E8-3EEF-6D07A24E3D83}"/>
              </a:ext>
            </a:extLst>
          </p:cNvPr>
          <p:cNvSpPr txBox="1"/>
          <p:nvPr/>
        </p:nvSpPr>
        <p:spPr>
          <a:xfrm>
            <a:off x="739806" y="410768"/>
            <a:ext cx="272831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-3</a:t>
            </a:r>
          </a:p>
        </p:txBody>
      </p:sp>
    </p:spTree>
    <p:extLst>
      <p:ext uri="{BB962C8B-B14F-4D97-AF65-F5344CB8AC3E}">
        <p14:creationId xmlns:p14="http://schemas.microsoft.com/office/powerpoint/2010/main" val="17890726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>
            <a:extLst>
              <a:ext uri="{FF2B5EF4-FFF2-40B4-BE49-F238E27FC236}">
                <a16:creationId xmlns="" xmlns:a16="http://schemas.microsoft.com/office/drawing/2014/main" id="{3A4F1BDD-ED84-5F46-F7C8-1DC8764B14E4}"/>
              </a:ext>
            </a:extLst>
          </p:cNvPr>
          <p:cNvSpPr txBox="1"/>
          <p:nvPr/>
        </p:nvSpPr>
        <p:spPr>
          <a:xfrm>
            <a:off x="3886200" y="266700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5000" dirty="0" err="1">
                <a:solidFill>
                  <a:srgbClr val="264250"/>
                </a:solidFill>
                <a:latin typeface="可画榜书"/>
                <a:ea typeface="可画榜书"/>
              </a:rPr>
              <a:t>Hla’alua</a:t>
            </a: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拉阿魯哇族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3" name="TextBox 21">
            <a:extLst>
              <a:ext uri="{FF2B5EF4-FFF2-40B4-BE49-F238E27FC236}">
                <a16:creationId xmlns="" xmlns:a16="http://schemas.microsoft.com/office/drawing/2014/main" id="{11A8A5BD-E3B1-57B1-BAD2-A4FE8812B599}"/>
              </a:ext>
            </a:extLst>
          </p:cNvPr>
          <p:cNvSpPr txBox="1"/>
          <p:nvPr/>
        </p:nvSpPr>
        <p:spPr>
          <a:xfrm>
            <a:off x="811552" y="334568"/>
            <a:ext cx="272831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-3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E6A3E92F-71C3-11DA-ECFD-EAB6C79A45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4" r="6337"/>
          <a:stretch>
            <a:fillRect/>
          </a:stretch>
        </p:blipFill>
        <p:spPr bwMode="auto">
          <a:xfrm>
            <a:off x="4555029" y="2417154"/>
            <a:ext cx="4997823" cy="34636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B8BAE611-E893-4FC5-3AEF-AF4084E5CD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53" y="2580191"/>
            <a:ext cx="4701342" cy="330060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471FE958-E179-5BEC-D2F9-8AD93FB62B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8"/>
          <a:stretch>
            <a:fillRect/>
          </a:stretch>
        </p:blipFill>
        <p:spPr bwMode="auto">
          <a:xfrm>
            <a:off x="9678729" y="2486863"/>
            <a:ext cx="4054242" cy="32789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7C420FF0-07DE-51FF-3794-3FD998FEB8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2971" y="2284645"/>
            <a:ext cx="4245610" cy="3683343"/>
          </a:xfrm>
          <a:prstGeom prst="rect">
            <a:avLst/>
          </a:prstGeom>
        </p:spPr>
      </p:pic>
      <p:sp>
        <p:nvSpPr>
          <p:cNvPr id="8" name="Freeform 4">
            <a:extLst>
              <a:ext uri="{FF2B5EF4-FFF2-40B4-BE49-F238E27FC236}">
                <a16:creationId xmlns="" xmlns:a16="http://schemas.microsoft.com/office/drawing/2014/main" id="{BCB37B77-DFD5-7868-B571-FDE445D5BCDF}"/>
              </a:ext>
            </a:extLst>
          </p:cNvPr>
          <p:cNvSpPr/>
          <p:nvPr/>
        </p:nvSpPr>
        <p:spPr>
          <a:xfrm>
            <a:off x="350835" y="7986844"/>
            <a:ext cx="4310445" cy="201681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9" name="Freeform 4">
            <a:extLst>
              <a:ext uri="{FF2B5EF4-FFF2-40B4-BE49-F238E27FC236}">
                <a16:creationId xmlns="" xmlns:a16="http://schemas.microsoft.com/office/drawing/2014/main" id="{C140C24E-E8C2-F2D8-BBEE-69B5DFF1F18C}"/>
              </a:ext>
            </a:extLst>
          </p:cNvPr>
          <p:cNvSpPr/>
          <p:nvPr/>
        </p:nvSpPr>
        <p:spPr>
          <a:xfrm>
            <a:off x="4882622" y="7986844"/>
            <a:ext cx="4310445" cy="201681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0" name="Freeform 4">
            <a:extLst>
              <a:ext uri="{FF2B5EF4-FFF2-40B4-BE49-F238E27FC236}">
                <a16:creationId xmlns="" xmlns:a16="http://schemas.microsoft.com/office/drawing/2014/main" id="{1A5FB87F-1C02-9F80-C0DD-AA1B7991E86A}"/>
              </a:ext>
            </a:extLst>
          </p:cNvPr>
          <p:cNvSpPr/>
          <p:nvPr/>
        </p:nvSpPr>
        <p:spPr>
          <a:xfrm>
            <a:off x="9375511" y="8003490"/>
            <a:ext cx="4310445" cy="201681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1" name="Freeform 4">
            <a:extLst>
              <a:ext uri="{FF2B5EF4-FFF2-40B4-BE49-F238E27FC236}">
                <a16:creationId xmlns="" xmlns:a16="http://schemas.microsoft.com/office/drawing/2014/main" id="{E86BFF7A-7D33-6AD9-AE98-5076E6CF88BC}"/>
              </a:ext>
            </a:extLst>
          </p:cNvPr>
          <p:cNvSpPr/>
          <p:nvPr/>
        </p:nvSpPr>
        <p:spPr>
          <a:xfrm>
            <a:off x="13868400" y="8003490"/>
            <a:ext cx="4310445" cy="201681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cxnSp>
        <p:nvCxnSpPr>
          <p:cNvPr id="12" name="直線接點 11">
            <a:extLst>
              <a:ext uri="{FF2B5EF4-FFF2-40B4-BE49-F238E27FC236}">
                <a16:creationId xmlns="" xmlns:a16="http://schemas.microsoft.com/office/drawing/2014/main" id="{DC6A5D30-2475-F438-D90F-527FF6377379}"/>
              </a:ext>
            </a:extLst>
          </p:cNvPr>
          <p:cNvCxnSpPr>
            <a:cxnSpLocks/>
          </p:cNvCxnSpPr>
          <p:nvPr/>
        </p:nvCxnSpPr>
        <p:spPr>
          <a:xfrm>
            <a:off x="3288543" y="6083015"/>
            <a:ext cx="12420600" cy="1600839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>
            <a:extLst>
              <a:ext uri="{FF2B5EF4-FFF2-40B4-BE49-F238E27FC236}">
                <a16:creationId xmlns="" xmlns:a16="http://schemas.microsoft.com/office/drawing/2014/main" id="{FCCC824A-B532-819A-B80B-C64378440D8B}"/>
              </a:ext>
            </a:extLst>
          </p:cNvPr>
          <p:cNvCxnSpPr>
            <a:cxnSpLocks/>
          </p:cNvCxnSpPr>
          <p:nvPr/>
        </p:nvCxnSpPr>
        <p:spPr>
          <a:xfrm flipV="1">
            <a:off x="2907543" y="6236054"/>
            <a:ext cx="8458200" cy="1565215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接點 13">
            <a:extLst>
              <a:ext uri="{FF2B5EF4-FFF2-40B4-BE49-F238E27FC236}">
                <a16:creationId xmlns="" xmlns:a16="http://schemas.microsoft.com/office/drawing/2014/main" id="{358CB125-B8EC-0355-FBBC-6FD00891E9B5}"/>
              </a:ext>
            </a:extLst>
          </p:cNvPr>
          <p:cNvCxnSpPr>
            <a:cxnSpLocks/>
          </p:cNvCxnSpPr>
          <p:nvPr/>
        </p:nvCxnSpPr>
        <p:spPr>
          <a:xfrm flipV="1">
            <a:off x="11365743" y="5998213"/>
            <a:ext cx="3886200" cy="1744348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接點 14">
            <a:extLst>
              <a:ext uri="{FF2B5EF4-FFF2-40B4-BE49-F238E27FC236}">
                <a16:creationId xmlns="" xmlns:a16="http://schemas.microsoft.com/office/drawing/2014/main" id="{BC2C4CD9-C853-BA93-AB3A-D66F41B62C3A}"/>
              </a:ext>
            </a:extLst>
          </p:cNvPr>
          <p:cNvCxnSpPr>
            <a:cxnSpLocks/>
          </p:cNvCxnSpPr>
          <p:nvPr/>
        </p:nvCxnSpPr>
        <p:spPr>
          <a:xfrm>
            <a:off x="7250943" y="6083015"/>
            <a:ext cx="0" cy="1524639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21">
            <a:extLst>
              <a:ext uri="{FF2B5EF4-FFF2-40B4-BE49-F238E27FC236}">
                <a16:creationId xmlns="" xmlns:a16="http://schemas.microsoft.com/office/drawing/2014/main" id="{C123B079-333F-2DB2-25F9-E5A2D83417D6}"/>
              </a:ext>
            </a:extLst>
          </p:cNvPr>
          <p:cNvSpPr txBox="1"/>
          <p:nvPr/>
        </p:nvSpPr>
        <p:spPr>
          <a:xfrm>
            <a:off x="1002543" y="8445854"/>
            <a:ext cx="335280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土壤被破壞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44" name="TextBox 21">
            <a:extLst>
              <a:ext uri="{FF2B5EF4-FFF2-40B4-BE49-F238E27FC236}">
                <a16:creationId xmlns="" xmlns:a16="http://schemas.microsoft.com/office/drawing/2014/main" id="{0328F5B9-8756-C72A-13A1-984BA706503B}"/>
              </a:ext>
            </a:extLst>
          </p:cNvPr>
          <p:cNvSpPr txBox="1"/>
          <p:nvPr/>
        </p:nvSpPr>
        <p:spPr>
          <a:xfrm>
            <a:off x="5460243" y="8445853"/>
            <a:ext cx="335280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迷惑山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45" name="TextBox 21">
            <a:extLst>
              <a:ext uri="{FF2B5EF4-FFF2-40B4-BE49-F238E27FC236}">
                <a16:creationId xmlns="" xmlns:a16="http://schemas.microsoft.com/office/drawing/2014/main" id="{2E576E53-59B4-3023-51A2-38A824A76681}"/>
              </a:ext>
            </a:extLst>
          </p:cNvPr>
          <p:cNvSpPr txBox="1"/>
          <p:nvPr/>
        </p:nvSpPr>
        <p:spPr>
          <a:xfrm>
            <a:off x="10024422" y="8468515"/>
            <a:ext cx="335280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飯鍋洞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46" name="TextBox 21">
            <a:extLst>
              <a:ext uri="{FF2B5EF4-FFF2-40B4-BE49-F238E27FC236}">
                <a16:creationId xmlns="" xmlns:a16="http://schemas.microsoft.com/office/drawing/2014/main" id="{DC33D30D-E775-EE72-4C80-F23AABA5CD7A}"/>
              </a:ext>
            </a:extLst>
          </p:cNvPr>
          <p:cNvSpPr txBox="1"/>
          <p:nvPr/>
        </p:nvSpPr>
        <p:spPr>
          <a:xfrm>
            <a:off x="14608251" y="8468515"/>
            <a:ext cx="335280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土石流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48" name="文字方塊 47">
            <a:extLst>
              <a:ext uri="{FF2B5EF4-FFF2-40B4-BE49-F238E27FC236}">
                <a16:creationId xmlns="" xmlns:a16="http://schemas.microsoft.com/office/drawing/2014/main" id="{0E6C0ECB-4229-C4EB-80B8-873666901085}"/>
              </a:ext>
            </a:extLst>
          </p:cNvPr>
          <p:cNvSpPr txBox="1"/>
          <p:nvPr/>
        </p:nvSpPr>
        <p:spPr>
          <a:xfrm>
            <a:off x="762000" y="1274439"/>
            <a:ext cx="1540499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5000" dirty="0">
                <a:solidFill>
                  <a:schemeClr val="accent6">
                    <a:lumMod val="75000"/>
                  </a:schemeClr>
                </a:solidFill>
                <a:latin typeface="可画榜书"/>
                <a:ea typeface="可画榜书"/>
              </a:rPr>
              <a:t>地名連連看</a:t>
            </a:r>
            <a:r>
              <a:rPr lang="en-US" altLang="zh-TW" sz="5000" dirty="0">
                <a:solidFill>
                  <a:schemeClr val="accent6">
                    <a:lumMod val="75000"/>
                  </a:schemeClr>
                </a:solidFill>
                <a:latin typeface="可画榜书"/>
                <a:ea typeface="可画榜书"/>
              </a:rPr>
              <a:t>:</a:t>
            </a:r>
            <a:r>
              <a:rPr lang="zh-TW" altLang="zh-TW" sz="5000" dirty="0">
                <a:solidFill>
                  <a:schemeClr val="accent6">
                    <a:lumMod val="75000"/>
                  </a:schemeClr>
                </a:solidFill>
                <a:latin typeface="可画榜书"/>
                <a:ea typeface="可画榜书"/>
              </a:rPr>
              <a:t>將圖片與正確的地名解釋連起來</a:t>
            </a:r>
            <a:endParaRPr lang="zh-TW" altLang="en-US" sz="5000" dirty="0">
              <a:solidFill>
                <a:schemeClr val="accent6">
                  <a:lumMod val="75000"/>
                </a:schemeClr>
              </a:solidFill>
              <a:latin typeface="可画榜书"/>
              <a:ea typeface="可画榜书"/>
            </a:endParaRPr>
          </a:p>
        </p:txBody>
      </p:sp>
    </p:spTree>
    <p:extLst>
      <p:ext uri="{BB962C8B-B14F-4D97-AF65-F5344CB8AC3E}">
        <p14:creationId xmlns:p14="http://schemas.microsoft.com/office/powerpoint/2010/main" val="260795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="" xmlns:a16="http://schemas.microsoft.com/office/drawing/2014/main" id="{EC37F6B2-BE1E-70B7-322F-3E902895534A}"/>
              </a:ext>
            </a:extLst>
          </p:cNvPr>
          <p:cNvSpPr txBox="1"/>
          <p:nvPr/>
        </p:nvSpPr>
        <p:spPr>
          <a:xfrm>
            <a:off x="796016" y="1205623"/>
            <a:ext cx="9144000" cy="8713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altLang="zh-TW" sz="5000" dirty="0">
                <a:solidFill>
                  <a:schemeClr val="accent6">
                    <a:lumMod val="75000"/>
                  </a:schemeClr>
                </a:solidFill>
                <a:latin typeface="可画榜书"/>
                <a:ea typeface="可画榜书"/>
              </a:rPr>
              <a:t>(</a:t>
            </a:r>
            <a:r>
              <a:rPr lang="zh-TW" altLang="en-US" sz="5000" dirty="0">
                <a:solidFill>
                  <a:schemeClr val="accent6">
                    <a:lumMod val="75000"/>
                  </a:schemeClr>
                </a:solidFill>
                <a:latin typeface="可画榜书"/>
                <a:ea typeface="可画榜书"/>
              </a:rPr>
              <a:t>二</a:t>
            </a:r>
            <a:r>
              <a:rPr lang="en-US" altLang="zh-TW" sz="5000" dirty="0">
                <a:solidFill>
                  <a:schemeClr val="accent6">
                    <a:lumMod val="75000"/>
                  </a:schemeClr>
                </a:solidFill>
                <a:latin typeface="可画榜书"/>
                <a:ea typeface="可画榜书"/>
              </a:rPr>
              <a:t>)</a:t>
            </a:r>
            <a:r>
              <a:rPr lang="zh-TW" altLang="zh-TW" sz="5000" dirty="0">
                <a:solidFill>
                  <a:schemeClr val="accent6">
                    <a:lumMod val="75000"/>
                  </a:schemeClr>
                </a:solidFill>
                <a:latin typeface="可画榜书"/>
                <a:ea typeface="可画榜书"/>
              </a:rPr>
              <a:t>遷，不遷？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="" xmlns:a16="http://schemas.microsoft.com/office/drawing/2014/main" id="{585E65EF-35D4-7DC0-EE4A-A9A6CCED2CAC}"/>
              </a:ext>
            </a:extLst>
          </p:cNvPr>
          <p:cNvSpPr txBox="1"/>
          <p:nvPr/>
        </p:nvSpPr>
        <p:spPr>
          <a:xfrm>
            <a:off x="3886200" y="266700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5000" dirty="0" err="1">
                <a:solidFill>
                  <a:srgbClr val="264250"/>
                </a:solidFill>
                <a:latin typeface="可画榜书"/>
                <a:ea typeface="可画榜书"/>
              </a:rPr>
              <a:t>Hla’alua</a:t>
            </a: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拉阿魯哇族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5" name="TextBox 21">
            <a:extLst>
              <a:ext uri="{FF2B5EF4-FFF2-40B4-BE49-F238E27FC236}">
                <a16:creationId xmlns="" xmlns:a16="http://schemas.microsoft.com/office/drawing/2014/main" id="{A558FCCC-E724-3279-A34B-56D85ED948D0}"/>
              </a:ext>
            </a:extLst>
          </p:cNvPr>
          <p:cNvSpPr txBox="1"/>
          <p:nvPr/>
        </p:nvSpPr>
        <p:spPr>
          <a:xfrm>
            <a:off x="811552" y="334568"/>
            <a:ext cx="272831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-3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="" xmlns:a16="http://schemas.microsoft.com/office/drawing/2014/main" id="{C3C9E78C-B764-026E-9AB4-BDC8ED21654E}"/>
              </a:ext>
            </a:extLst>
          </p:cNvPr>
          <p:cNvSpPr txBox="1"/>
          <p:nvPr/>
        </p:nvSpPr>
        <p:spPr>
          <a:xfrm>
            <a:off x="457200" y="2147667"/>
            <a:ext cx="8180048" cy="780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　　根據教育部臺灣原住民族事典：「草水部落（</a:t>
            </a:r>
            <a:r>
              <a:rPr lang="en-US" altLang="zh-TW" sz="3600" kern="100" dirty="0" err="1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S</a:t>
            </a:r>
            <a:r>
              <a:rPr lang="en-US" altLang="zh-TW" sz="3600" kern="100" dirty="0" err="1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en-US" altLang="zh-TW" sz="3600" kern="100" dirty="0" err="1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hl</a:t>
            </a:r>
            <a:r>
              <a:rPr lang="en-US" altLang="zh-TW" sz="3600" kern="100" dirty="0" err="1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en-US" altLang="zh-TW" sz="3600" kern="100" dirty="0" err="1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ngan</a:t>
            </a:r>
            <a:r>
              <a:rPr lang="en-US" altLang="zh-TW" sz="3600" kern="100" dirty="0" err="1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）傳統上為拉阿魯哇族排剪社（</a:t>
            </a:r>
            <a:r>
              <a:rPr lang="en-US" altLang="zh-TW" sz="3600" kern="100" dirty="0" err="1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Paiciana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）領域。拉阿魯哇族語</a:t>
            </a:r>
            <a:r>
              <a:rPr lang="en-US" altLang="zh-TW" sz="3600" kern="100" dirty="0" err="1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S</a:t>
            </a:r>
            <a:r>
              <a:rPr lang="en-US" altLang="zh-TW" sz="3600" kern="100" dirty="0" err="1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en-US" altLang="zh-TW" sz="3600" kern="100" dirty="0" err="1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hl</a:t>
            </a:r>
            <a:r>
              <a:rPr lang="en-US" altLang="zh-TW" sz="3600" kern="100" dirty="0" err="1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en-US" altLang="zh-TW" sz="3600" kern="100" dirty="0" err="1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ngan</a:t>
            </a:r>
            <a:r>
              <a:rPr lang="en-US" altLang="zh-TW" sz="3600" kern="100" dirty="0" err="1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指一種溪邊生長的小樹，過去部落遍地都是。另有一稱呼為</a:t>
            </a:r>
            <a:r>
              <a:rPr lang="en-US" altLang="zh-TW" sz="3600" kern="100" dirty="0" err="1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hlal</a:t>
            </a:r>
            <a:r>
              <a:rPr lang="en-US" altLang="zh-TW" sz="3600" kern="100" dirty="0" err="1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en-US" altLang="zh-TW" sz="3600" kern="100" dirty="0" err="1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k</a:t>
            </a:r>
            <a:r>
              <a:rPr lang="en-US" altLang="zh-TW" sz="3600" kern="100" dirty="0" err="1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en-US" altLang="zh-TW" sz="3600" kern="100" dirty="0" err="1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l</a:t>
            </a:r>
            <a:r>
              <a:rPr lang="en-US" altLang="zh-TW" sz="3600" kern="100" dirty="0" err="1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ʉ</a:t>
            </a:r>
            <a:r>
              <a:rPr lang="en-US" altLang="zh-TW" sz="3600" kern="100" dirty="0" err="1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ka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，語意『繞過部落外圍』，因過去草水部落下方為墓地，經過時必須特別繞過部落與墓地，因而得名。」</a:t>
            </a:r>
            <a:endParaRPr lang="zh-TW" altLang="zh-TW" sz="36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　　附圖為高雄市桃源區高中里鄰近區域等高線地形圖。根據圖文回答下列問題：</a:t>
            </a:r>
            <a:endParaRPr lang="zh-TW" altLang="zh-TW" sz="36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C491AF58-7EC8-5628-2298-40DC89CD5E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6400" y="2077015"/>
            <a:ext cx="8763000" cy="5871946"/>
          </a:xfrm>
          <a:prstGeom prst="rect">
            <a:avLst/>
          </a:prstGeom>
        </p:spPr>
      </p:pic>
      <p:sp>
        <p:nvSpPr>
          <p:cNvPr id="10" name="文字方塊 1">
            <a:extLst>
              <a:ext uri="{FF2B5EF4-FFF2-40B4-BE49-F238E27FC236}">
                <a16:creationId xmlns="" xmlns:a16="http://schemas.microsoft.com/office/drawing/2014/main" id="{3E151024-F6BD-6AD0-04F5-251EB9092D97}"/>
              </a:ext>
            </a:extLst>
          </p:cNvPr>
          <p:cNvSpPr txBox="1"/>
          <p:nvPr/>
        </p:nvSpPr>
        <p:spPr>
          <a:xfrm>
            <a:off x="9448800" y="8187870"/>
            <a:ext cx="8610600" cy="122282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</a:pPr>
            <a:r>
              <a:rPr lang="zh-TW" sz="2000" kern="1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圖片來源：</a:t>
            </a:r>
            <a:endParaRPr lang="en-US" altLang="zh-TW" sz="2000" kern="100" dirty="0"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BIG GIS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巨量空間資訊系統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en-US" altLang="zh-TW" u="sng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https://</a:t>
            </a:r>
            <a:r>
              <a:rPr lang="en-US" altLang="zh-TW" u="sng" dirty="0" err="1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gis.ardswc.gov.tw</a:t>
            </a:r>
            <a:r>
              <a:rPr lang="en-US" altLang="zh-TW" u="sng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/map/</a:t>
            </a:r>
            <a:r>
              <a:rPr lang="zh-TW" altLang="en-US" sz="2000" kern="1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lang="en-US" altLang="zh-TW" sz="2000" kern="1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(2025.08.03)</a:t>
            </a:r>
            <a:endParaRPr lang="zh-TW" sz="2000" kern="100" dirty="0"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10837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>
            <a:extLst>
              <a:ext uri="{FF2B5EF4-FFF2-40B4-BE49-F238E27FC236}">
                <a16:creationId xmlns="" xmlns:a16="http://schemas.microsoft.com/office/drawing/2014/main" id="{6CB026E2-FA06-5859-7AB9-D0705E2F32EB}"/>
              </a:ext>
            </a:extLst>
          </p:cNvPr>
          <p:cNvSpPr/>
          <p:nvPr/>
        </p:nvSpPr>
        <p:spPr>
          <a:xfrm>
            <a:off x="457200" y="2523862"/>
            <a:ext cx="17602200" cy="3601906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文字方塊 2">
            <a:extLst>
              <a:ext uri="{FF2B5EF4-FFF2-40B4-BE49-F238E27FC236}">
                <a16:creationId xmlns="" xmlns:a16="http://schemas.microsoft.com/office/drawing/2014/main" id="{75C2003A-9228-B991-5A79-8AF24C2200BE}"/>
              </a:ext>
            </a:extLst>
          </p:cNvPr>
          <p:cNvSpPr txBox="1"/>
          <p:nvPr/>
        </p:nvSpPr>
        <p:spPr>
          <a:xfrm>
            <a:off x="762000" y="1257300"/>
            <a:ext cx="9144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  <a:spcAft>
                <a:spcPts val="800"/>
              </a:spcAft>
              <a:buNone/>
            </a:pPr>
            <a:r>
              <a:rPr lang="en-US" altLang="zh-TW" sz="5000" dirty="0">
                <a:solidFill>
                  <a:schemeClr val="accent6">
                    <a:lumMod val="75000"/>
                  </a:schemeClr>
                </a:solidFill>
                <a:latin typeface="可画榜书"/>
                <a:ea typeface="可画榜书"/>
              </a:rPr>
              <a:t>(</a:t>
            </a:r>
            <a:r>
              <a:rPr lang="zh-TW" altLang="zh-TW" sz="5000" dirty="0">
                <a:solidFill>
                  <a:schemeClr val="accent6">
                    <a:lumMod val="75000"/>
                  </a:schemeClr>
                </a:solidFill>
                <a:latin typeface="可画榜书"/>
                <a:ea typeface="可画榜书"/>
              </a:rPr>
              <a:t>二</a:t>
            </a:r>
            <a:r>
              <a:rPr lang="en-US" altLang="zh-TW" sz="5000" dirty="0">
                <a:solidFill>
                  <a:schemeClr val="accent6">
                    <a:lumMod val="75000"/>
                  </a:schemeClr>
                </a:solidFill>
                <a:latin typeface="可画榜书"/>
                <a:ea typeface="可画榜书"/>
              </a:rPr>
              <a:t>)</a:t>
            </a:r>
            <a:r>
              <a:rPr lang="zh-TW" altLang="zh-TW" sz="5000" dirty="0">
                <a:solidFill>
                  <a:schemeClr val="accent6">
                    <a:lumMod val="75000"/>
                  </a:schemeClr>
                </a:solidFill>
                <a:latin typeface="可画榜书"/>
                <a:ea typeface="可画榜书"/>
              </a:rPr>
              <a:t>遷，不遷？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="" xmlns:a16="http://schemas.microsoft.com/office/drawing/2014/main" id="{557E8E84-6FC2-4051-C9C2-B9726B02D3EA}"/>
              </a:ext>
            </a:extLst>
          </p:cNvPr>
          <p:cNvSpPr txBox="1"/>
          <p:nvPr/>
        </p:nvSpPr>
        <p:spPr>
          <a:xfrm>
            <a:off x="3886200" y="266700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5000" dirty="0" err="1">
                <a:solidFill>
                  <a:srgbClr val="264250"/>
                </a:solidFill>
                <a:latin typeface="可画榜书"/>
                <a:ea typeface="可画榜书"/>
              </a:rPr>
              <a:t>Hla’alua</a:t>
            </a: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拉阿魯哇族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5" name="TextBox 21">
            <a:extLst>
              <a:ext uri="{FF2B5EF4-FFF2-40B4-BE49-F238E27FC236}">
                <a16:creationId xmlns="" xmlns:a16="http://schemas.microsoft.com/office/drawing/2014/main" id="{DEB61A97-6E8D-D02E-4845-9A11F5C7F6FA}"/>
              </a:ext>
            </a:extLst>
          </p:cNvPr>
          <p:cNvSpPr txBox="1"/>
          <p:nvPr/>
        </p:nvSpPr>
        <p:spPr>
          <a:xfrm>
            <a:off x="811552" y="334568"/>
            <a:ext cx="272831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-3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="" xmlns:a16="http://schemas.microsoft.com/office/drawing/2014/main" id="{99916A7C-B0D6-FA82-48FE-6245D25AD2C9}"/>
              </a:ext>
            </a:extLst>
          </p:cNvPr>
          <p:cNvSpPr txBox="1"/>
          <p:nvPr/>
        </p:nvSpPr>
        <p:spPr>
          <a:xfrm>
            <a:off x="1028700" y="2772968"/>
            <a:ext cx="16459200" cy="2605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「位於荖濃溪與綠茂溪的交界處，南岸為草水部落</a:t>
            </a:r>
            <a:r>
              <a:rPr lang="en-US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有拉阿魯哇與布農族</a:t>
            </a:r>
            <a:r>
              <a:rPr lang="en-US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，在地人俗稱檢查哨，位於部落下方，後因八八風災而消失。」根據圖七的聚落位置與等高線分布判斷，此項事實與拉阿魯哇族的居住空間多分布於何處有關？</a:t>
            </a:r>
            <a:endParaRPr lang="zh-TW" altLang="zh-TW" sz="36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27051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altLang="zh-TW" sz="3600" kern="100" dirty="0">
                <a:solidFill>
                  <a:srgbClr val="0000FF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(A)</a:t>
            </a:r>
            <a:r>
              <a:rPr lang="zh-TW" altLang="zh-TW" sz="3600" kern="100" dirty="0">
                <a:solidFill>
                  <a:srgbClr val="0000FF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河川兩岸的階地</a:t>
            </a:r>
            <a:r>
              <a:rPr lang="en-US" altLang="zh-TW" sz="36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 (B)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沖積扇頂端</a:t>
            </a:r>
            <a:r>
              <a:rPr lang="en-US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 (C)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凸起的山脊</a:t>
            </a:r>
            <a:r>
              <a:rPr lang="en-US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 (D)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盆地邊緣的山腳</a:t>
            </a:r>
            <a:endParaRPr lang="zh-TW" altLang="zh-TW" sz="36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="" xmlns:a16="http://schemas.microsoft.com/office/drawing/2014/main" id="{3FB400CE-5724-7139-850C-E97655D4CA40}"/>
              </a:ext>
            </a:extLst>
          </p:cNvPr>
          <p:cNvSpPr/>
          <p:nvPr/>
        </p:nvSpPr>
        <p:spPr>
          <a:xfrm>
            <a:off x="457200" y="6057900"/>
            <a:ext cx="17602200" cy="3601906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1" name="文字方塊 10">
            <a:extLst>
              <a:ext uri="{FF2B5EF4-FFF2-40B4-BE49-F238E27FC236}">
                <a16:creationId xmlns="" xmlns:a16="http://schemas.microsoft.com/office/drawing/2014/main" id="{DB2318BC-2147-999C-C806-4EBD0BA25710}"/>
              </a:ext>
            </a:extLst>
          </p:cNvPr>
          <p:cNvSpPr txBox="1"/>
          <p:nvPr/>
        </p:nvSpPr>
        <p:spPr>
          <a:xfrm>
            <a:off x="1219200" y="6530432"/>
            <a:ext cx="16154400" cy="2605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0" indent="-742950">
              <a:lnSpc>
                <a:spcPct val="115000"/>
              </a:lnSpc>
              <a:buFont typeface="+mj-lt"/>
              <a:buAutoNum type="arabicPeriod" startAt="2"/>
            </a:pP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「太陽餅裡面沒有太陽、老婆餅裡面沒有老婆、高雄市桃源區的高中里也沒有高中。」根據聚落的自然條件，說說看為什麼本區沒有高中？</a:t>
            </a:r>
            <a:endParaRPr lang="en-US" altLang="zh-TW" sz="3600" kern="100" dirty="0"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答：</a:t>
            </a:r>
            <a:r>
              <a:rPr lang="zh-TW" altLang="zh-TW" sz="3600" kern="100" dirty="0">
                <a:solidFill>
                  <a:srgbClr val="0000FF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部落僅分布於河川兩側面積狹小的平坦地，聚落規模小，人口有限，交通不易…</a:t>
            </a:r>
            <a:endParaRPr lang="zh-TW" altLang="zh-TW" sz="36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0580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1391045-5522-54F1-5DDD-768266149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>
            <a:extLst>
              <a:ext uri="{FF2B5EF4-FFF2-40B4-BE49-F238E27FC236}">
                <a16:creationId xmlns="" xmlns:a16="http://schemas.microsoft.com/office/drawing/2014/main" id="{0C75E3D6-8E39-A894-6C55-344DC5E7E5A0}"/>
              </a:ext>
            </a:extLst>
          </p:cNvPr>
          <p:cNvSpPr/>
          <p:nvPr/>
        </p:nvSpPr>
        <p:spPr>
          <a:xfrm>
            <a:off x="342900" y="2272365"/>
            <a:ext cx="17602200" cy="5515238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文字方塊 2">
            <a:extLst>
              <a:ext uri="{FF2B5EF4-FFF2-40B4-BE49-F238E27FC236}">
                <a16:creationId xmlns="" xmlns:a16="http://schemas.microsoft.com/office/drawing/2014/main" id="{40C344E4-F70F-8A78-7B23-574AE60FE2D1}"/>
              </a:ext>
            </a:extLst>
          </p:cNvPr>
          <p:cNvSpPr txBox="1"/>
          <p:nvPr/>
        </p:nvSpPr>
        <p:spPr>
          <a:xfrm>
            <a:off x="762000" y="1257300"/>
            <a:ext cx="9144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  <a:spcAft>
                <a:spcPts val="800"/>
              </a:spcAft>
              <a:buNone/>
            </a:pPr>
            <a:r>
              <a:rPr lang="en-US" altLang="zh-TW" sz="5000" dirty="0">
                <a:solidFill>
                  <a:schemeClr val="accent6">
                    <a:lumMod val="75000"/>
                  </a:schemeClr>
                </a:solidFill>
                <a:latin typeface="可画榜书"/>
                <a:ea typeface="可画榜书"/>
              </a:rPr>
              <a:t>(</a:t>
            </a:r>
            <a:r>
              <a:rPr lang="zh-TW" altLang="zh-TW" sz="5000" dirty="0">
                <a:solidFill>
                  <a:schemeClr val="accent6">
                    <a:lumMod val="75000"/>
                  </a:schemeClr>
                </a:solidFill>
                <a:latin typeface="可画榜书"/>
                <a:ea typeface="可画榜书"/>
              </a:rPr>
              <a:t>二</a:t>
            </a:r>
            <a:r>
              <a:rPr lang="en-US" altLang="zh-TW" sz="5000" dirty="0">
                <a:solidFill>
                  <a:schemeClr val="accent6">
                    <a:lumMod val="75000"/>
                  </a:schemeClr>
                </a:solidFill>
                <a:latin typeface="可画榜书"/>
                <a:ea typeface="可画榜书"/>
              </a:rPr>
              <a:t>)</a:t>
            </a:r>
            <a:r>
              <a:rPr lang="zh-TW" altLang="zh-TW" sz="5000" dirty="0">
                <a:solidFill>
                  <a:schemeClr val="accent6">
                    <a:lumMod val="75000"/>
                  </a:schemeClr>
                </a:solidFill>
                <a:latin typeface="可画榜书"/>
                <a:ea typeface="可画榜书"/>
              </a:rPr>
              <a:t>遷，不遷？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="" xmlns:a16="http://schemas.microsoft.com/office/drawing/2014/main" id="{B355D6E4-2E6F-F6AE-6B4C-48D1153E7838}"/>
              </a:ext>
            </a:extLst>
          </p:cNvPr>
          <p:cNvSpPr txBox="1"/>
          <p:nvPr/>
        </p:nvSpPr>
        <p:spPr>
          <a:xfrm>
            <a:off x="3886200" y="266700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5000" dirty="0" err="1">
                <a:solidFill>
                  <a:srgbClr val="264250"/>
                </a:solidFill>
                <a:latin typeface="可画榜书"/>
                <a:ea typeface="可画榜书"/>
              </a:rPr>
              <a:t>Hla’alua</a:t>
            </a: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拉阿魯哇族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5" name="TextBox 21">
            <a:extLst>
              <a:ext uri="{FF2B5EF4-FFF2-40B4-BE49-F238E27FC236}">
                <a16:creationId xmlns="" xmlns:a16="http://schemas.microsoft.com/office/drawing/2014/main" id="{8F52D2E1-C918-7AEA-40A4-18D6A60D8A2A}"/>
              </a:ext>
            </a:extLst>
          </p:cNvPr>
          <p:cNvSpPr txBox="1"/>
          <p:nvPr/>
        </p:nvSpPr>
        <p:spPr>
          <a:xfrm>
            <a:off x="811552" y="334568"/>
            <a:ext cx="272831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-3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="" xmlns:a16="http://schemas.microsoft.com/office/drawing/2014/main" id="{441B11CA-168C-2B83-F8B0-DFA06BCBB5ED}"/>
              </a:ext>
            </a:extLst>
          </p:cNvPr>
          <p:cNvSpPr txBox="1"/>
          <p:nvPr/>
        </p:nvSpPr>
        <p:spPr>
          <a:xfrm>
            <a:off x="1028700" y="2772968"/>
            <a:ext cx="164592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0" indent="-742950">
              <a:buFont typeface="+mj-lt"/>
              <a:buAutoNum type="arabicPeriod" startAt="3"/>
            </a:pPr>
            <a:r>
              <a:rPr lang="en-US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2009</a:t>
            </a:r>
            <a:r>
              <a:rPr lang="zh-TW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年八八風災，荖濃溪、塔拉嚕溪、寶斗溪、六貓溪潰堤，部分草水部落的原住民被迫遷至平地永久屋。永久屋為了追求安全性，往往蓋在更為鄰近市鎮的平坦地，例如高雄市杉林區大愛永久屋，距離旗山火車站車程僅</a:t>
            </a:r>
            <a:r>
              <a:rPr lang="en-US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20</a:t>
            </a:r>
            <a:r>
              <a:rPr lang="zh-TW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分鐘，距離草水部落則需</a:t>
            </a:r>
            <a:r>
              <a:rPr lang="en-US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小時以上。當時曾發放一份問卷給住民，選擇居住於永久屋，或是重返聚落重建。部分住民表達不滿：「問卷上的諸多選項，試圖把族人曾經在部落生活的記憶，變成了冷冰冰的量化數字，卻忽略了族人要的是『家園』，而非『房地產』。」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="" xmlns:a16="http://schemas.microsoft.com/office/drawing/2014/main" id="{8356FC59-571A-2303-206A-D7758097D5B2}"/>
              </a:ext>
            </a:extLst>
          </p:cNvPr>
          <p:cNvSpPr txBox="1"/>
          <p:nvPr/>
        </p:nvSpPr>
        <p:spPr>
          <a:xfrm>
            <a:off x="609600" y="7429500"/>
            <a:ext cx="16992600" cy="2605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</a:pPr>
            <a:r>
              <a:rPr lang="en-US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(1)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根據上文，為何對部分的拉啊魯哇族人來說，居住於偏遠的原鄉「草水部落」比居住於鄰近市鎮的「大愛社區」更好？</a:t>
            </a:r>
            <a:endParaRPr lang="en-US" altLang="zh-TW" sz="3600" kern="100" dirty="0">
              <a:effectLst/>
              <a:latin typeface="Aptos" panose="020B0004020202020204" pitchFamily="34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1">
              <a:lnSpc>
                <a:spcPct val="115000"/>
              </a:lnSpc>
            </a:pPr>
            <a:r>
              <a:rPr lang="en-US" altLang="zh-TW" sz="3600" kern="100" dirty="0"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(2)</a:t>
            </a:r>
            <a:r>
              <a:rPr lang="zh-TW" altLang="zh-TW" sz="36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如果將「草水部落」之地名原封不動搬遷到平地的永久屋社區，有差別嗎？為什麼？</a:t>
            </a:r>
            <a:endParaRPr lang="zh-TW" altLang="zh-TW" sz="36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1750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>
            <a:extLst>
              <a:ext uri="{FF2B5EF4-FFF2-40B4-BE49-F238E27FC236}">
                <a16:creationId xmlns="" xmlns:a16="http://schemas.microsoft.com/office/drawing/2014/main" id="{85B3E0D4-0675-CD33-E0BD-4F630508E200}"/>
              </a:ext>
            </a:extLst>
          </p:cNvPr>
          <p:cNvSpPr/>
          <p:nvPr/>
        </p:nvSpPr>
        <p:spPr>
          <a:xfrm>
            <a:off x="1295400" y="2171700"/>
            <a:ext cx="16230600" cy="2018765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A8906184-74F1-5ACD-E87B-9BE247FFAEDA}"/>
              </a:ext>
            </a:extLst>
          </p:cNvPr>
          <p:cNvSpPr txBox="1"/>
          <p:nvPr/>
        </p:nvSpPr>
        <p:spPr>
          <a:xfrm>
            <a:off x="3886200" y="377814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sym typeface="可画榜书"/>
              </a:rPr>
              <a:t>地名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sym typeface="可画榜书"/>
              </a:rPr>
              <a:t>X</a:t>
            </a: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sym typeface="可画榜书"/>
              </a:rPr>
              <a:t>地景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sym typeface="可画榜书"/>
              </a:rPr>
              <a:t>X</a:t>
            </a: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sym typeface="可画榜书"/>
              </a:rPr>
              <a:t>族群記憶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4" name="TextBox 21">
            <a:extLst>
              <a:ext uri="{FF2B5EF4-FFF2-40B4-BE49-F238E27FC236}">
                <a16:creationId xmlns="" xmlns:a16="http://schemas.microsoft.com/office/drawing/2014/main" id="{E6CBE51B-3B20-100C-D5E5-80FA8CAD4F68}"/>
              </a:ext>
            </a:extLst>
          </p:cNvPr>
          <p:cNvSpPr txBox="1"/>
          <p:nvPr/>
        </p:nvSpPr>
        <p:spPr>
          <a:xfrm>
            <a:off x="811552" y="334568"/>
            <a:ext cx="272831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4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="" xmlns:a16="http://schemas.microsoft.com/office/drawing/2014/main" id="{E110AC50-2A9A-E22A-F3DE-0531AA684C0A}"/>
              </a:ext>
            </a:extLst>
          </p:cNvPr>
          <p:cNvSpPr txBox="1"/>
          <p:nvPr/>
        </p:nvSpPr>
        <p:spPr>
          <a:xfrm>
            <a:off x="2116555" y="2552700"/>
            <a:ext cx="1458829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4000" dirty="0">
                <a:solidFill>
                  <a:srgbClr val="000000"/>
                </a:solidFill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你認為地名對一個部落族人有什麼意義？請以學習單的部落為例，說明你的看法。</a:t>
            </a:r>
            <a:r>
              <a:rPr lang="en-US" altLang="zh-TW" sz="4000" dirty="0">
                <a:solidFill>
                  <a:srgbClr val="000000"/>
                </a:solidFill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/>
            </a:r>
            <a:br>
              <a:rPr lang="en-US" altLang="zh-TW" sz="4000" dirty="0">
                <a:solidFill>
                  <a:srgbClr val="000000"/>
                </a:solidFill>
                <a:effectLst/>
                <a:ea typeface="標楷體" panose="03000509000000000000" pitchFamily="65" charset="-120"/>
                <a:cs typeface="Calibri" panose="020F0502020204030204" pitchFamily="34" charset="0"/>
              </a:rPr>
            </a:br>
            <a:endParaRPr lang="zh-TW" altLang="en-US" sz="4000" dirty="0"/>
          </a:p>
        </p:txBody>
      </p:sp>
      <p:sp>
        <p:nvSpPr>
          <p:cNvPr id="7" name="Freeform 3">
            <a:extLst>
              <a:ext uri="{FF2B5EF4-FFF2-40B4-BE49-F238E27FC236}">
                <a16:creationId xmlns="" xmlns:a16="http://schemas.microsoft.com/office/drawing/2014/main" id="{9A79AF12-DDC1-E763-61E3-BE58A6DFE189}"/>
              </a:ext>
            </a:extLst>
          </p:cNvPr>
          <p:cNvSpPr/>
          <p:nvPr/>
        </p:nvSpPr>
        <p:spPr>
          <a:xfrm>
            <a:off x="1028700" y="4686300"/>
            <a:ext cx="16230600" cy="2018765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文字方塊 8">
            <a:extLst>
              <a:ext uri="{FF2B5EF4-FFF2-40B4-BE49-F238E27FC236}">
                <a16:creationId xmlns="" xmlns:a16="http://schemas.microsoft.com/office/drawing/2014/main" id="{E4A2A6AA-8309-F8BA-F8E5-D5F4B5D73CDA}"/>
              </a:ext>
            </a:extLst>
          </p:cNvPr>
          <p:cNvSpPr txBox="1"/>
          <p:nvPr/>
        </p:nvSpPr>
        <p:spPr>
          <a:xfrm>
            <a:off x="1531028" y="5004912"/>
            <a:ext cx="156972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4000" dirty="0">
                <a:solidFill>
                  <a:srgbClr val="000000"/>
                </a:solidFill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這次展覽中你看見族人為了哪些原因而「移動」？除了經濟、政策的原因之外，你覺得「不願意移動」的理由又可能是什麼？</a:t>
            </a:r>
            <a:endParaRPr lang="zh-TW" altLang="en-US" sz="4000" dirty="0"/>
          </a:p>
        </p:txBody>
      </p:sp>
      <p:sp>
        <p:nvSpPr>
          <p:cNvPr id="10" name="Freeform 3">
            <a:extLst>
              <a:ext uri="{FF2B5EF4-FFF2-40B4-BE49-F238E27FC236}">
                <a16:creationId xmlns="" xmlns:a16="http://schemas.microsoft.com/office/drawing/2014/main" id="{EA68F4B7-057E-A891-D03D-CFE0A34BDB14}"/>
              </a:ext>
            </a:extLst>
          </p:cNvPr>
          <p:cNvSpPr/>
          <p:nvPr/>
        </p:nvSpPr>
        <p:spPr>
          <a:xfrm>
            <a:off x="1600200" y="7505700"/>
            <a:ext cx="16230600" cy="2018765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2" name="文字方塊 11">
            <a:extLst>
              <a:ext uri="{FF2B5EF4-FFF2-40B4-BE49-F238E27FC236}">
                <a16:creationId xmlns="" xmlns:a16="http://schemas.microsoft.com/office/drawing/2014/main" id="{1A502454-16EE-5AC7-1C12-4B32F1D3C968}"/>
              </a:ext>
            </a:extLst>
          </p:cNvPr>
          <p:cNvSpPr txBox="1"/>
          <p:nvPr/>
        </p:nvSpPr>
        <p:spPr>
          <a:xfrm>
            <a:off x="2116555" y="7853362"/>
            <a:ext cx="14478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4000" dirty="0">
                <a:solidFill>
                  <a:srgbClr val="000000"/>
                </a:solidFill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隨著原住民族遷移，有些地名、道路、甚至原居住空間逐漸被遺忘。你認為學習這些內容對你而言有什麼價值？ </a:t>
            </a:r>
            <a:endParaRPr lang="zh-TW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0826949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90935" y="-4030198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28700" y="2735580"/>
            <a:ext cx="6362700" cy="6465216"/>
          </a:xfrm>
          <a:custGeom>
            <a:avLst/>
            <a:gdLst/>
            <a:ahLst/>
            <a:cxnLst/>
            <a:rect l="l" t="t" r="r" b="b"/>
            <a:pathLst>
              <a:path w="5042910" h="6465216">
                <a:moveTo>
                  <a:pt x="0" y="0"/>
                </a:moveTo>
                <a:lnTo>
                  <a:pt x="5042910" y="0"/>
                </a:lnTo>
                <a:lnTo>
                  <a:pt x="5042910" y="6465217"/>
                </a:lnTo>
                <a:lnTo>
                  <a:pt x="0" y="64652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 t="-24193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8353023" y="2603326"/>
            <a:ext cx="7048500" cy="6465216"/>
          </a:xfrm>
          <a:custGeom>
            <a:avLst/>
            <a:gdLst/>
            <a:ahLst/>
            <a:cxnLst/>
            <a:rect l="l" t="t" r="r" b="b"/>
            <a:pathLst>
              <a:path w="5042910" h="6465216">
                <a:moveTo>
                  <a:pt x="0" y="0"/>
                </a:moveTo>
                <a:lnTo>
                  <a:pt x="5042910" y="0"/>
                </a:lnTo>
                <a:lnTo>
                  <a:pt x="5042910" y="6465217"/>
                </a:lnTo>
                <a:lnTo>
                  <a:pt x="0" y="64652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 t="-24193"/>
            </a:stretch>
          </a:blipFill>
        </p:spPr>
      </p:sp>
      <p:sp>
        <p:nvSpPr>
          <p:cNvPr id="6" name="Freeform 6"/>
          <p:cNvSpPr/>
          <p:nvPr/>
        </p:nvSpPr>
        <p:spPr>
          <a:xfrm rot="-9909973">
            <a:off x="510402" y="8270861"/>
            <a:ext cx="2624906" cy="1280180"/>
          </a:xfrm>
          <a:custGeom>
            <a:avLst/>
            <a:gdLst/>
            <a:ahLst/>
            <a:cxnLst/>
            <a:rect l="l" t="t" r="r" b="b"/>
            <a:pathLst>
              <a:path w="2624906" h="1280180">
                <a:moveTo>
                  <a:pt x="0" y="0"/>
                </a:moveTo>
                <a:lnTo>
                  <a:pt x="2624906" y="0"/>
                </a:lnTo>
                <a:lnTo>
                  <a:pt x="2624906" y="1280179"/>
                </a:lnTo>
                <a:lnTo>
                  <a:pt x="0" y="128017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5400000">
            <a:off x="13362186" y="2682625"/>
            <a:ext cx="4339434" cy="1012535"/>
          </a:xfrm>
          <a:custGeom>
            <a:avLst/>
            <a:gdLst/>
            <a:ahLst/>
            <a:cxnLst/>
            <a:rect l="l" t="t" r="r" b="b"/>
            <a:pathLst>
              <a:path w="4339434" h="1012535">
                <a:moveTo>
                  <a:pt x="0" y="0"/>
                </a:moveTo>
                <a:lnTo>
                  <a:pt x="4339434" y="0"/>
                </a:lnTo>
                <a:lnTo>
                  <a:pt x="4339434" y="1012535"/>
                </a:lnTo>
                <a:lnTo>
                  <a:pt x="0" y="101253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028700" y="1019175"/>
            <a:ext cx="4882593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9000"/>
              </a:lnSpc>
              <a:spcBef>
                <a:spcPct val="0"/>
              </a:spcBef>
            </a:pPr>
            <a:r>
              <a:rPr lang="zh-TW" altLang="en-US" sz="9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總結</a:t>
            </a:r>
            <a:endParaRPr lang="en-US" sz="9000" u="none" strike="noStrike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4112875" y="1458126"/>
            <a:ext cx="7552579" cy="496880"/>
            <a:chOff x="0" y="0"/>
            <a:chExt cx="9748520" cy="641350"/>
          </a:xfrm>
        </p:grpSpPr>
        <p:sp>
          <p:nvSpPr>
            <p:cNvPr id="10" name="Freeform 10"/>
            <p:cNvSpPr/>
            <p:nvPr/>
          </p:nvSpPr>
          <p:spPr>
            <a:xfrm>
              <a:off x="48260" y="49530"/>
              <a:ext cx="9653270" cy="548640"/>
            </a:xfrm>
            <a:custGeom>
              <a:avLst/>
              <a:gdLst/>
              <a:ahLst/>
              <a:cxnLst/>
              <a:rect l="l" t="t" r="r" b="b"/>
              <a:pathLst>
                <a:path w="9653270" h="548640">
                  <a:moveTo>
                    <a:pt x="81280" y="247650"/>
                  </a:moveTo>
                  <a:cubicBezTo>
                    <a:pt x="292100" y="316230"/>
                    <a:pt x="339090" y="321310"/>
                    <a:pt x="386080" y="327660"/>
                  </a:cubicBezTo>
                  <a:cubicBezTo>
                    <a:pt x="433070" y="332740"/>
                    <a:pt x="483870" y="340360"/>
                    <a:pt x="528320" y="337820"/>
                  </a:cubicBezTo>
                  <a:cubicBezTo>
                    <a:pt x="568960" y="335280"/>
                    <a:pt x="608330" y="327660"/>
                    <a:pt x="645160" y="317500"/>
                  </a:cubicBezTo>
                  <a:cubicBezTo>
                    <a:pt x="680720" y="307340"/>
                    <a:pt x="715010" y="295910"/>
                    <a:pt x="748030" y="278130"/>
                  </a:cubicBezTo>
                  <a:cubicBezTo>
                    <a:pt x="783590" y="259080"/>
                    <a:pt x="820420" y="231140"/>
                    <a:pt x="850900" y="208280"/>
                  </a:cubicBezTo>
                  <a:cubicBezTo>
                    <a:pt x="876300" y="189230"/>
                    <a:pt x="896620" y="173990"/>
                    <a:pt x="918210" y="151130"/>
                  </a:cubicBezTo>
                  <a:cubicBezTo>
                    <a:pt x="942340" y="125730"/>
                    <a:pt x="962660" y="77470"/>
                    <a:pt x="986790" y="60960"/>
                  </a:cubicBezTo>
                  <a:cubicBezTo>
                    <a:pt x="1004570" y="49530"/>
                    <a:pt x="1024890" y="44450"/>
                    <a:pt x="1041400" y="48260"/>
                  </a:cubicBezTo>
                  <a:cubicBezTo>
                    <a:pt x="1056640" y="52070"/>
                    <a:pt x="1075690" y="71120"/>
                    <a:pt x="1082040" y="86360"/>
                  </a:cubicBezTo>
                  <a:cubicBezTo>
                    <a:pt x="1087120" y="99060"/>
                    <a:pt x="1084580" y="118110"/>
                    <a:pt x="1080770" y="129540"/>
                  </a:cubicBezTo>
                  <a:cubicBezTo>
                    <a:pt x="1076960" y="138430"/>
                    <a:pt x="1065530" y="140970"/>
                    <a:pt x="1062990" y="152400"/>
                  </a:cubicBezTo>
                  <a:cubicBezTo>
                    <a:pt x="1057910" y="176530"/>
                    <a:pt x="1075690" y="240030"/>
                    <a:pt x="1096010" y="276860"/>
                  </a:cubicBezTo>
                  <a:cubicBezTo>
                    <a:pt x="1116330" y="312420"/>
                    <a:pt x="1154430" y="347980"/>
                    <a:pt x="1184910" y="369570"/>
                  </a:cubicBezTo>
                  <a:cubicBezTo>
                    <a:pt x="1207770" y="386080"/>
                    <a:pt x="1224280" y="393700"/>
                    <a:pt x="1254760" y="401320"/>
                  </a:cubicBezTo>
                  <a:cubicBezTo>
                    <a:pt x="1305560" y="414020"/>
                    <a:pt x="1399540" y="426720"/>
                    <a:pt x="1470660" y="417830"/>
                  </a:cubicBezTo>
                  <a:cubicBezTo>
                    <a:pt x="1541780" y="408940"/>
                    <a:pt x="1625600" y="370840"/>
                    <a:pt x="1681480" y="345440"/>
                  </a:cubicBezTo>
                  <a:cubicBezTo>
                    <a:pt x="1722120" y="327660"/>
                    <a:pt x="1746250" y="314960"/>
                    <a:pt x="1781810" y="289560"/>
                  </a:cubicBezTo>
                  <a:cubicBezTo>
                    <a:pt x="1831340" y="255270"/>
                    <a:pt x="1892300" y="187960"/>
                    <a:pt x="1943100" y="152400"/>
                  </a:cubicBezTo>
                  <a:cubicBezTo>
                    <a:pt x="1983740" y="124460"/>
                    <a:pt x="2024380" y="86360"/>
                    <a:pt x="2059940" y="87630"/>
                  </a:cubicBezTo>
                  <a:cubicBezTo>
                    <a:pt x="2090420" y="88900"/>
                    <a:pt x="2120900" y="120650"/>
                    <a:pt x="2145030" y="139700"/>
                  </a:cubicBezTo>
                  <a:cubicBezTo>
                    <a:pt x="2167890" y="157480"/>
                    <a:pt x="2178050" y="179070"/>
                    <a:pt x="2203450" y="199390"/>
                  </a:cubicBezTo>
                  <a:cubicBezTo>
                    <a:pt x="2240280" y="228600"/>
                    <a:pt x="2296160" y="265430"/>
                    <a:pt x="2350770" y="285750"/>
                  </a:cubicBezTo>
                  <a:cubicBezTo>
                    <a:pt x="2410460" y="307340"/>
                    <a:pt x="2489200" y="316230"/>
                    <a:pt x="2551430" y="321310"/>
                  </a:cubicBezTo>
                  <a:cubicBezTo>
                    <a:pt x="2606040" y="325120"/>
                    <a:pt x="2654300" y="322580"/>
                    <a:pt x="2703830" y="317500"/>
                  </a:cubicBezTo>
                  <a:cubicBezTo>
                    <a:pt x="2750820" y="312420"/>
                    <a:pt x="2788920" y="306070"/>
                    <a:pt x="2840990" y="292100"/>
                  </a:cubicBezTo>
                  <a:cubicBezTo>
                    <a:pt x="2912110" y="273050"/>
                    <a:pt x="3011170" y="236220"/>
                    <a:pt x="3088640" y="200660"/>
                  </a:cubicBezTo>
                  <a:cubicBezTo>
                    <a:pt x="3162300" y="166370"/>
                    <a:pt x="3239770" y="106680"/>
                    <a:pt x="3296920" y="83820"/>
                  </a:cubicBezTo>
                  <a:cubicBezTo>
                    <a:pt x="3333750" y="68580"/>
                    <a:pt x="3356610" y="49530"/>
                    <a:pt x="3390900" y="58420"/>
                  </a:cubicBezTo>
                  <a:cubicBezTo>
                    <a:pt x="3446780" y="73660"/>
                    <a:pt x="3529330" y="209550"/>
                    <a:pt x="3582670" y="246380"/>
                  </a:cubicBezTo>
                  <a:cubicBezTo>
                    <a:pt x="3614420" y="267970"/>
                    <a:pt x="3632200" y="275590"/>
                    <a:pt x="3666490" y="285750"/>
                  </a:cubicBezTo>
                  <a:cubicBezTo>
                    <a:pt x="3716020" y="299720"/>
                    <a:pt x="3803650" y="308610"/>
                    <a:pt x="3854450" y="309880"/>
                  </a:cubicBezTo>
                  <a:cubicBezTo>
                    <a:pt x="3888740" y="311150"/>
                    <a:pt x="3906520" y="312420"/>
                    <a:pt x="3939540" y="304800"/>
                  </a:cubicBezTo>
                  <a:cubicBezTo>
                    <a:pt x="3989070" y="293370"/>
                    <a:pt x="4074160" y="257810"/>
                    <a:pt x="4118610" y="233680"/>
                  </a:cubicBezTo>
                  <a:cubicBezTo>
                    <a:pt x="4149090" y="217170"/>
                    <a:pt x="4163060" y="207010"/>
                    <a:pt x="4188460" y="182880"/>
                  </a:cubicBezTo>
                  <a:cubicBezTo>
                    <a:pt x="4226560" y="147320"/>
                    <a:pt x="4279900" y="58420"/>
                    <a:pt x="4312920" y="29210"/>
                  </a:cubicBezTo>
                  <a:cubicBezTo>
                    <a:pt x="4329430" y="13970"/>
                    <a:pt x="4339590" y="5080"/>
                    <a:pt x="4356100" y="2540"/>
                  </a:cubicBezTo>
                  <a:cubicBezTo>
                    <a:pt x="4375150" y="0"/>
                    <a:pt x="4405630" y="8890"/>
                    <a:pt x="4419600" y="21590"/>
                  </a:cubicBezTo>
                  <a:cubicBezTo>
                    <a:pt x="4432300" y="31750"/>
                    <a:pt x="4439920" y="52070"/>
                    <a:pt x="4441190" y="67310"/>
                  </a:cubicBezTo>
                  <a:cubicBezTo>
                    <a:pt x="4442460" y="82550"/>
                    <a:pt x="4420870" y="100330"/>
                    <a:pt x="4427220" y="115570"/>
                  </a:cubicBezTo>
                  <a:cubicBezTo>
                    <a:pt x="4437380" y="140970"/>
                    <a:pt x="4500880" y="163830"/>
                    <a:pt x="4540250" y="185420"/>
                  </a:cubicBezTo>
                  <a:cubicBezTo>
                    <a:pt x="4579620" y="207010"/>
                    <a:pt x="4613910" y="232410"/>
                    <a:pt x="4660900" y="246380"/>
                  </a:cubicBezTo>
                  <a:cubicBezTo>
                    <a:pt x="4718050" y="262890"/>
                    <a:pt x="4806950" y="266700"/>
                    <a:pt x="4861560" y="265430"/>
                  </a:cubicBezTo>
                  <a:cubicBezTo>
                    <a:pt x="4900930" y="264160"/>
                    <a:pt x="4921250" y="261620"/>
                    <a:pt x="4960620" y="252730"/>
                  </a:cubicBezTo>
                  <a:cubicBezTo>
                    <a:pt x="5020310" y="238760"/>
                    <a:pt x="5101590" y="209550"/>
                    <a:pt x="5181600" y="175260"/>
                  </a:cubicBezTo>
                  <a:cubicBezTo>
                    <a:pt x="5283200" y="132080"/>
                    <a:pt x="5435600" y="3810"/>
                    <a:pt x="5518150" y="7620"/>
                  </a:cubicBezTo>
                  <a:cubicBezTo>
                    <a:pt x="5567680" y="10160"/>
                    <a:pt x="5596890" y="50800"/>
                    <a:pt x="5633720" y="78740"/>
                  </a:cubicBezTo>
                  <a:cubicBezTo>
                    <a:pt x="5673090" y="107950"/>
                    <a:pt x="5707380" y="156210"/>
                    <a:pt x="5746750" y="182880"/>
                  </a:cubicBezTo>
                  <a:cubicBezTo>
                    <a:pt x="5782310" y="207010"/>
                    <a:pt x="5817870" y="223520"/>
                    <a:pt x="5855970" y="237490"/>
                  </a:cubicBezTo>
                  <a:cubicBezTo>
                    <a:pt x="5895340" y="252730"/>
                    <a:pt x="5928360" y="261620"/>
                    <a:pt x="5977890" y="270510"/>
                  </a:cubicBezTo>
                  <a:cubicBezTo>
                    <a:pt x="6049010" y="283210"/>
                    <a:pt x="6168390" y="293370"/>
                    <a:pt x="6243320" y="294640"/>
                  </a:cubicBezTo>
                  <a:cubicBezTo>
                    <a:pt x="6299200" y="294640"/>
                    <a:pt x="6329680" y="292100"/>
                    <a:pt x="6388100" y="284480"/>
                  </a:cubicBezTo>
                  <a:cubicBezTo>
                    <a:pt x="6479540" y="271780"/>
                    <a:pt x="6637020" y="242570"/>
                    <a:pt x="6734810" y="210820"/>
                  </a:cubicBezTo>
                  <a:cubicBezTo>
                    <a:pt x="6812280" y="185420"/>
                    <a:pt x="6878320" y="137160"/>
                    <a:pt x="6934200" y="120650"/>
                  </a:cubicBezTo>
                  <a:cubicBezTo>
                    <a:pt x="6971030" y="110490"/>
                    <a:pt x="6997700" y="95250"/>
                    <a:pt x="7029450" y="106680"/>
                  </a:cubicBezTo>
                  <a:cubicBezTo>
                    <a:pt x="7077710" y="124460"/>
                    <a:pt x="7120890" y="238760"/>
                    <a:pt x="7171690" y="273050"/>
                  </a:cubicBezTo>
                  <a:cubicBezTo>
                    <a:pt x="7209790" y="299720"/>
                    <a:pt x="7250430" y="309880"/>
                    <a:pt x="7292340" y="314960"/>
                  </a:cubicBezTo>
                  <a:cubicBezTo>
                    <a:pt x="7335520" y="321310"/>
                    <a:pt x="7387590" y="314960"/>
                    <a:pt x="7429500" y="306070"/>
                  </a:cubicBezTo>
                  <a:cubicBezTo>
                    <a:pt x="7467600" y="298450"/>
                    <a:pt x="7496810" y="287020"/>
                    <a:pt x="7534910" y="267970"/>
                  </a:cubicBezTo>
                  <a:cubicBezTo>
                    <a:pt x="7585710" y="242570"/>
                    <a:pt x="7650480" y="196850"/>
                    <a:pt x="7703820" y="156210"/>
                  </a:cubicBezTo>
                  <a:cubicBezTo>
                    <a:pt x="7755890" y="116840"/>
                    <a:pt x="7813040" y="48260"/>
                    <a:pt x="7849870" y="29210"/>
                  </a:cubicBezTo>
                  <a:cubicBezTo>
                    <a:pt x="7868920" y="19050"/>
                    <a:pt x="7881620" y="15240"/>
                    <a:pt x="7896860" y="17780"/>
                  </a:cubicBezTo>
                  <a:cubicBezTo>
                    <a:pt x="7914640" y="20320"/>
                    <a:pt x="7941310" y="38100"/>
                    <a:pt x="7951470" y="53340"/>
                  </a:cubicBezTo>
                  <a:cubicBezTo>
                    <a:pt x="7960360" y="67310"/>
                    <a:pt x="7960360" y="88900"/>
                    <a:pt x="7957820" y="102870"/>
                  </a:cubicBezTo>
                  <a:cubicBezTo>
                    <a:pt x="7955280" y="114300"/>
                    <a:pt x="7940040" y="120650"/>
                    <a:pt x="7942580" y="132080"/>
                  </a:cubicBezTo>
                  <a:cubicBezTo>
                    <a:pt x="7950200" y="163830"/>
                    <a:pt x="8088630" y="240030"/>
                    <a:pt x="8141970" y="265430"/>
                  </a:cubicBezTo>
                  <a:cubicBezTo>
                    <a:pt x="8173720" y="280670"/>
                    <a:pt x="8190230" y="285750"/>
                    <a:pt x="8223250" y="292100"/>
                  </a:cubicBezTo>
                  <a:cubicBezTo>
                    <a:pt x="8271510" y="300990"/>
                    <a:pt x="8343900" y="307340"/>
                    <a:pt x="8408670" y="300990"/>
                  </a:cubicBezTo>
                  <a:cubicBezTo>
                    <a:pt x="8481060" y="293370"/>
                    <a:pt x="8564880" y="267970"/>
                    <a:pt x="8633460" y="243840"/>
                  </a:cubicBezTo>
                  <a:cubicBezTo>
                    <a:pt x="8694420" y="222250"/>
                    <a:pt x="8746490" y="168910"/>
                    <a:pt x="8798560" y="167640"/>
                  </a:cubicBezTo>
                  <a:cubicBezTo>
                    <a:pt x="8844280" y="166370"/>
                    <a:pt x="8887460" y="195580"/>
                    <a:pt x="8926830" y="219710"/>
                  </a:cubicBezTo>
                  <a:cubicBezTo>
                    <a:pt x="8966200" y="243840"/>
                    <a:pt x="8997950" y="294640"/>
                    <a:pt x="9034780" y="313690"/>
                  </a:cubicBezTo>
                  <a:cubicBezTo>
                    <a:pt x="9065260" y="328930"/>
                    <a:pt x="9095740" y="330200"/>
                    <a:pt x="9127490" y="335280"/>
                  </a:cubicBezTo>
                  <a:cubicBezTo>
                    <a:pt x="9161780" y="341630"/>
                    <a:pt x="9196070" y="347980"/>
                    <a:pt x="9234170" y="347980"/>
                  </a:cubicBezTo>
                  <a:cubicBezTo>
                    <a:pt x="9276080" y="347980"/>
                    <a:pt x="9325610" y="342900"/>
                    <a:pt x="9366250" y="335280"/>
                  </a:cubicBezTo>
                  <a:cubicBezTo>
                    <a:pt x="9403080" y="327660"/>
                    <a:pt x="9436100" y="318770"/>
                    <a:pt x="9470390" y="304800"/>
                  </a:cubicBezTo>
                  <a:cubicBezTo>
                    <a:pt x="9508490" y="289560"/>
                    <a:pt x="9583420" y="240030"/>
                    <a:pt x="9585960" y="243840"/>
                  </a:cubicBezTo>
                  <a:cubicBezTo>
                    <a:pt x="9587230" y="246380"/>
                    <a:pt x="9545320" y="276860"/>
                    <a:pt x="9546590" y="280670"/>
                  </a:cubicBezTo>
                  <a:cubicBezTo>
                    <a:pt x="9547860" y="283210"/>
                    <a:pt x="9577070" y="266700"/>
                    <a:pt x="9589770" y="266700"/>
                  </a:cubicBezTo>
                  <a:cubicBezTo>
                    <a:pt x="9599930" y="266700"/>
                    <a:pt x="9610090" y="270510"/>
                    <a:pt x="9618980" y="275590"/>
                  </a:cubicBezTo>
                  <a:cubicBezTo>
                    <a:pt x="9627870" y="280670"/>
                    <a:pt x="9635490" y="288290"/>
                    <a:pt x="9640570" y="297180"/>
                  </a:cubicBezTo>
                  <a:cubicBezTo>
                    <a:pt x="9646920" y="308610"/>
                    <a:pt x="9653270" y="326390"/>
                    <a:pt x="9649460" y="340360"/>
                  </a:cubicBezTo>
                  <a:cubicBezTo>
                    <a:pt x="9645650" y="356870"/>
                    <a:pt x="9627870" y="381000"/>
                    <a:pt x="9611360" y="388620"/>
                  </a:cubicBezTo>
                  <a:cubicBezTo>
                    <a:pt x="9594850" y="396240"/>
                    <a:pt x="9565640" y="391160"/>
                    <a:pt x="9551670" y="383540"/>
                  </a:cubicBezTo>
                  <a:cubicBezTo>
                    <a:pt x="9540240" y="377190"/>
                    <a:pt x="9531350" y="363220"/>
                    <a:pt x="9527540" y="351790"/>
                  </a:cubicBezTo>
                  <a:cubicBezTo>
                    <a:pt x="9523730" y="339090"/>
                    <a:pt x="9521190" y="323850"/>
                    <a:pt x="9526270" y="311150"/>
                  </a:cubicBezTo>
                  <a:cubicBezTo>
                    <a:pt x="9532620" y="295910"/>
                    <a:pt x="9552940" y="275590"/>
                    <a:pt x="9568180" y="269240"/>
                  </a:cubicBezTo>
                  <a:cubicBezTo>
                    <a:pt x="9580880" y="264160"/>
                    <a:pt x="9596120" y="266700"/>
                    <a:pt x="9608820" y="270510"/>
                  </a:cubicBezTo>
                  <a:cubicBezTo>
                    <a:pt x="9621520" y="274320"/>
                    <a:pt x="9634220" y="284480"/>
                    <a:pt x="9640570" y="295910"/>
                  </a:cubicBezTo>
                  <a:cubicBezTo>
                    <a:pt x="9648190" y="311150"/>
                    <a:pt x="9652000" y="339090"/>
                    <a:pt x="9644380" y="355600"/>
                  </a:cubicBezTo>
                  <a:cubicBezTo>
                    <a:pt x="9636760" y="372110"/>
                    <a:pt x="9613900" y="388620"/>
                    <a:pt x="9598660" y="392430"/>
                  </a:cubicBezTo>
                  <a:cubicBezTo>
                    <a:pt x="9585960" y="396240"/>
                    <a:pt x="9569450" y="392430"/>
                    <a:pt x="9558020" y="386080"/>
                  </a:cubicBezTo>
                  <a:cubicBezTo>
                    <a:pt x="9546590" y="379730"/>
                    <a:pt x="9535160" y="370840"/>
                    <a:pt x="9530080" y="358140"/>
                  </a:cubicBezTo>
                  <a:cubicBezTo>
                    <a:pt x="9523730" y="342900"/>
                    <a:pt x="9525000" y="313690"/>
                    <a:pt x="9531350" y="298450"/>
                  </a:cubicBezTo>
                  <a:cubicBezTo>
                    <a:pt x="9536430" y="287020"/>
                    <a:pt x="9549130" y="278130"/>
                    <a:pt x="9560560" y="273050"/>
                  </a:cubicBezTo>
                  <a:cubicBezTo>
                    <a:pt x="9573260" y="267970"/>
                    <a:pt x="9591040" y="264160"/>
                    <a:pt x="9605010" y="269240"/>
                  </a:cubicBezTo>
                  <a:cubicBezTo>
                    <a:pt x="9620250" y="274320"/>
                    <a:pt x="9640570" y="297180"/>
                    <a:pt x="9646920" y="311150"/>
                  </a:cubicBezTo>
                  <a:cubicBezTo>
                    <a:pt x="9652000" y="321310"/>
                    <a:pt x="9652000" y="330200"/>
                    <a:pt x="9649460" y="340360"/>
                  </a:cubicBezTo>
                  <a:cubicBezTo>
                    <a:pt x="9646920" y="353060"/>
                    <a:pt x="9638030" y="374650"/>
                    <a:pt x="9626600" y="379730"/>
                  </a:cubicBezTo>
                  <a:cubicBezTo>
                    <a:pt x="9616440" y="384810"/>
                    <a:pt x="9605010" y="372110"/>
                    <a:pt x="9587230" y="374650"/>
                  </a:cubicBezTo>
                  <a:cubicBezTo>
                    <a:pt x="9545320" y="379730"/>
                    <a:pt x="9447530" y="434340"/>
                    <a:pt x="9382760" y="450850"/>
                  </a:cubicBezTo>
                  <a:cubicBezTo>
                    <a:pt x="9326880" y="466090"/>
                    <a:pt x="9271000" y="474980"/>
                    <a:pt x="9220200" y="476250"/>
                  </a:cubicBezTo>
                  <a:cubicBezTo>
                    <a:pt x="9175750" y="477520"/>
                    <a:pt x="9138920" y="472440"/>
                    <a:pt x="9095740" y="464820"/>
                  </a:cubicBezTo>
                  <a:cubicBezTo>
                    <a:pt x="9050020" y="457200"/>
                    <a:pt x="8991600" y="447040"/>
                    <a:pt x="8953500" y="427990"/>
                  </a:cubicBezTo>
                  <a:cubicBezTo>
                    <a:pt x="8923020" y="412750"/>
                    <a:pt x="8898890" y="393700"/>
                    <a:pt x="8879840" y="370840"/>
                  </a:cubicBezTo>
                  <a:cubicBezTo>
                    <a:pt x="8862060" y="347980"/>
                    <a:pt x="8864600" y="300990"/>
                    <a:pt x="8840470" y="292100"/>
                  </a:cubicBezTo>
                  <a:cubicBezTo>
                    <a:pt x="8804910" y="278130"/>
                    <a:pt x="8729980" y="337820"/>
                    <a:pt x="8666480" y="359410"/>
                  </a:cubicBezTo>
                  <a:cubicBezTo>
                    <a:pt x="8590280" y="384810"/>
                    <a:pt x="8496300" y="422910"/>
                    <a:pt x="8412480" y="431800"/>
                  </a:cubicBezTo>
                  <a:cubicBezTo>
                    <a:pt x="8333740" y="440690"/>
                    <a:pt x="8243570" y="430530"/>
                    <a:pt x="8181340" y="417830"/>
                  </a:cubicBezTo>
                  <a:cubicBezTo>
                    <a:pt x="8136890" y="408940"/>
                    <a:pt x="8106410" y="396240"/>
                    <a:pt x="8070850" y="379730"/>
                  </a:cubicBezTo>
                  <a:cubicBezTo>
                    <a:pt x="8035290" y="363220"/>
                    <a:pt x="8001000" y="341630"/>
                    <a:pt x="7969250" y="316230"/>
                  </a:cubicBezTo>
                  <a:cubicBezTo>
                    <a:pt x="7937500" y="290830"/>
                    <a:pt x="7903210" y="256540"/>
                    <a:pt x="7881620" y="226060"/>
                  </a:cubicBezTo>
                  <a:cubicBezTo>
                    <a:pt x="7863840" y="200660"/>
                    <a:pt x="7849870" y="176530"/>
                    <a:pt x="7842250" y="147320"/>
                  </a:cubicBezTo>
                  <a:cubicBezTo>
                    <a:pt x="7833360" y="115570"/>
                    <a:pt x="7823200" y="62230"/>
                    <a:pt x="7837170" y="40640"/>
                  </a:cubicBezTo>
                  <a:cubicBezTo>
                    <a:pt x="7847330" y="24130"/>
                    <a:pt x="7877810" y="15240"/>
                    <a:pt x="7896860" y="17780"/>
                  </a:cubicBezTo>
                  <a:cubicBezTo>
                    <a:pt x="7915910" y="20320"/>
                    <a:pt x="7941310" y="38100"/>
                    <a:pt x="7951470" y="53340"/>
                  </a:cubicBezTo>
                  <a:cubicBezTo>
                    <a:pt x="7960360" y="67310"/>
                    <a:pt x="7960360" y="88900"/>
                    <a:pt x="7957820" y="102870"/>
                  </a:cubicBezTo>
                  <a:cubicBezTo>
                    <a:pt x="7955280" y="114300"/>
                    <a:pt x="7954010" y="119380"/>
                    <a:pt x="7942580" y="132080"/>
                  </a:cubicBezTo>
                  <a:cubicBezTo>
                    <a:pt x="7901940" y="177800"/>
                    <a:pt x="7675880" y="337820"/>
                    <a:pt x="7583170" y="388620"/>
                  </a:cubicBezTo>
                  <a:cubicBezTo>
                    <a:pt x="7531100" y="417830"/>
                    <a:pt x="7494270" y="430530"/>
                    <a:pt x="7452360" y="441960"/>
                  </a:cubicBezTo>
                  <a:cubicBezTo>
                    <a:pt x="7416800" y="450850"/>
                    <a:pt x="7390130" y="457200"/>
                    <a:pt x="7352030" y="455930"/>
                  </a:cubicBezTo>
                  <a:cubicBezTo>
                    <a:pt x="7301230" y="454660"/>
                    <a:pt x="7221220" y="439420"/>
                    <a:pt x="7172960" y="421640"/>
                  </a:cubicBezTo>
                  <a:cubicBezTo>
                    <a:pt x="7137400" y="407670"/>
                    <a:pt x="7110730" y="391160"/>
                    <a:pt x="7084060" y="370840"/>
                  </a:cubicBezTo>
                  <a:cubicBezTo>
                    <a:pt x="7056120" y="350520"/>
                    <a:pt x="7020560" y="327660"/>
                    <a:pt x="7009130" y="297180"/>
                  </a:cubicBezTo>
                  <a:cubicBezTo>
                    <a:pt x="6997700" y="266700"/>
                    <a:pt x="7033260" y="199390"/>
                    <a:pt x="7016750" y="187960"/>
                  </a:cubicBezTo>
                  <a:cubicBezTo>
                    <a:pt x="6996430" y="173990"/>
                    <a:pt x="6925310" y="240030"/>
                    <a:pt x="6866890" y="262890"/>
                  </a:cubicBezTo>
                  <a:cubicBezTo>
                    <a:pt x="6791960" y="292100"/>
                    <a:pt x="6681470" y="317500"/>
                    <a:pt x="6597650" y="337820"/>
                  </a:cubicBezTo>
                  <a:cubicBezTo>
                    <a:pt x="6526530" y="355600"/>
                    <a:pt x="6460490" y="369570"/>
                    <a:pt x="6396990" y="379730"/>
                  </a:cubicBezTo>
                  <a:cubicBezTo>
                    <a:pt x="6341110" y="388620"/>
                    <a:pt x="6290310" y="394970"/>
                    <a:pt x="6238240" y="397510"/>
                  </a:cubicBezTo>
                  <a:cubicBezTo>
                    <a:pt x="6187440" y="400050"/>
                    <a:pt x="6146800" y="400050"/>
                    <a:pt x="6089650" y="394970"/>
                  </a:cubicBezTo>
                  <a:cubicBezTo>
                    <a:pt x="6009640" y="387350"/>
                    <a:pt x="5880100" y="372110"/>
                    <a:pt x="5803900" y="349250"/>
                  </a:cubicBezTo>
                  <a:cubicBezTo>
                    <a:pt x="5749290" y="332740"/>
                    <a:pt x="5706110" y="313690"/>
                    <a:pt x="5666740" y="289560"/>
                  </a:cubicBezTo>
                  <a:cubicBezTo>
                    <a:pt x="5632450" y="269240"/>
                    <a:pt x="5599430" y="247650"/>
                    <a:pt x="5577840" y="218440"/>
                  </a:cubicBezTo>
                  <a:cubicBezTo>
                    <a:pt x="5556250" y="190500"/>
                    <a:pt x="5563870" y="128270"/>
                    <a:pt x="5534660" y="118110"/>
                  </a:cubicBezTo>
                  <a:cubicBezTo>
                    <a:pt x="5481320" y="99060"/>
                    <a:pt x="5325110" y="240030"/>
                    <a:pt x="5226050" y="285750"/>
                  </a:cubicBezTo>
                  <a:cubicBezTo>
                    <a:pt x="5139690" y="325120"/>
                    <a:pt x="5046980" y="364490"/>
                    <a:pt x="4978400" y="382270"/>
                  </a:cubicBezTo>
                  <a:cubicBezTo>
                    <a:pt x="4931410" y="394970"/>
                    <a:pt x="4903470" y="397510"/>
                    <a:pt x="4855210" y="398780"/>
                  </a:cubicBezTo>
                  <a:cubicBezTo>
                    <a:pt x="4787900" y="401320"/>
                    <a:pt x="4673600" y="394970"/>
                    <a:pt x="4611370" y="381000"/>
                  </a:cubicBezTo>
                  <a:cubicBezTo>
                    <a:pt x="4572000" y="372110"/>
                    <a:pt x="4546600" y="359410"/>
                    <a:pt x="4516120" y="342900"/>
                  </a:cubicBezTo>
                  <a:cubicBezTo>
                    <a:pt x="4485640" y="326390"/>
                    <a:pt x="4458970" y="308610"/>
                    <a:pt x="4431030" y="280670"/>
                  </a:cubicBezTo>
                  <a:cubicBezTo>
                    <a:pt x="4394200" y="243840"/>
                    <a:pt x="4339590" y="181610"/>
                    <a:pt x="4321810" y="134620"/>
                  </a:cubicBezTo>
                  <a:cubicBezTo>
                    <a:pt x="4307840" y="99060"/>
                    <a:pt x="4300220" y="50800"/>
                    <a:pt x="4312920" y="29210"/>
                  </a:cubicBezTo>
                  <a:cubicBezTo>
                    <a:pt x="4323080" y="11430"/>
                    <a:pt x="4353560" y="0"/>
                    <a:pt x="4373880" y="1270"/>
                  </a:cubicBezTo>
                  <a:cubicBezTo>
                    <a:pt x="4392930" y="2540"/>
                    <a:pt x="4419600" y="19050"/>
                    <a:pt x="4431030" y="34290"/>
                  </a:cubicBezTo>
                  <a:cubicBezTo>
                    <a:pt x="4441190" y="46990"/>
                    <a:pt x="4446270" y="64770"/>
                    <a:pt x="4441190" y="83820"/>
                  </a:cubicBezTo>
                  <a:cubicBezTo>
                    <a:pt x="4432300" y="121920"/>
                    <a:pt x="4368800" y="191770"/>
                    <a:pt x="4323080" y="234950"/>
                  </a:cubicBezTo>
                  <a:cubicBezTo>
                    <a:pt x="4278630" y="278130"/>
                    <a:pt x="4221480" y="314960"/>
                    <a:pt x="4173220" y="344170"/>
                  </a:cubicBezTo>
                  <a:cubicBezTo>
                    <a:pt x="4132580" y="368300"/>
                    <a:pt x="4095750" y="388620"/>
                    <a:pt x="4056380" y="402590"/>
                  </a:cubicBezTo>
                  <a:cubicBezTo>
                    <a:pt x="4019550" y="416560"/>
                    <a:pt x="3989070" y="425450"/>
                    <a:pt x="3945890" y="430530"/>
                  </a:cubicBezTo>
                  <a:cubicBezTo>
                    <a:pt x="3887470" y="436880"/>
                    <a:pt x="3796030" y="431800"/>
                    <a:pt x="3735070" y="424180"/>
                  </a:cubicBezTo>
                  <a:cubicBezTo>
                    <a:pt x="3688080" y="419100"/>
                    <a:pt x="3649980" y="412750"/>
                    <a:pt x="3610610" y="398780"/>
                  </a:cubicBezTo>
                  <a:cubicBezTo>
                    <a:pt x="3569970" y="384810"/>
                    <a:pt x="3533140" y="368300"/>
                    <a:pt x="3495040" y="339090"/>
                  </a:cubicBezTo>
                  <a:cubicBezTo>
                    <a:pt x="3444240" y="299720"/>
                    <a:pt x="3404870" y="182880"/>
                    <a:pt x="3345180" y="172720"/>
                  </a:cubicBezTo>
                  <a:cubicBezTo>
                    <a:pt x="3282950" y="162560"/>
                    <a:pt x="3205480" y="256540"/>
                    <a:pt x="3128010" y="292100"/>
                  </a:cubicBezTo>
                  <a:cubicBezTo>
                    <a:pt x="3045460" y="330200"/>
                    <a:pt x="2937510" y="370840"/>
                    <a:pt x="2861310" y="394970"/>
                  </a:cubicBezTo>
                  <a:cubicBezTo>
                    <a:pt x="2805430" y="412750"/>
                    <a:pt x="2764790" y="420370"/>
                    <a:pt x="2712720" y="429260"/>
                  </a:cubicBezTo>
                  <a:cubicBezTo>
                    <a:pt x="2656840" y="438150"/>
                    <a:pt x="2602230" y="449580"/>
                    <a:pt x="2538730" y="447040"/>
                  </a:cubicBezTo>
                  <a:cubicBezTo>
                    <a:pt x="2463800" y="444500"/>
                    <a:pt x="2372360" y="433070"/>
                    <a:pt x="2291080" y="402590"/>
                  </a:cubicBezTo>
                  <a:cubicBezTo>
                    <a:pt x="2199640" y="368300"/>
                    <a:pt x="2098040" y="231140"/>
                    <a:pt x="2018030" y="237490"/>
                  </a:cubicBezTo>
                  <a:cubicBezTo>
                    <a:pt x="1949450" y="242570"/>
                    <a:pt x="1892300" y="349250"/>
                    <a:pt x="1837690" y="387350"/>
                  </a:cubicBezTo>
                  <a:cubicBezTo>
                    <a:pt x="1797050" y="415290"/>
                    <a:pt x="1770380" y="430530"/>
                    <a:pt x="1724660" y="452120"/>
                  </a:cubicBezTo>
                  <a:cubicBezTo>
                    <a:pt x="1658620" y="482600"/>
                    <a:pt x="1544320" y="527050"/>
                    <a:pt x="1473200" y="539750"/>
                  </a:cubicBezTo>
                  <a:cubicBezTo>
                    <a:pt x="1423670" y="548640"/>
                    <a:pt x="1388110" y="543560"/>
                    <a:pt x="1343660" y="541020"/>
                  </a:cubicBezTo>
                  <a:cubicBezTo>
                    <a:pt x="1296670" y="538480"/>
                    <a:pt x="1240790" y="534670"/>
                    <a:pt x="1197610" y="520700"/>
                  </a:cubicBezTo>
                  <a:cubicBezTo>
                    <a:pt x="1159510" y="508000"/>
                    <a:pt x="1126490" y="488950"/>
                    <a:pt x="1096010" y="466090"/>
                  </a:cubicBezTo>
                  <a:cubicBezTo>
                    <a:pt x="1066800" y="444500"/>
                    <a:pt x="1038860" y="417830"/>
                    <a:pt x="1017270" y="387350"/>
                  </a:cubicBezTo>
                  <a:cubicBezTo>
                    <a:pt x="995680" y="358140"/>
                    <a:pt x="977900" y="325120"/>
                    <a:pt x="969010" y="287020"/>
                  </a:cubicBezTo>
                  <a:cubicBezTo>
                    <a:pt x="958850" y="243840"/>
                    <a:pt x="966470" y="182880"/>
                    <a:pt x="970280" y="142240"/>
                  </a:cubicBezTo>
                  <a:cubicBezTo>
                    <a:pt x="974090" y="110490"/>
                    <a:pt x="974090" y="76200"/>
                    <a:pt x="986790" y="60960"/>
                  </a:cubicBezTo>
                  <a:cubicBezTo>
                    <a:pt x="996950" y="49530"/>
                    <a:pt x="1013460" y="46990"/>
                    <a:pt x="1027430" y="46990"/>
                  </a:cubicBezTo>
                  <a:cubicBezTo>
                    <a:pt x="1040130" y="46990"/>
                    <a:pt x="1057910" y="54610"/>
                    <a:pt x="1066800" y="62230"/>
                  </a:cubicBezTo>
                  <a:cubicBezTo>
                    <a:pt x="1074420" y="68580"/>
                    <a:pt x="1079500" y="76200"/>
                    <a:pt x="1082040" y="86360"/>
                  </a:cubicBezTo>
                  <a:cubicBezTo>
                    <a:pt x="1085850" y="97790"/>
                    <a:pt x="1085850" y="116840"/>
                    <a:pt x="1080770" y="129540"/>
                  </a:cubicBezTo>
                  <a:cubicBezTo>
                    <a:pt x="1075690" y="143510"/>
                    <a:pt x="1065530" y="153670"/>
                    <a:pt x="1052830" y="167640"/>
                  </a:cubicBezTo>
                  <a:cubicBezTo>
                    <a:pt x="1035050" y="187960"/>
                    <a:pt x="1013460" y="209550"/>
                    <a:pt x="982980" y="233680"/>
                  </a:cubicBezTo>
                  <a:cubicBezTo>
                    <a:pt x="934720" y="273050"/>
                    <a:pt x="842010" y="340360"/>
                    <a:pt x="782320" y="370840"/>
                  </a:cubicBezTo>
                  <a:cubicBezTo>
                    <a:pt x="739140" y="393700"/>
                    <a:pt x="703580" y="403860"/>
                    <a:pt x="661670" y="414020"/>
                  </a:cubicBezTo>
                  <a:cubicBezTo>
                    <a:pt x="617220" y="425450"/>
                    <a:pt x="570230" y="431800"/>
                    <a:pt x="523240" y="434340"/>
                  </a:cubicBezTo>
                  <a:cubicBezTo>
                    <a:pt x="473710" y="436880"/>
                    <a:pt x="422910" y="431800"/>
                    <a:pt x="372110" y="427990"/>
                  </a:cubicBezTo>
                  <a:cubicBezTo>
                    <a:pt x="320040" y="424180"/>
                    <a:pt x="265430" y="420370"/>
                    <a:pt x="212090" y="410210"/>
                  </a:cubicBezTo>
                  <a:cubicBezTo>
                    <a:pt x="156210" y="400050"/>
                    <a:pt x="80010" y="383540"/>
                    <a:pt x="45720" y="367030"/>
                  </a:cubicBezTo>
                  <a:cubicBezTo>
                    <a:pt x="29210" y="358140"/>
                    <a:pt x="19050" y="351790"/>
                    <a:pt x="11430" y="340360"/>
                  </a:cubicBezTo>
                  <a:cubicBezTo>
                    <a:pt x="3810" y="328930"/>
                    <a:pt x="0" y="311150"/>
                    <a:pt x="2540" y="297180"/>
                  </a:cubicBezTo>
                  <a:cubicBezTo>
                    <a:pt x="5080" y="283210"/>
                    <a:pt x="13970" y="267970"/>
                    <a:pt x="25400" y="259080"/>
                  </a:cubicBezTo>
                  <a:cubicBezTo>
                    <a:pt x="38100" y="250190"/>
                    <a:pt x="81280" y="247650"/>
                    <a:pt x="81280" y="247650"/>
                  </a:cubicBezTo>
                </a:path>
              </a:pathLst>
            </a:custGeom>
            <a:solidFill>
              <a:srgbClr val="5D4141"/>
            </a:solidFill>
            <a:ln cap="sq">
              <a:noFill/>
              <a:prstDash val="solid"/>
              <a:miter/>
            </a:ln>
          </p:spPr>
        </p:sp>
      </p:grpSp>
      <p:sp>
        <p:nvSpPr>
          <p:cNvPr id="13" name="TextBox 13"/>
          <p:cNvSpPr txBox="1"/>
          <p:nvPr/>
        </p:nvSpPr>
        <p:spPr>
          <a:xfrm>
            <a:off x="9177270" y="3086100"/>
            <a:ext cx="5173650" cy="43088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lvl="0">
              <a:spcBef>
                <a:spcPct val="0"/>
              </a:spcBef>
              <a:defRPr sz="40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zh-TW" dirty="0"/>
              <a:t>地名是「人的感</a:t>
            </a:r>
            <a:r>
              <a:rPr lang="zh-TW" altLang="en-US" dirty="0"/>
              <a:t>知</a:t>
            </a:r>
            <a:r>
              <a:rPr lang="zh-TW" altLang="zh-TW" dirty="0"/>
              <a:t>、地理空間、族群記憶」三者交集的結果。因此，地名不僅僅只是地名，地名變遷亦能反映一個區域人地互動的動態過程與結果。</a:t>
            </a:r>
            <a:endParaRPr lang="en-US" dirty="0">
              <a:sym typeface="Arial Unicode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676400" y="3232824"/>
            <a:ext cx="5319940" cy="4924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zh-TW" altLang="zh-TW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對外來者來說，白鷺部落僅是一個部落地名，對當地人來說卻是一段部落的歷史。因此，保留地名或恢復原鄉地名，對原住民而言是自身文化的保存與傳承。</a:t>
            </a:r>
          </a:p>
          <a:p>
            <a:pPr lvl="0">
              <a:spcBef>
                <a:spcPct val="0"/>
              </a:spcBef>
            </a:pPr>
            <a:endParaRPr lang="en-US" sz="4000" u="none" strike="noStrike" dirty="0">
              <a:solidFill>
                <a:srgbClr val="264250"/>
              </a:solidFill>
              <a:latin typeface="標楷體" panose="03000509000000000000" pitchFamily="65" charset="-120"/>
              <a:ea typeface="標楷體" panose="03000509000000000000" pitchFamily="65" charset="-120"/>
              <a:cs typeface="Arial Unicode"/>
              <a:sym typeface="Arial Unicode"/>
            </a:endParaRPr>
          </a:p>
        </p:txBody>
      </p:sp>
      <p:graphicFrame>
        <p:nvGraphicFramePr>
          <p:cNvPr id="5" name="資料庫圖表 4">
            <a:extLst>
              <a:ext uri="{FF2B5EF4-FFF2-40B4-BE49-F238E27FC236}">
                <a16:creationId xmlns="" xmlns:a16="http://schemas.microsoft.com/office/drawing/2014/main" id="{731E53CF-D51B-6262-608D-D901CE378C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4732220"/>
              </p:ext>
            </p:extLst>
          </p:nvPr>
        </p:nvGraphicFramePr>
        <p:xfrm>
          <a:off x="10600923" y="6667500"/>
          <a:ext cx="4800600" cy="35336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196C020-2BF3-2CA2-34EE-715030C7030A}"/>
              </a:ext>
            </a:extLst>
          </p:cNvPr>
          <p:cNvSpPr/>
          <p:nvPr/>
        </p:nvSpPr>
        <p:spPr>
          <a:xfrm>
            <a:off x="12505923" y="8297371"/>
            <a:ext cx="1066800" cy="72005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地名</a:t>
            </a:r>
          </a:p>
        </p:txBody>
      </p:sp>
    </p:spTree>
    <p:extLst>
      <p:ext uri="{BB962C8B-B14F-4D97-AF65-F5344CB8AC3E}">
        <p14:creationId xmlns:p14="http://schemas.microsoft.com/office/powerpoint/2010/main" val="3713818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2513543" y="1761215"/>
            <a:ext cx="14630400" cy="8229600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379669" y="1761215"/>
            <a:ext cx="1758530" cy="1758530"/>
          </a:xfrm>
          <a:custGeom>
            <a:avLst/>
            <a:gdLst/>
            <a:ahLst/>
            <a:cxnLst/>
            <a:rect l="l" t="t" r="r" b="b"/>
            <a:pathLst>
              <a:path w="1758530" h="1758530">
                <a:moveTo>
                  <a:pt x="0" y="0"/>
                </a:moveTo>
                <a:lnTo>
                  <a:pt x="1758530" y="0"/>
                </a:lnTo>
                <a:lnTo>
                  <a:pt x="1758530" y="1758530"/>
                </a:lnTo>
                <a:lnTo>
                  <a:pt x="0" y="17585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79669" y="591687"/>
            <a:ext cx="17261813" cy="984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499"/>
              </a:lnSpc>
              <a:spcBef>
                <a:spcPct val="0"/>
              </a:spcBef>
            </a:pPr>
            <a:r>
              <a:rPr lang="en-US" sz="6499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答案：觀賞影片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 rot="5468092">
            <a:off x="436357" y="-1693199"/>
            <a:ext cx="12902170" cy="14061968"/>
          </a:xfrm>
          <a:custGeom>
            <a:avLst/>
            <a:gdLst/>
            <a:ahLst/>
            <a:cxnLst/>
            <a:rect l="l" t="t" r="r" b="b"/>
            <a:pathLst>
              <a:path w="12902170" h="14061968">
                <a:moveTo>
                  <a:pt x="0" y="0"/>
                </a:moveTo>
                <a:lnTo>
                  <a:pt x="12902170" y="0"/>
                </a:lnTo>
                <a:lnTo>
                  <a:pt x="12902170" y="14061968"/>
                </a:lnTo>
                <a:lnTo>
                  <a:pt x="0" y="140619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6216" r="-26216"/>
            </a:stretch>
          </a:blipFill>
        </p:spPr>
      </p:sp>
      <p:sp>
        <p:nvSpPr>
          <p:cNvPr id="4" name="Freeform 4"/>
          <p:cNvSpPr/>
          <p:nvPr/>
        </p:nvSpPr>
        <p:spPr>
          <a:xfrm rot="-4436545">
            <a:off x="7880400" y="8396184"/>
            <a:ext cx="6761693" cy="1724232"/>
          </a:xfrm>
          <a:custGeom>
            <a:avLst/>
            <a:gdLst/>
            <a:ahLst/>
            <a:cxnLst/>
            <a:rect l="l" t="t" r="r" b="b"/>
            <a:pathLst>
              <a:path w="6761693" h="1724232">
                <a:moveTo>
                  <a:pt x="0" y="0"/>
                </a:moveTo>
                <a:lnTo>
                  <a:pt x="6761693" y="0"/>
                </a:lnTo>
                <a:lnTo>
                  <a:pt x="6761693" y="1724232"/>
                </a:lnTo>
                <a:lnTo>
                  <a:pt x="0" y="17242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1231633" y="0"/>
            <a:ext cx="9608714" cy="10287000"/>
            <a:chOff x="0" y="0"/>
            <a:chExt cx="5933440" cy="6352286"/>
          </a:xfrm>
        </p:grpSpPr>
        <p:sp>
          <p:nvSpPr>
            <p:cNvPr id="6" name="Freeform 6"/>
            <p:cNvSpPr/>
            <p:nvPr/>
          </p:nvSpPr>
          <p:spPr>
            <a:xfrm>
              <a:off x="-130429" y="-589915"/>
              <a:ext cx="6274054" cy="7025767"/>
            </a:xfrm>
            <a:custGeom>
              <a:avLst/>
              <a:gdLst/>
              <a:ahLst/>
              <a:cxnLst/>
              <a:rect l="l" t="t" r="r" b="b"/>
              <a:pathLst>
                <a:path w="6274054" h="7025767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5"/>
              <a:stretch>
                <a:fillRect l="-62692" r="-62692"/>
              </a:stretch>
            </a:blipFill>
          </p:spPr>
        </p:sp>
      </p:grpSp>
      <p:sp>
        <p:nvSpPr>
          <p:cNvPr id="7" name="TextBox 7"/>
          <p:cNvSpPr txBox="1"/>
          <p:nvPr/>
        </p:nvSpPr>
        <p:spPr>
          <a:xfrm>
            <a:off x="1699463" y="1894981"/>
            <a:ext cx="9282576" cy="4261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54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作為PIRAMID TAICHUNG的地名由來，各位在這裡找到「金字塔」了嗎？</a:t>
            </a:r>
          </a:p>
          <a:p>
            <a:pPr algn="l">
              <a:lnSpc>
                <a:spcPts val="5400"/>
              </a:lnSpc>
            </a:pPr>
            <a:r>
              <a:rPr lang="en-US" sz="54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在你眼中，那是一座「金字塔」嗎？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540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321686" y="1904506"/>
            <a:ext cx="1128182" cy="1157110"/>
          </a:xfrm>
          <a:custGeom>
            <a:avLst/>
            <a:gdLst/>
            <a:ahLst/>
            <a:cxnLst/>
            <a:rect l="l" t="t" r="r" b="b"/>
            <a:pathLst>
              <a:path w="1128182" h="1157110">
                <a:moveTo>
                  <a:pt x="0" y="0"/>
                </a:moveTo>
                <a:lnTo>
                  <a:pt x="1128182" y="0"/>
                </a:lnTo>
                <a:lnTo>
                  <a:pt x="1128182" y="1157110"/>
                </a:lnTo>
                <a:lnTo>
                  <a:pt x="0" y="115711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321686" y="6386943"/>
            <a:ext cx="1128182" cy="1157110"/>
          </a:xfrm>
          <a:custGeom>
            <a:avLst/>
            <a:gdLst/>
            <a:ahLst/>
            <a:cxnLst/>
            <a:rect l="l" t="t" r="r" b="b"/>
            <a:pathLst>
              <a:path w="1128182" h="1157110">
                <a:moveTo>
                  <a:pt x="0" y="0"/>
                </a:moveTo>
                <a:lnTo>
                  <a:pt x="1128182" y="0"/>
                </a:lnTo>
                <a:lnTo>
                  <a:pt x="1128182" y="1157110"/>
                </a:lnTo>
                <a:lnTo>
                  <a:pt x="0" y="115711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321686" y="484823"/>
            <a:ext cx="8717384" cy="10877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199"/>
              </a:lnSpc>
              <a:spcBef>
                <a:spcPct val="0"/>
              </a:spcBef>
            </a:pPr>
            <a:r>
              <a:rPr lang="en-US" sz="7199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想想看：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087669" y="9928225"/>
            <a:ext cx="5283101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圖片來源：擷自google map街景圖(2025.06.14)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699463" y="6368415"/>
            <a:ext cx="9392614" cy="28898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54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想想看，東協廣場是誰命名的？PIRAMID TAICHUNG又是誰命名的？命名的依據可能是什麼？ 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540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68092">
            <a:off x="3987882" y="-5175066"/>
            <a:ext cx="12902170" cy="21166412"/>
          </a:xfrm>
          <a:custGeom>
            <a:avLst/>
            <a:gdLst/>
            <a:ahLst/>
            <a:cxnLst/>
            <a:rect l="l" t="t" r="r" b="b"/>
            <a:pathLst>
              <a:path w="12902170" h="21166412">
                <a:moveTo>
                  <a:pt x="0" y="0"/>
                </a:moveTo>
                <a:lnTo>
                  <a:pt x="12902170" y="0"/>
                </a:lnTo>
                <a:lnTo>
                  <a:pt x="12902170" y="21166412"/>
                </a:lnTo>
                <a:lnTo>
                  <a:pt x="0" y="211664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4722" r="-64722"/>
            </a:stretch>
          </a:blipFill>
        </p:spPr>
      </p:sp>
      <p:sp>
        <p:nvSpPr>
          <p:cNvPr id="3" name="Freeform 3"/>
          <p:cNvSpPr/>
          <p:nvPr/>
        </p:nvSpPr>
        <p:spPr>
          <a:xfrm rot="-4436545">
            <a:off x="14184835" y="7768788"/>
            <a:ext cx="6761693" cy="1724232"/>
          </a:xfrm>
          <a:custGeom>
            <a:avLst/>
            <a:gdLst/>
            <a:ahLst/>
            <a:cxnLst/>
            <a:rect l="l" t="t" r="r" b="b"/>
            <a:pathLst>
              <a:path w="6761693" h="1724232">
                <a:moveTo>
                  <a:pt x="0" y="0"/>
                </a:moveTo>
                <a:lnTo>
                  <a:pt x="6761692" y="0"/>
                </a:lnTo>
                <a:lnTo>
                  <a:pt x="6761692" y="1724232"/>
                </a:lnTo>
                <a:lnTo>
                  <a:pt x="0" y="17242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21686" y="5541342"/>
            <a:ext cx="1128182" cy="1157110"/>
          </a:xfrm>
          <a:custGeom>
            <a:avLst/>
            <a:gdLst/>
            <a:ahLst/>
            <a:cxnLst/>
            <a:rect l="l" t="t" r="r" b="b"/>
            <a:pathLst>
              <a:path w="1128182" h="1157110">
                <a:moveTo>
                  <a:pt x="0" y="0"/>
                </a:moveTo>
                <a:lnTo>
                  <a:pt x="1128182" y="0"/>
                </a:lnTo>
                <a:lnTo>
                  <a:pt x="1128182" y="1157110"/>
                </a:lnTo>
                <a:lnTo>
                  <a:pt x="0" y="11571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2763" y="2821072"/>
            <a:ext cx="1128182" cy="1157110"/>
          </a:xfrm>
          <a:custGeom>
            <a:avLst/>
            <a:gdLst/>
            <a:ahLst/>
            <a:cxnLst/>
            <a:rect l="l" t="t" r="r" b="b"/>
            <a:pathLst>
              <a:path w="1128182" h="1157110">
                <a:moveTo>
                  <a:pt x="0" y="0"/>
                </a:moveTo>
                <a:lnTo>
                  <a:pt x="1128182" y="0"/>
                </a:lnTo>
                <a:lnTo>
                  <a:pt x="1128182" y="1157110"/>
                </a:lnTo>
                <a:lnTo>
                  <a:pt x="0" y="115711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699463" y="5591647"/>
            <a:ext cx="15671307" cy="2204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54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猜猜看，「東協廣場」與「PIRAMID TAICHUNG」的命名者是誰？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540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699463" y="2871377"/>
            <a:ext cx="15305715" cy="2204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54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觀察「東協廣場」與「PIRAMID TAICHUNG」，分別用甚麼文字展現，為何會用這套文字系統展現？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540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2763" y="1269273"/>
            <a:ext cx="8717384" cy="10877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199"/>
              </a:lnSpc>
              <a:spcBef>
                <a:spcPct val="0"/>
              </a:spcBef>
            </a:pPr>
            <a:r>
              <a:rPr lang="en-US" sz="7199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觀察與分析：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087669" y="9928225"/>
            <a:ext cx="5283101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圖片來源：擷自google map街景圖(2025.06.14)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2763" y="161925"/>
            <a:ext cx="7888486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1-1 從地名文字可以看出什麼？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68092">
            <a:off x="3953014" y="-5167600"/>
            <a:ext cx="12902170" cy="21166412"/>
          </a:xfrm>
          <a:custGeom>
            <a:avLst/>
            <a:gdLst/>
            <a:ahLst/>
            <a:cxnLst/>
            <a:rect l="l" t="t" r="r" b="b"/>
            <a:pathLst>
              <a:path w="12902170" h="21166412">
                <a:moveTo>
                  <a:pt x="0" y="0"/>
                </a:moveTo>
                <a:lnTo>
                  <a:pt x="12902170" y="0"/>
                </a:lnTo>
                <a:lnTo>
                  <a:pt x="12902170" y="21166412"/>
                </a:lnTo>
                <a:lnTo>
                  <a:pt x="0" y="211664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4722" r="-64722"/>
            </a:stretch>
          </a:blipFill>
        </p:spPr>
      </p:sp>
      <p:sp>
        <p:nvSpPr>
          <p:cNvPr id="3" name="Freeform 3"/>
          <p:cNvSpPr/>
          <p:nvPr/>
        </p:nvSpPr>
        <p:spPr>
          <a:xfrm rot="-4436545">
            <a:off x="13604375" y="8252504"/>
            <a:ext cx="6761693" cy="1724232"/>
          </a:xfrm>
          <a:custGeom>
            <a:avLst/>
            <a:gdLst/>
            <a:ahLst/>
            <a:cxnLst/>
            <a:rect l="l" t="t" r="r" b="b"/>
            <a:pathLst>
              <a:path w="6761693" h="1724232">
                <a:moveTo>
                  <a:pt x="0" y="0"/>
                </a:moveTo>
                <a:lnTo>
                  <a:pt x="6761693" y="0"/>
                </a:lnTo>
                <a:lnTo>
                  <a:pt x="6761693" y="1724232"/>
                </a:lnTo>
                <a:lnTo>
                  <a:pt x="0" y="17242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28700" y="3284566"/>
            <a:ext cx="2577882" cy="2342651"/>
          </a:xfrm>
          <a:custGeom>
            <a:avLst/>
            <a:gdLst/>
            <a:ahLst/>
            <a:cxnLst/>
            <a:rect l="l" t="t" r="r" b="b"/>
            <a:pathLst>
              <a:path w="2577882" h="2342651">
                <a:moveTo>
                  <a:pt x="0" y="0"/>
                </a:moveTo>
                <a:lnTo>
                  <a:pt x="2577882" y="0"/>
                </a:lnTo>
                <a:lnTo>
                  <a:pt x="2577882" y="2342650"/>
                </a:lnTo>
                <a:lnTo>
                  <a:pt x="0" y="23426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2087669" y="9928225"/>
            <a:ext cx="5283101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圖片來源：擷自google map街景圖(2025.06.14)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243356" y="3850888"/>
            <a:ext cx="2298109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哈瑪星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88352" y="1028700"/>
            <a:ext cx="17182418" cy="1688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199"/>
              </a:lnSpc>
            </a:pPr>
            <a:r>
              <a:rPr lang="en-US" sz="7199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小組挑戰時間：</a:t>
            </a:r>
          </a:p>
          <a:p>
            <a:pPr marL="0" lvl="0" indent="0" algn="l">
              <a:lnSpc>
                <a:spcPts val="5000"/>
              </a:lnSpc>
              <a:spcBef>
                <a:spcPct val="0"/>
              </a:spcBef>
            </a:pPr>
            <a:r>
              <a:rPr lang="en-US" sz="5000">
                <a:solidFill>
                  <a:srgbClr val="588CAB"/>
                </a:solidFill>
                <a:latin typeface="可画榜书"/>
                <a:ea typeface="可画榜书"/>
                <a:cs typeface="可画榜书"/>
                <a:sym typeface="可画榜书"/>
              </a:rPr>
              <a:t>限時三十秒，圈出可能屬於「外來語」的地名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998791" y="3238740"/>
            <a:ext cx="2298109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頭社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111015" y="3850888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羅斯福路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856156" y="4693766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頂番婆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693623" y="3393688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三貂角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817308" y="4693766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崁頂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169166" y="5415606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沙鹿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38260" y="7484799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大甲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494192" y="6768156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烏來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223487" y="6570399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潮州鎮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2165658" y="7803099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汐止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167556" y="8399199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北投溫泉</a:t>
            </a:r>
          </a:p>
        </p:txBody>
      </p:sp>
      <p:sp>
        <p:nvSpPr>
          <p:cNvPr id="19" name="Freeform 19"/>
          <p:cNvSpPr/>
          <p:nvPr/>
        </p:nvSpPr>
        <p:spPr>
          <a:xfrm>
            <a:off x="8526509" y="3316179"/>
            <a:ext cx="2224944" cy="2021918"/>
          </a:xfrm>
          <a:custGeom>
            <a:avLst/>
            <a:gdLst/>
            <a:ahLst/>
            <a:cxnLst/>
            <a:rect l="l" t="t" r="r" b="b"/>
            <a:pathLst>
              <a:path w="2224944" h="2021918">
                <a:moveTo>
                  <a:pt x="0" y="0"/>
                </a:moveTo>
                <a:lnTo>
                  <a:pt x="2224944" y="0"/>
                </a:lnTo>
                <a:lnTo>
                  <a:pt x="2224944" y="2021918"/>
                </a:lnTo>
                <a:lnTo>
                  <a:pt x="0" y="20219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3620600" y="2922333"/>
            <a:ext cx="2085513" cy="1895210"/>
          </a:xfrm>
          <a:custGeom>
            <a:avLst/>
            <a:gdLst/>
            <a:ahLst/>
            <a:cxnLst/>
            <a:rect l="l" t="t" r="r" b="b"/>
            <a:pathLst>
              <a:path w="2085513" h="1895210">
                <a:moveTo>
                  <a:pt x="0" y="0"/>
                </a:moveTo>
                <a:lnTo>
                  <a:pt x="2085513" y="0"/>
                </a:lnTo>
                <a:lnTo>
                  <a:pt x="2085513" y="1895210"/>
                </a:lnTo>
                <a:lnTo>
                  <a:pt x="0" y="18952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6261182" y="8025456"/>
            <a:ext cx="2071437" cy="1882418"/>
          </a:xfrm>
          <a:custGeom>
            <a:avLst/>
            <a:gdLst/>
            <a:ahLst/>
            <a:cxnLst/>
            <a:rect l="l" t="t" r="r" b="b"/>
            <a:pathLst>
              <a:path w="2071437" h="1882418">
                <a:moveTo>
                  <a:pt x="0" y="0"/>
                </a:moveTo>
                <a:lnTo>
                  <a:pt x="2071436" y="0"/>
                </a:lnTo>
                <a:lnTo>
                  <a:pt x="2071436" y="1882418"/>
                </a:lnTo>
                <a:lnTo>
                  <a:pt x="0" y="18824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1846449" y="7244406"/>
            <a:ext cx="2577882" cy="2342651"/>
          </a:xfrm>
          <a:custGeom>
            <a:avLst/>
            <a:gdLst/>
            <a:ahLst/>
            <a:cxnLst/>
            <a:rect l="l" t="t" r="r" b="b"/>
            <a:pathLst>
              <a:path w="2577882" h="2342651">
                <a:moveTo>
                  <a:pt x="0" y="0"/>
                </a:moveTo>
                <a:lnTo>
                  <a:pt x="2577883" y="0"/>
                </a:lnTo>
                <a:lnTo>
                  <a:pt x="2577883" y="2342651"/>
                </a:lnTo>
                <a:lnTo>
                  <a:pt x="0" y="23426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112763" y="161925"/>
            <a:ext cx="7888486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1-1 從地名文字可以看出什麼？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68092">
            <a:off x="3997407" y="-5175066"/>
            <a:ext cx="12902170" cy="21166412"/>
          </a:xfrm>
          <a:custGeom>
            <a:avLst/>
            <a:gdLst/>
            <a:ahLst/>
            <a:cxnLst/>
            <a:rect l="l" t="t" r="r" b="b"/>
            <a:pathLst>
              <a:path w="12902170" h="21166412">
                <a:moveTo>
                  <a:pt x="0" y="0"/>
                </a:moveTo>
                <a:lnTo>
                  <a:pt x="12902170" y="0"/>
                </a:lnTo>
                <a:lnTo>
                  <a:pt x="12902170" y="21166412"/>
                </a:lnTo>
                <a:lnTo>
                  <a:pt x="0" y="211664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4722" r="-64722"/>
            </a:stretch>
          </a:blipFill>
        </p:spPr>
      </p:sp>
      <p:sp>
        <p:nvSpPr>
          <p:cNvPr id="3" name="Freeform 3"/>
          <p:cNvSpPr/>
          <p:nvPr/>
        </p:nvSpPr>
        <p:spPr>
          <a:xfrm rot="-4436545">
            <a:off x="14184835" y="7768788"/>
            <a:ext cx="6761693" cy="1724232"/>
          </a:xfrm>
          <a:custGeom>
            <a:avLst/>
            <a:gdLst/>
            <a:ahLst/>
            <a:cxnLst/>
            <a:rect l="l" t="t" r="r" b="b"/>
            <a:pathLst>
              <a:path w="6761693" h="1724232">
                <a:moveTo>
                  <a:pt x="0" y="0"/>
                </a:moveTo>
                <a:lnTo>
                  <a:pt x="6761692" y="0"/>
                </a:lnTo>
                <a:lnTo>
                  <a:pt x="6761692" y="1724232"/>
                </a:lnTo>
                <a:lnTo>
                  <a:pt x="0" y="17242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21686" y="2696614"/>
            <a:ext cx="1128182" cy="1157110"/>
          </a:xfrm>
          <a:custGeom>
            <a:avLst/>
            <a:gdLst/>
            <a:ahLst/>
            <a:cxnLst/>
            <a:rect l="l" t="t" r="r" b="b"/>
            <a:pathLst>
              <a:path w="1128182" h="1157110">
                <a:moveTo>
                  <a:pt x="0" y="0"/>
                </a:moveTo>
                <a:lnTo>
                  <a:pt x="1128182" y="0"/>
                </a:lnTo>
                <a:lnTo>
                  <a:pt x="1128182" y="1157110"/>
                </a:lnTo>
                <a:lnTo>
                  <a:pt x="0" y="11571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21686" y="5019724"/>
            <a:ext cx="1128182" cy="1157110"/>
          </a:xfrm>
          <a:custGeom>
            <a:avLst/>
            <a:gdLst/>
            <a:ahLst/>
            <a:cxnLst/>
            <a:rect l="l" t="t" r="r" b="b"/>
            <a:pathLst>
              <a:path w="1128182" h="1157110">
                <a:moveTo>
                  <a:pt x="0" y="0"/>
                </a:moveTo>
                <a:lnTo>
                  <a:pt x="1128182" y="0"/>
                </a:lnTo>
                <a:lnTo>
                  <a:pt x="1128182" y="1157110"/>
                </a:lnTo>
                <a:lnTo>
                  <a:pt x="0" y="115711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699463" y="5070029"/>
            <a:ext cx="15671307" cy="2204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5400">
                <a:solidFill>
                  <a:srgbClr val="B0C2CB"/>
                </a:solidFill>
                <a:latin typeface="可画榜书"/>
                <a:ea typeface="可画榜书"/>
                <a:cs typeface="可画榜书"/>
                <a:sym typeface="可画榜书"/>
              </a:rPr>
              <a:t>猜猜看，「東協廣場」與「PIRAMID TAICHUNG」的命名者是誰？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5400">
              <a:solidFill>
                <a:srgbClr val="B0C2CB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321686" y="7493189"/>
            <a:ext cx="1145721" cy="1174597"/>
          </a:xfrm>
          <a:custGeom>
            <a:avLst/>
            <a:gdLst/>
            <a:ahLst/>
            <a:cxnLst/>
            <a:rect l="l" t="t" r="r" b="b"/>
            <a:pathLst>
              <a:path w="1145721" h="1174597">
                <a:moveTo>
                  <a:pt x="0" y="0"/>
                </a:moveTo>
                <a:lnTo>
                  <a:pt x="1145721" y="0"/>
                </a:lnTo>
                <a:lnTo>
                  <a:pt x="1145721" y="1174597"/>
                </a:lnTo>
                <a:lnTo>
                  <a:pt x="0" y="117459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699463" y="2687089"/>
            <a:ext cx="15305715" cy="2204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5400">
                <a:solidFill>
                  <a:srgbClr val="B0C2CB"/>
                </a:solidFill>
                <a:latin typeface="可画榜书"/>
                <a:ea typeface="可画榜书"/>
                <a:cs typeface="可画榜书"/>
                <a:sym typeface="可画榜书"/>
              </a:rPr>
              <a:t>觀察「東協廣場」與「PIRAMID TAICHUNG」，分別用甚麼文字展現，為何會用這套文字系統展現？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5400">
              <a:solidFill>
                <a:srgbClr val="B0C2CB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21686" y="1276931"/>
            <a:ext cx="8717384" cy="10877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199"/>
              </a:lnSpc>
              <a:spcBef>
                <a:spcPct val="0"/>
              </a:spcBef>
            </a:pPr>
            <a:r>
              <a:rPr lang="en-US" sz="7199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觀察與分析：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087669" y="9928225"/>
            <a:ext cx="5283101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圖片來源：擷自google map街景圖(2025.06.14)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751213" y="7564534"/>
            <a:ext cx="14966988" cy="2204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54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一般而言，我們能從地圖中的地名，猜出是什麼族群取的嗎？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540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2762" y="161925"/>
            <a:ext cx="8497837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1-1 </a:t>
            </a: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從地名文字可以看出什麼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1253</TotalTime>
  <Words>3375</Words>
  <Application>Microsoft Office PowerPoint</Application>
  <PresentationFormat>自訂</PresentationFormat>
  <Paragraphs>363</Paragraphs>
  <Slides>47</Slides>
  <Notes>0</Notes>
  <HiddenSlides>0</HiddenSlides>
  <MMClips>1</MMClips>
  <ScaleCrop>false</ScaleCrop>
  <HeadingPairs>
    <vt:vector size="6" baseType="variant">
      <vt:variant>
        <vt:lpstr>使用字型</vt:lpstr>
      </vt:variant>
      <vt:variant>
        <vt:i4>13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47</vt:i4>
      </vt:variant>
    </vt:vector>
  </HeadingPairs>
  <TitlesOfParts>
    <vt:vector size="61" baseType="lpstr">
      <vt:lpstr>文泉驿</vt:lpstr>
      <vt:lpstr>標楷體</vt:lpstr>
      <vt:lpstr>可画榜书</vt:lpstr>
      <vt:lpstr>29LT Bukra</vt:lpstr>
      <vt:lpstr>字由字家拙黑</vt:lpstr>
      <vt:lpstr>微軟正黑體</vt:lpstr>
      <vt:lpstr>Arial</vt:lpstr>
      <vt:lpstr>Arial Unicode</vt:lpstr>
      <vt:lpstr>Calibri</vt:lpstr>
      <vt:lpstr>Times New Roman</vt:lpstr>
      <vt:lpstr>新細明體</vt:lpstr>
      <vt:lpstr>Segoe UI Symbol</vt:lpstr>
      <vt:lpstr>Aptos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米色黃色拼貼照片風格的社會現實主義每天的掙扎教育簡報</dc:title>
  <cp:lastModifiedBy>Microsoft 帳戶</cp:lastModifiedBy>
  <cp:revision>65</cp:revision>
  <dcterms:created xsi:type="dcterms:W3CDTF">2006-08-16T00:00:00Z</dcterms:created>
  <dcterms:modified xsi:type="dcterms:W3CDTF">2025-09-30T07:49:49Z</dcterms:modified>
  <dc:identifier>DAGqS8yRitc</dc:identifier>
</cp:coreProperties>
</file>