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5143500" cx="9144000"/>
  <p:notesSz cx="6858000" cy="9144000"/>
  <p:embeddedFontLst>
    <p:embeddedFont>
      <p:font typeface="Amatic SC"/>
      <p:regular r:id="rId20"/>
      <p:bold r:id="rId21"/>
    </p:embeddedFont>
    <p:embeddedFont>
      <p:font typeface="Source Code Pro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AmaticSC-regular.fntdata"/><Relationship Id="rId22" Type="http://schemas.openxmlformats.org/officeDocument/2006/relationships/font" Target="fonts/SourceCodePro-regular.fntdata"/><Relationship Id="rId21" Type="http://schemas.openxmlformats.org/officeDocument/2006/relationships/font" Target="fonts/AmaticSC-bold.fntdata"/><Relationship Id="rId24" Type="http://schemas.openxmlformats.org/officeDocument/2006/relationships/font" Target="fonts/SourceCodePro-italic.fntdata"/><Relationship Id="rId23" Type="http://schemas.openxmlformats.org/officeDocument/2006/relationships/font" Target="fonts/SourceCodePro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font" Target="fonts/SourceCodePro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facebook.com/share/p/1D2K8YfrAY/" TargetMode="Externa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98001d9849_0_1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398001d9849_0_1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98001d9849_0_1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398001d9849_0_1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398001d9849_0_1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398001d9849_0_1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398001d9849_0_1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398001d9849_0_1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98001d9849_0_2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398001d9849_0_2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98001d9849_0_1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98001d9849_0_1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398001d9849_0_1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398001d9849_0_1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98001d9849_0_1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398001d9849_0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98001d9849_0_1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398001d9849_0_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u="sng">
                <a:solidFill>
                  <a:schemeClr val="hlink"/>
                </a:solidFill>
                <a:hlinkClick r:id="rId2"/>
              </a:rPr>
              <a:t>https://www.facebook.com/share/p/1D2K8YfrAY/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98001d9849_0_1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98001d9849_0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98001d9849_0_1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98001d9849_0_1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398001d9849_0_1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398001d9849_0_1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98001d9849_0_1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398001d9849_0_1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/>
          <p:nvPr>
            <p:ph hasCustomPrompt="1" type="title"/>
          </p:nvPr>
        </p:nvSpPr>
        <p:spPr>
          <a:xfrm>
            <a:off x="311700" y="1240275"/>
            <a:ext cx="8520600" cy="198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9pPr>
          </a:lstStyle>
          <a:p>
            <a:r>
              <a:t>xx%</a:t>
            </a:r>
          </a:p>
        </p:txBody>
      </p:sp>
      <p:sp>
        <p:nvSpPr>
          <p:cNvPr id="48" name="Google Shape;48;p11"/>
          <p:cNvSpPr txBox="1"/>
          <p:nvPr>
            <p:ph idx="1" type="body"/>
          </p:nvPr>
        </p:nvSpPr>
        <p:spPr>
          <a:xfrm>
            <a:off x="311700" y="33046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title"/>
          </p:nvPr>
        </p:nvSpPr>
        <p:spPr>
          <a:xfrm>
            <a:off x="304800" y="309350"/>
            <a:ext cx="8537700" cy="74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28" name="Google Shape;28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31" name="Google Shape;31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4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8" name="Google Shape;38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9" name="Google Shape;39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40" name="Google Shape;40;p9"/>
          <p:cNvSpPr txBox="1"/>
          <p:nvPr>
            <p:ph idx="1" type="subTitle"/>
          </p:nvPr>
        </p:nvSpPr>
        <p:spPr>
          <a:xfrm>
            <a:off x="265500" y="2845223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1" name="Google Shape;41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9pPr>
          </a:lstStyle>
          <a:p/>
        </p:txBody>
      </p:sp>
      <p:sp>
        <p:nvSpPr>
          <p:cNvPr id="42" name="Google Shape;42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matic SC"/>
              <a:buNone/>
              <a:defRPr b="1" sz="24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</a:lstStyle>
          <a:p/>
        </p:txBody>
      </p:sp>
      <p:sp>
        <p:nvSpPr>
          <p:cNvPr id="45" name="Google Shape;45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beach-day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ource Code Pro"/>
              <a:buChar char="●"/>
              <a:defRPr sz="18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s://pnts.nmth.gov.tw/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3"/>
          <p:cNvSpPr txBox="1"/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4800"/>
              <a:t>國立台灣歷史博物館</a:t>
            </a:r>
            <a:endParaRPr sz="48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4800"/>
              <a:t>─歷史調查所Ep1</a:t>
            </a:r>
            <a:endParaRPr sz="4800"/>
          </a:p>
        </p:txBody>
      </p:sp>
      <p:sp>
        <p:nvSpPr>
          <p:cNvPr id="57" name="Google Shape;57;p13"/>
          <p:cNvSpPr txBox="1"/>
          <p:nvPr>
            <p:ph idx="1" type="subTitle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2025/10/27 萬芳高中歷史科 謝家偉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2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三、熱蘭遮城與大員港市</a:t>
            </a:r>
            <a:endParaRPr/>
          </a:p>
        </p:txBody>
      </p:sp>
      <p:sp>
        <p:nvSpPr>
          <p:cNvPr id="119" name="Google Shape;119;p22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20" name="Google Shape;12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74925" y="1125325"/>
            <a:ext cx="4101425" cy="38279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3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23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23"/>
          <p:cNvSpPr txBox="1"/>
          <p:nvPr/>
        </p:nvSpPr>
        <p:spPr>
          <a:xfrm>
            <a:off x="5363600" y="678450"/>
            <a:ext cx="3574200" cy="378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熱蘭遮城（又名臺灣城）圖（Fort de Zeelande ou de Taiovang），原收錄於Isaac Commelin約在1644年編著的《荷蘭聯合東印度公司的起源與發展》（Begin ende voortgangh van de Vereenighde Nederlantsche Geoctroyeerde Oost-Indische Compagnie）一書中，後為法國人René Augustin de Renneville翻譯為法文版，在1725年所出版。本圖應為後者版本，頁碼為卷九，頁202。</a:t>
            </a:r>
            <a:endParaRPr sz="1300">
              <a:solidFill>
                <a:srgbClr val="444444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本圖為書籍插畫，黑白、無著色，描繪熱蘭遮城（臺灣城）初建之時的景象（約1630年），城建在臺南安平的沙丘上，外面用木柵圍住，旁邊的房子，分別為公司商館、倉庫，尚無外城。圖左側為漢人生意人的住宅與店鋪，似城下町。前方則為舊安平港口，前排船是荷蘭船隻，後排為中國帆船。圖面上方指向東方。館藏號2002.0006.0030為彩色著色版。</a:t>
            </a:r>
            <a:endParaRPr/>
          </a:p>
        </p:txBody>
      </p:sp>
      <p:pic>
        <p:nvPicPr>
          <p:cNvPr id="128" name="Google Shape;12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" y="89475"/>
            <a:ext cx="526133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4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四、荷蘭人舉行地方會議之圖</a:t>
            </a:r>
            <a:endParaRPr/>
          </a:p>
        </p:txBody>
      </p:sp>
      <p:sp>
        <p:nvSpPr>
          <p:cNvPr id="134" name="Google Shape;134;p24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24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7500"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zh-TW" sz="1800">
                <a:solidFill>
                  <a:srgbClr val="221F1F"/>
                </a:solidFill>
                <a:latin typeface="LiHei Pro"/>
                <a:ea typeface="LiHei Pro"/>
                <a:cs typeface="LiHei Pro"/>
                <a:sym typeface="LiHei Pro"/>
              </a:rPr>
              <a:t>此圖出自荷蘭日耳曼籍傭兵司馬爾卡頓（Caspar Schmalkalden） 1642 - 1652 年的遊記《東西印度驚奇旅行記》（Die Wundersamen Reisen des Caspar Schmalkalden nach West- und Ostindien 1642-1652）。1636年荷蘭臺灣長官普特曼斯（Hans Putmans）於新港社召集歸順村社代表，舉行合約確認儀式。此後，新任長官幾乎都會與南北各村社的首長會面，以鞏固兩者間的聯盟關係。1644 年的會議，擴大舉辦，分為南北二路召開，為「地方會議」（landdag）的第一屆。一直到 1659 年為止，公司每年都召開地方會議。此圖為德國人司馬爾卡頓於 1648 年來臺所見地方會議集會的情況。村落首長依照其地位與荷蘭官員穿插於長桌上坐下，會後並舉行宴會。</a:t>
            </a:r>
            <a:endParaRPr/>
          </a:p>
        </p:txBody>
      </p:sp>
      <p:pic>
        <p:nvPicPr>
          <p:cNvPr id="136" name="Google Shape;136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093850"/>
            <a:ext cx="4202625" cy="3922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5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五、濱田彌兵衛事件</a:t>
            </a:r>
            <a:endParaRPr/>
          </a:p>
        </p:txBody>
      </p:sp>
      <p:sp>
        <p:nvSpPr>
          <p:cNvPr id="142" name="Google Shape;142;p25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25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zh-TW" sz="2000"/>
              <a:t>出自1724-1726《新舊東印度誌》</a:t>
            </a:r>
            <a:endParaRPr sz="2000"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-355600" lvl="0" marL="457200" rtl="0" algn="l"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zh-TW" sz="2000"/>
              <a:t>發生年代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zh-TW" sz="2000"/>
              <a:t>背景</a:t>
            </a:r>
            <a:endParaRPr sz="2000"/>
          </a:p>
        </p:txBody>
      </p:sp>
      <p:pic>
        <p:nvPicPr>
          <p:cNvPr id="144" name="Google Shape;144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4972" y="1228675"/>
            <a:ext cx="4372550" cy="3798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6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第二部：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母語地名地圖</a:t>
            </a:r>
            <a:endParaRPr/>
          </a:p>
        </p:txBody>
      </p:sp>
      <p:sp>
        <p:nvSpPr>
          <p:cNvPr id="150" name="Google Shape;150;p26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500">
                <a:solidFill>
                  <a:srgbClr val="3A2F28"/>
                </a:solidFill>
                <a:latin typeface="Arial"/>
                <a:ea typeface="Arial"/>
                <a:cs typeface="Arial"/>
                <a:sym typeface="Arial"/>
              </a:rPr>
              <a:t>地名即是人們生活過的痕跡，一個地名的背後，往往有著人與人、文化與文化互動的故事，呈現多元文化交織的經驗與觀點。它並非凝結靜止，而是持續流動，隨著人們繼起後代生活於土地上，更多的地名記憶也會持續被創造出來，為臺灣增加豐富的圖層。</a:t>
            </a:r>
            <a:endParaRPr sz="1500">
              <a:solidFill>
                <a:srgbClr val="3A2F28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3000"/>
              </a:spcBef>
              <a:spcAft>
                <a:spcPts val="3000"/>
              </a:spcAft>
              <a:buNone/>
            </a:pPr>
            <a:r>
              <a:rPr lang="zh-TW" sz="1500">
                <a:solidFill>
                  <a:srgbClr val="3A2F28"/>
                </a:solidFill>
                <a:latin typeface="Arial"/>
                <a:ea typeface="Arial"/>
                <a:cs typeface="Arial"/>
                <a:sym typeface="Arial"/>
              </a:rPr>
              <a:t>臺灣島嶼上，多樣的族群用不同語言記錄了不同族群交會的痕跡，邀請您聽見曾經的故事，留下未來的書寫。</a:t>
            </a:r>
            <a:endParaRPr sz="1500">
              <a:solidFill>
                <a:srgbClr val="3A2F2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26"/>
          <p:cNvSpPr txBox="1"/>
          <p:nvPr>
            <p:ph idx="1" type="subTitle"/>
          </p:nvPr>
        </p:nvSpPr>
        <p:spPr>
          <a:xfrm>
            <a:off x="265500" y="2845223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zh-TW" u="sng">
                <a:solidFill>
                  <a:schemeClr val="accent5"/>
                </a:solidFill>
                <a:highlight>
                  <a:schemeClr val="lt1"/>
                </a:highlight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母語地名故事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265500" y="2190325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第一部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台史博藏品─歷史調查所</a:t>
            </a:r>
            <a:endParaRPr/>
          </a:p>
        </p:txBody>
      </p:sp>
      <p:sp>
        <p:nvSpPr>
          <p:cNvPr id="63" name="Google Shape;63;p14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器物的歷史：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zh-TW"/>
              <a:t>1.器物本身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zh-TW"/>
              <a:t>2.器物帶來的歷史聯想/意義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15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p15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1350" y="1160375"/>
            <a:ext cx="4885950" cy="3231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700" y="1024712"/>
            <a:ext cx="3822198" cy="35030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一、達悟族銀盔</a:t>
            </a:r>
            <a:endParaRPr/>
          </a:p>
        </p:txBody>
      </p:sp>
      <p:sp>
        <p:nvSpPr>
          <p:cNvPr id="78" name="Google Shape;78;p16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zh-TW" sz="2100"/>
              <a:t>關鍵問題：「銀」從哪裡來？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zh-TW" sz="2100"/>
              <a:t>線索：蘭嶼與呂宋島的關係</a:t>
            </a:r>
            <a:endParaRPr sz="2100"/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68005" y="47200"/>
            <a:ext cx="3922341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7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7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6" name="Google Shape;8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0125" y="247650"/>
            <a:ext cx="7143750" cy="464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8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18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3" name="Google Shape;9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3634" y="0"/>
            <a:ext cx="8136731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9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19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0" name="Google Shape;10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0044" y="0"/>
            <a:ext cx="8443913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0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20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7" name="Google Shape;107;p20"/>
          <p:cNvPicPr preferRelativeResize="0"/>
          <p:nvPr/>
        </p:nvPicPr>
        <p:blipFill rotWithShape="1">
          <a:blip r:embed="rId3">
            <a:alphaModFix/>
          </a:blip>
          <a:srcRect b="11174" l="0" r="0" t="0"/>
          <a:stretch/>
        </p:blipFill>
        <p:spPr>
          <a:xfrm>
            <a:off x="893825" y="66850"/>
            <a:ext cx="7356350" cy="50098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1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二、艾爾摩沙島荷蘭港口圖</a:t>
            </a:r>
            <a:endParaRPr/>
          </a:p>
        </p:txBody>
      </p:sp>
      <p:sp>
        <p:nvSpPr>
          <p:cNvPr id="113" name="Google Shape;113;p21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zh-TW" sz="2100"/>
              <a:t>繪製年代：1626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zh-TW" sz="2100"/>
              <a:t>繪製目的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zh-TW" sz="2100"/>
              <a:t>繪製內容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zh-TW" sz="2100"/>
              <a:t>聯想</a:t>
            </a:r>
            <a:endParaRPr sz="2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Beach Day">
  <a:themeElements>
    <a:clrScheme name="Beach Day">
      <a:dk1>
        <a:srgbClr val="00FDC8"/>
      </a:dk1>
      <a:lt1>
        <a:srgbClr val="FFFFFF"/>
      </a:lt1>
      <a:dk2>
        <a:srgbClr val="666666"/>
      </a:dk2>
      <a:lt2>
        <a:srgbClr val="EEEEEE"/>
      </a:lt2>
      <a:accent1>
        <a:srgbClr val="212121"/>
      </a:accent1>
      <a:accent2>
        <a:srgbClr val="455A64"/>
      </a:accent2>
      <a:accent3>
        <a:srgbClr val="78909C"/>
      </a:accent3>
      <a:accent4>
        <a:srgbClr val="7C7CE0"/>
      </a:accent4>
      <a:accent5>
        <a:srgbClr val="DB4437"/>
      </a:accent5>
      <a:accent6>
        <a:srgbClr val="F6CD4C"/>
      </a:accent6>
      <a:hlink>
        <a:srgbClr val="DB4437"/>
      </a:hlink>
      <a:folHlink>
        <a:srgbClr val="DB443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