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  <p:sldMasterId id="2147483675" r:id="rId3"/>
    <p:sldMasterId id="2147483685" r:id="rId4"/>
    <p:sldMasterId id="2147483695" r:id="rId5"/>
    <p:sldMasterId id="2147483705" r:id="rId6"/>
  </p:sldMasterIdLst>
  <p:notesMasterIdLst>
    <p:notesMasterId r:id="rId28"/>
  </p:notesMasterIdLst>
  <p:sldIdLst>
    <p:sldId id="256" r:id="rId7"/>
    <p:sldId id="257" r:id="rId8"/>
    <p:sldId id="303" r:id="rId9"/>
    <p:sldId id="305" r:id="rId10"/>
    <p:sldId id="306" r:id="rId11"/>
    <p:sldId id="307" r:id="rId12"/>
    <p:sldId id="308" r:id="rId13"/>
    <p:sldId id="289" r:id="rId14"/>
    <p:sldId id="309" r:id="rId15"/>
    <p:sldId id="300" r:id="rId16"/>
    <p:sldId id="310" r:id="rId17"/>
    <p:sldId id="312" r:id="rId18"/>
    <p:sldId id="316" r:id="rId19"/>
    <p:sldId id="317" r:id="rId20"/>
    <p:sldId id="318" r:id="rId21"/>
    <p:sldId id="319" r:id="rId22"/>
    <p:sldId id="321" r:id="rId23"/>
    <p:sldId id="322" r:id="rId24"/>
    <p:sldId id="323" r:id="rId25"/>
    <p:sldId id="324" r:id="rId26"/>
    <p:sldId id="287" r:id="rId2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9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92E6"/>
    <a:srgbClr val="FFD6EC"/>
    <a:srgbClr val="ECD7FF"/>
    <a:srgbClr val="A3D9FF"/>
    <a:srgbClr val="FFA5BD"/>
    <a:srgbClr val="FED55C"/>
    <a:srgbClr val="9051D4"/>
    <a:srgbClr val="3150CB"/>
    <a:srgbClr val="9ED5F5"/>
    <a:srgbClr val="99CF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0"/>
    <p:restoredTop sz="96982" autoAdjust="0"/>
  </p:normalViewPr>
  <p:slideViewPr>
    <p:cSldViewPr snapToGrid="0">
      <p:cViewPr varScale="1">
        <p:scale>
          <a:sx n="105" d="100"/>
          <a:sy n="105" d="100"/>
        </p:scale>
        <p:origin x="78" y="24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commentAuthors" Target="commentAuthors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8794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>
          <a:extLst>
            <a:ext uri="{FF2B5EF4-FFF2-40B4-BE49-F238E27FC236}">
              <a16:creationId xmlns="" xmlns:a16="http://schemas.microsoft.com/office/drawing/2014/main" id="{5BFAF587-9580-A92F-B73A-7D4F737AE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>
            <a:extLst>
              <a:ext uri="{FF2B5EF4-FFF2-40B4-BE49-F238E27FC236}">
                <a16:creationId xmlns="" xmlns:a16="http://schemas.microsoft.com/office/drawing/2014/main" id="{01B02186-F574-5BC3-DE00-6024D15DC8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zh-TW" altLang="en-US" dirty="0"/>
              <a:t>歷史課堂或我們的生活中，常見使用圖畫或照片作為輔助說明；如何解讀這些圖片成為歷史課或生活中的重要課題。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4" name="Google Shape;144;p8:notes">
            <a:extLst>
              <a:ext uri="{FF2B5EF4-FFF2-40B4-BE49-F238E27FC236}">
                <a16:creationId xmlns="" xmlns:a16="http://schemas.microsoft.com/office/drawing/2014/main" id="{ECE11E25-3B7A-A826-D126-AAD3BF5637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2310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8E1FAC75-C1E9-E06E-F05B-7594AF50E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44205357-C81C-64E6-FBD5-29BD10F48D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zh-TW" altLang="en-US" dirty="0"/>
              <a:t>其他網站關於性別的議題都很不好找，資料庫也會跑出一些不如預期的圖片，用起來很困難。建議如果要討論性別，還是需要從臺灣女人網下手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58CAE94F-595D-8EEB-4330-5F5B3B3F9E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9257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="" xmlns:a16="http://schemas.microsoft.com/office/drawing/2014/main" id="{CEB991B7-4183-8935-BEDC-C7628442A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="" xmlns:a16="http://schemas.microsoft.com/office/drawing/2014/main" id="{B89E9C02-456F-A2E2-3D17-5C2E2B1980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="" xmlns:a16="http://schemas.microsoft.com/office/drawing/2014/main" id="{F0031195-EB8A-35B9-9391-FB69A34068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86807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:a16="http://schemas.microsoft.com/office/drawing/2014/main" xmlns="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xmlns="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:a16="http://schemas.microsoft.com/office/drawing/2014/main" xmlns="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jpeg"/><Relationship Id="rId4" Type="http://schemas.openxmlformats.org/officeDocument/2006/relationships/image" Target="../media/image3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6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6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6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7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7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6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7.e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7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6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6AFB4250-8893-C575-03CC-4FA8EE913A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8ED4F039-9BE1-AAD0-1A50-C6B8E3AE6C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407678" y="5782022"/>
            <a:ext cx="5106364" cy="5508176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xmlns="" id="{C42633B7-2D77-56AA-81BE-BE47F45C37F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6399174" flipH="1">
            <a:off x="12319202" y="-3378607"/>
            <a:ext cx="3192892" cy="5881372"/>
          </a:xfrm>
          <a:prstGeom prst="rect">
            <a:avLst/>
          </a:prstGeom>
        </p:spPr>
      </p:pic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:a16="http://schemas.microsoft.com/office/drawing/2014/main" xmlns="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:a16="http://schemas.microsoft.com/office/drawing/2014/main" xmlns="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1E8FF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xmlns="" id="{EC3BCFCE-7577-154A-73F2-D663D95CA9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xmlns="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xmlns="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6AFB4250-8893-C575-03CC-4FA8EE913A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prstClr val="white"/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8ED4F039-9BE1-AAD0-1A50-C6B8E3AE6C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407678" y="5782022"/>
            <a:ext cx="5106364" cy="5508176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xmlns="" id="{C42633B7-2D77-56AA-81BE-BE47F45C37F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6399174" flipH="1">
            <a:off x="12319202" y="-3378607"/>
            <a:ext cx="3192892" cy="5881372"/>
          </a:xfrm>
          <a:prstGeom prst="rect">
            <a:avLst/>
          </a:prstGeom>
        </p:spPr>
      </p:pic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625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ACB97FC7-5F04-2DB4-4D26-EEA84D155D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1609" y="66988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prstClr val="white"/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984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8DF00F34-45BC-FA6D-5D6B-DB5F611406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4" y="643003"/>
            <a:ext cx="11286132" cy="621499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1285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螢幕擷取畫面, Rectangle, 智慧型手機, 框架 的圖片&#10;&#10;AI 產生的內容可能不正確。">
            <a:extLst>
              <a:ext uri="{FF2B5EF4-FFF2-40B4-BE49-F238E27FC236}">
                <a16:creationId xmlns:a16="http://schemas.microsoft.com/office/drawing/2014/main" xmlns="" id="{B6F8290A-D774-B98B-F441-CF0316C2F7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841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86CCD052-8B81-EC33-788D-8111C28B9A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804099"/>
            <a:ext cx="9058824" cy="586159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802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 descr="一張含有 螢幕擷取畫面, Rectangle, 框架, 智慧型手機 的圖片&#10;&#10;AI 產生的內容可能不正確。">
            <a:extLst>
              <a:ext uri="{FF2B5EF4-FFF2-40B4-BE49-F238E27FC236}">
                <a16:creationId xmlns:a16="http://schemas.microsoft.com/office/drawing/2014/main" xmlns="" id="{478CC77A-CB54-76BF-E14C-F075EB1ADC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2" y="873940"/>
            <a:ext cx="8834310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681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xmlns="" id="{C2671DBA-F5B7-E3F4-93CC-9A2F1C5841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23221" y="-1655671"/>
            <a:ext cx="6129563" cy="653603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prstClr val="black"/>
              </a:buClr>
            </a:pPr>
            <a:endParaRPr lang="zh-TW" altLang="en-US" sz="4800" b="1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512186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ACB97FC7-5F04-2DB4-4D26-EEA84D155D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1609" y="66988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6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xmlns="" id="{C4519593-4B95-0697-8808-95DF703802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prstClr val="black"/>
              </a:buClr>
            </a:pPr>
            <a:endParaRPr lang="zh-TW" altLang="en-US" sz="4800" b="1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5747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287733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6AFB4250-8893-C575-03CC-4FA8EE913A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prstClr val="white"/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8ED4F039-9BE1-AAD0-1A50-C6B8E3AE6C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407678" y="5782022"/>
            <a:ext cx="5106364" cy="5508176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xmlns="" id="{C42633B7-2D77-56AA-81BE-BE47F45C37F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6399174" flipH="1">
            <a:off x="12319202" y="-3378607"/>
            <a:ext cx="3192892" cy="5881372"/>
          </a:xfrm>
          <a:prstGeom prst="rect">
            <a:avLst/>
          </a:prstGeom>
        </p:spPr>
      </p:pic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1334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ACB97FC7-5F04-2DB4-4D26-EEA84D155D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1609" y="66988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prstClr val="white"/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1270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8DF00F34-45BC-FA6D-5D6B-DB5F611406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4" y="643003"/>
            <a:ext cx="11286132" cy="621499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45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螢幕擷取畫面, Rectangle, 智慧型手機, 框架 的圖片&#10;&#10;AI 產生的內容可能不正確。">
            <a:extLst>
              <a:ext uri="{FF2B5EF4-FFF2-40B4-BE49-F238E27FC236}">
                <a16:creationId xmlns:a16="http://schemas.microsoft.com/office/drawing/2014/main" xmlns="" id="{B6F8290A-D774-B98B-F441-CF0316C2F7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2614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86CCD052-8B81-EC33-788D-8111C28B9A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804099"/>
            <a:ext cx="9058824" cy="586159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1349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 descr="一張含有 螢幕擷取畫面, Rectangle, 框架, 智慧型手機 的圖片&#10;&#10;AI 產生的內容可能不正確。">
            <a:extLst>
              <a:ext uri="{FF2B5EF4-FFF2-40B4-BE49-F238E27FC236}">
                <a16:creationId xmlns:a16="http://schemas.microsoft.com/office/drawing/2014/main" xmlns="" id="{478CC77A-CB54-76BF-E14C-F075EB1ADC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2" y="873940"/>
            <a:ext cx="8834310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92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xmlns="" id="{C2671DBA-F5B7-E3F4-93CC-9A2F1C5841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23221" y="-1655671"/>
            <a:ext cx="6129563" cy="653603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prstClr val="black"/>
              </a:buClr>
            </a:pPr>
            <a:endParaRPr lang="zh-TW" altLang="en-US" sz="4800" b="1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845899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6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xmlns="" id="{C4519593-4B95-0697-8808-95DF703802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prstClr val="black"/>
              </a:buClr>
            </a:pPr>
            <a:endParaRPr lang="zh-TW" altLang="en-US" sz="4800" b="1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6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8DF00F34-45BC-FA6D-5D6B-DB5F611406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4" y="643003"/>
            <a:ext cx="11286132" cy="621499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273936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6AFB4250-8893-C575-03CC-4FA8EE913A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prstClr val="white"/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8ED4F039-9BE1-AAD0-1A50-C6B8E3AE6C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407678" y="5782022"/>
            <a:ext cx="5106364" cy="5508176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xmlns="" id="{C42633B7-2D77-56AA-81BE-BE47F45C37F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6399174" flipH="1">
            <a:off x="12319202" y="-3378607"/>
            <a:ext cx="3192892" cy="5881372"/>
          </a:xfrm>
          <a:prstGeom prst="rect">
            <a:avLst/>
          </a:prstGeom>
        </p:spPr>
      </p:pic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9891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ACB97FC7-5F04-2DB4-4D26-EEA84D155D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1609" y="66988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prstClr val="white"/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6621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8DF00F34-45BC-FA6D-5D6B-DB5F611406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4" y="643003"/>
            <a:ext cx="11286132" cy="621499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6582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螢幕擷取畫面, Rectangle, 智慧型手機, 框架 的圖片&#10;&#10;AI 產生的內容可能不正確。">
            <a:extLst>
              <a:ext uri="{FF2B5EF4-FFF2-40B4-BE49-F238E27FC236}">
                <a16:creationId xmlns:a16="http://schemas.microsoft.com/office/drawing/2014/main" xmlns="" id="{B6F8290A-D774-B98B-F441-CF0316C2F7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7906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86CCD052-8B81-EC33-788D-8111C28B9A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804099"/>
            <a:ext cx="9058824" cy="586159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5953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 descr="一張含有 螢幕擷取畫面, Rectangle, 框架, 智慧型手機 的圖片&#10;&#10;AI 產生的內容可能不正確。">
            <a:extLst>
              <a:ext uri="{FF2B5EF4-FFF2-40B4-BE49-F238E27FC236}">
                <a16:creationId xmlns:a16="http://schemas.microsoft.com/office/drawing/2014/main" xmlns="" id="{478CC77A-CB54-76BF-E14C-F075EB1ADC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2" y="873940"/>
            <a:ext cx="8834310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1823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xmlns="" id="{C2671DBA-F5B7-E3F4-93CC-9A2F1C5841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23221" y="-1655671"/>
            <a:ext cx="6129563" cy="653603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prstClr val="black"/>
              </a:buClr>
            </a:pPr>
            <a:endParaRPr lang="zh-TW" altLang="en-US" sz="4800" b="1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9347781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6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xmlns="" id="{C4519593-4B95-0697-8808-95DF703802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prstClr val="black"/>
              </a:buClr>
            </a:pPr>
            <a:endParaRPr lang="zh-TW" altLang="en-US" sz="4800" b="1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5513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82370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螢幕擷取畫面, Rectangle, 智慧型手機, 框架 的圖片&#10;&#10;AI 產生的內容可能不正確。">
            <a:extLst>
              <a:ext uri="{FF2B5EF4-FFF2-40B4-BE49-F238E27FC236}">
                <a16:creationId xmlns:a16="http://schemas.microsoft.com/office/drawing/2014/main" xmlns="" id="{B6F8290A-D774-B98B-F441-CF0316C2F7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6AFB4250-8893-C575-03CC-4FA8EE913A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prstClr val="white"/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8ED4F039-9BE1-AAD0-1A50-C6B8E3AE6C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407678" y="5782022"/>
            <a:ext cx="5106364" cy="5508176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C42633B7-2D77-56AA-81BE-BE47F45C37F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6399174" flipH="1">
            <a:off x="12319202" y="-3378607"/>
            <a:ext cx="3192892" cy="5881372"/>
          </a:xfrm>
          <a:prstGeom prst="rect">
            <a:avLst/>
          </a:prstGeom>
        </p:spPr>
      </p:pic>
      <p:grpSp>
        <p:nvGrpSpPr>
          <p:cNvPr id="23" name="群組 22">
            <a:extLst>
              <a:ext uri="{FF2B5EF4-FFF2-40B4-BE49-F238E27FC236}">
                <a16:creationId xmlns="" xmlns:a16="http://schemas.microsoft.com/office/drawing/2014/main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="" xmlns:a16="http://schemas.microsoft.com/office/drawing/2014/main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8" name="圖片 17">
              <a:extLst>
                <a:ext uri="{FF2B5EF4-FFF2-40B4-BE49-F238E27FC236}">
                  <a16:creationId xmlns="" xmlns:a16="http://schemas.microsoft.com/office/drawing/2014/main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="" xmlns:a16="http://schemas.microsoft.com/office/drawing/2014/main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="" xmlns:a16="http://schemas.microsoft.com/office/drawing/2014/main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9" name="圖片 18">
              <a:extLst>
                <a:ext uri="{FF2B5EF4-FFF2-40B4-BE49-F238E27FC236}">
                  <a16:creationId xmlns="" xmlns:a16="http://schemas.microsoft.com/office/drawing/2014/main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="" xmlns:a16="http://schemas.microsoft.com/office/drawing/2014/main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="" xmlns:a16="http://schemas.microsoft.com/office/drawing/2014/main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20" name="圖片 19">
              <a:extLst>
                <a:ext uri="{FF2B5EF4-FFF2-40B4-BE49-F238E27FC236}">
                  <a16:creationId xmlns="" xmlns:a16="http://schemas.microsoft.com/office/drawing/2014/main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="" xmlns:a16="http://schemas.microsoft.com/office/drawing/2014/main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="" xmlns:a16="http://schemas.microsoft.com/office/drawing/2014/main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21" name="圖片 20">
              <a:extLst>
                <a:ext uri="{FF2B5EF4-FFF2-40B4-BE49-F238E27FC236}">
                  <a16:creationId xmlns="" xmlns:a16="http://schemas.microsoft.com/office/drawing/2014/main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=""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=""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=""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5225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ACB97FC7-5F04-2DB4-4D26-EEA84D155D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1609" y="66988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prstClr val="white"/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=""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=""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=""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0065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8DF00F34-45BC-FA6D-5D6B-DB5F611406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4" y="643003"/>
            <a:ext cx="11286132" cy="621499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187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螢幕擷取畫面, Rectangle, 智慧型手機, 框架 的圖片&#10;&#10;AI 產生的內容可能不正確。">
            <a:extLst>
              <a:ext uri="{FF2B5EF4-FFF2-40B4-BE49-F238E27FC236}">
                <a16:creationId xmlns="" xmlns:a16="http://schemas.microsoft.com/office/drawing/2014/main" id="{B6F8290A-D774-B98B-F441-CF0316C2F7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8099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86CCD052-8B81-EC33-788D-8111C28B9A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804099"/>
            <a:ext cx="9058824" cy="586159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5379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 descr="一張含有 螢幕擷取畫面, Rectangle, 框架, 智慧型手機 的圖片&#10;&#10;AI 產生的內容可能不正確。">
            <a:extLst>
              <a:ext uri="{FF2B5EF4-FFF2-40B4-BE49-F238E27FC236}">
                <a16:creationId xmlns="" xmlns:a16="http://schemas.microsoft.com/office/drawing/2014/main" id="{478CC77A-CB54-76BF-E14C-F075EB1ADC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2" y="873940"/>
            <a:ext cx="8834310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2977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, 設計 的圖片&#10;&#10;AI 產生的內容可能不正確。">
            <a:extLst>
              <a:ext uri="{FF2B5EF4-FFF2-40B4-BE49-F238E27FC236}">
                <a16:creationId xmlns="" xmlns:a16="http://schemas.microsoft.com/office/drawing/2014/main" id="{C2671DBA-F5B7-E3F4-93CC-9A2F1C5841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23221" y="-1655671"/>
            <a:ext cx="6129563" cy="653603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prstClr val="black"/>
              </a:buClr>
            </a:pPr>
            <a:endParaRPr lang="zh-TW" altLang="en-US" sz="4800" b="1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3032876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=""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6" descr="一張含有 螢幕擷取畫面, Rectangle, 設計 的圖片&#10;&#10;AI 產生的內容可能不正確。">
            <a:extLst>
              <a:ext uri="{FF2B5EF4-FFF2-40B4-BE49-F238E27FC236}">
                <a16:creationId xmlns="" xmlns:a16="http://schemas.microsoft.com/office/drawing/2014/main" id="{C4519593-4B95-0697-8808-95DF703802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prstClr val="black"/>
              </a:buClr>
            </a:pPr>
            <a:endParaRPr lang="zh-TW" altLang="en-US" sz="4800" b="1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28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0618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86CCD052-8B81-EC33-788D-8111C28B9A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804099"/>
            <a:ext cx="9058824" cy="586159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 descr="一張含有 螢幕擷取畫面, Rectangle, 框架, 智慧型手機 的圖片&#10;&#10;AI 產生的內容可能不正確。">
            <a:extLst>
              <a:ext uri="{FF2B5EF4-FFF2-40B4-BE49-F238E27FC236}">
                <a16:creationId xmlns:a16="http://schemas.microsoft.com/office/drawing/2014/main" xmlns="" id="{478CC77A-CB54-76BF-E14C-F075EB1ADC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2" y="873940"/>
            <a:ext cx="8834310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xmlns="" id="{C2671DBA-F5B7-E3F4-93CC-9A2F1C5841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23221" y="-1655671"/>
            <a:ext cx="6129563" cy="653603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6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xmlns="" id="{C4519593-4B95-0697-8808-95DF703802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2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44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8B9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8B92E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8B9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164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8B9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989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8B9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075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8B9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="" xmlns:a16="http://schemas.microsoft.com/office/drawing/2014/main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prstClr val="white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pPr algn="r"/>
              <a:t>‹#›</a:t>
            </a:fld>
            <a:endParaRPr kumimoji="1" lang="zh-TW" alt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10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8.png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hyperlink" Target="https://youtu.be/INiQrIUvcTU?si=BJ657v-DRDRU4ofs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hyperlink" Target="https://youtu.be/Lj3gul4vfGQ?si=1gC5nsKFI10qfC4_" TargetMode="Externa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hyperlink" Target="https://youtu.be/m5kbn_PBYpo?si=ZicMU-HVQfeygGei" TargetMode="Externa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hyperlink" Target="https://youtu.be/DbbbGHdGuH0?si=EZ8WhGJprNhzrwdk" TargetMode="Externa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hyperlink" Target="https://youtu.be/vqgR5lOeKnY?si=fshW6xzlmiE2atDD" TargetMode="External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hyperlink" Target="https://youtu.be/YWNW-97DzR4?si=3jJHPfbbsSTsPRAL" TargetMode="External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mp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mp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mp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K9mIHRwBMkY?si=OooarJ6TDVdr9m7b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3.emf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45.png"/><Relationship Id="rId4" Type="http://schemas.openxmlformats.org/officeDocument/2006/relationships/image" Target="../media/image19.png"/><Relationship Id="rId9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uLdXUtmyas?si=LbItuqzzWkTHl2Ep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g"/><Relationship Id="rId4" Type="http://schemas.openxmlformats.org/officeDocument/2006/relationships/hyperlink" Target="https://youtu.be/K-57XH5tJjw?feature=share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xmlns="" id="{F095D8DA-0A6C-68D6-8BF6-FFE1377D73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813" y="1115463"/>
            <a:ext cx="7162800" cy="3814970"/>
          </a:xfrm>
          <a:prstGeom prst="rect">
            <a:avLst/>
          </a:prstGeom>
        </p:spPr>
      </p:pic>
      <p:pic>
        <p:nvPicPr>
          <p:cNvPr id="2" name="圖片 1" descr="一張含有 圓形, 圖形, 螢幕擷取畫面, 卡通 的圖片&#10;&#10;AI 產生的內容可能不正確。">
            <a:extLst>
              <a:ext uri="{FF2B5EF4-FFF2-40B4-BE49-F238E27FC236}">
                <a16:creationId xmlns:a16="http://schemas.microsoft.com/office/drawing/2014/main" xmlns="" id="{72209CD5-BC3E-B02C-6286-4FD85888F05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" t="-1" r="20726" b="59726"/>
          <a:stretch>
            <a:fillRect/>
          </a:stretch>
        </p:blipFill>
        <p:spPr>
          <a:xfrm rot="1066102">
            <a:off x="-15084" y="3391855"/>
            <a:ext cx="2825499" cy="1641779"/>
          </a:xfrm>
          <a:prstGeom prst="rect">
            <a:avLst/>
          </a:prstGeom>
        </p:spPr>
      </p:pic>
      <p:pic>
        <p:nvPicPr>
          <p:cNvPr id="5" name="圖片 4" descr="一張含有 美工圖案, 卡通, 藝術, 圖解 的圖片&#10;&#10;AI 產生的內容可能不正確。">
            <a:extLst>
              <a:ext uri="{FF2B5EF4-FFF2-40B4-BE49-F238E27FC236}">
                <a16:creationId xmlns:a16="http://schemas.microsoft.com/office/drawing/2014/main" xmlns="" id="{644551AB-4350-D406-1788-53372937B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3981" y="1748616"/>
            <a:ext cx="2890410" cy="4347659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E7851BDE-7577-7F07-87A8-C1283CF369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162" y="5385883"/>
            <a:ext cx="3564286" cy="860345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xmlns="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sp>
        <p:nvSpPr>
          <p:cNvPr id="29" name="文字方塊 28">
            <a:extLst>
              <a:ext uri="{FF2B5EF4-FFF2-40B4-BE49-F238E27FC236}">
                <a16:creationId xmlns:a16="http://schemas.microsoft.com/office/drawing/2014/main" xmlns="" id="{DDC3A36C-AA7C-BA67-E45A-136917A18FB4}"/>
              </a:ext>
            </a:extLst>
          </p:cNvPr>
          <p:cNvSpPr txBox="1"/>
          <p:nvPr/>
        </p:nvSpPr>
        <p:spPr>
          <a:xfrm>
            <a:off x="924357" y="5646779"/>
            <a:ext cx="3219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>
                <a:solidFill>
                  <a:srgbClr val="7030A0"/>
                </a:solidFill>
              </a:rPr>
              <a:t>作者       </a:t>
            </a:r>
            <a:r>
              <a:rPr kumimoji="1" lang="zh-TW" altLang="en-US" sz="1600" b="1" smtClean="0">
                <a:solidFill>
                  <a:srgbClr val="7030A0"/>
                </a:solidFill>
              </a:rPr>
              <a:t>澎湖縣合</a:t>
            </a:r>
            <a:r>
              <a:rPr kumimoji="1" lang="zh-TW" altLang="en-US" sz="1600" b="1" dirty="0">
                <a:solidFill>
                  <a:srgbClr val="7030A0"/>
                </a:solidFill>
              </a:rPr>
              <a:t>橫國小  許毓恩</a:t>
            </a:r>
          </a:p>
        </p:txBody>
      </p:sp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705C87FC-239D-5A99-EB07-4914E6477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5E06D8F2-731E-4215-CC53-DE6480ADCBDD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6609654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三    欣賞各種版本的望春風吧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pic>
        <p:nvPicPr>
          <p:cNvPr id="9" name="圖片 8" descr="畫面剪輯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360" y="2035291"/>
            <a:ext cx="5678333" cy="4210772"/>
          </a:xfrm>
          <a:prstGeom prst="rect">
            <a:avLst/>
          </a:prstGeom>
        </p:spPr>
      </p:pic>
      <p:pic>
        <p:nvPicPr>
          <p:cNvPr id="12" name="圖片 11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xmlns="" id="{64B58C0E-C89F-BCB3-E59B-98BD208F36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70514">
            <a:off x="8979957" y="3331962"/>
            <a:ext cx="1642272" cy="3197244"/>
          </a:xfrm>
          <a:prstGeom prst="rect">
            <a:avLst/>
          </a:prstGeom>
        </p:spPr>
      </p:pic>
      <p:sp>
        <p:nvSpPr>
          <p:cNvPr id="13" name="Google Shape;96;p2">
            <a:extLst>
              <a:ext uri="{FF2B5EF4-FFF2-40B4-BE49-F238E27FC236}">
                <a16:creationId xmlns:a16="http://schemas.microsoft.com/office/drawing/2014/main" xmlns="" id="{BF516FA1-ABC5-B475-70BE-CEA90F4C017D}"/>
              </a:ext>
            </a:extLst>
          </p:cNvPr>
          <p:cNvSpPr/>
          <p:nvPr/>
        </p:nvSpPr>
        <p:spPr>
          <a:xfrm>
            <a:off x="7205490" y="2410472"/>
            <a:ext cx="2115705" cy="861888"/>
          </a:xfrm>
          <a:prstGeom prst="wedgeRoundRectCallout">
            <a:avLst>
              <a:gd name="adj1" fmla="val 42662"/>
              <a:gd name="adj2" fmla="val 94419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 smtClean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你喜歡哪一首呢？</a:t>
            </a:r>
            <a:endParaRPr lang="zh-TW" altLang="en-US" sz="1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5521193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TW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學習單三</a:t>
            </a:r>
            <a:endParaRPr lang="zh-TW" altLang="en-US" sz="900" b="1" dirty="0"/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206398" y="2348834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latin typeface="Microsoft JhengHei"/>
                <a:ea typeface="Microsoft JhengHei"/>
                <a:sym typeface="Microsoft JhengHei"/>
              </a:rPr>
              <a:t>望春風</a:t>
            </a:r>
            <a:endParaRPr lang="en-US" altLang="zh-TW" sz="4000" b="1" dirty="0" smtClean="0">
              <a:latin typeface="Microsoft JhengHei"/>
              <a:ea typeface="Microsoft JhengHei"/>
              <a:sym typeface="Microsoft JhengHei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latin typeface="Microsoft JhengHei"/>
                <a:ea typeface="Microsoft JhengHei"/>
                <a:sym typeface="Microsoft JhengHei"/>
              </a:rPr>
              <a:t>版本賞析一</a:t>
            </a:r>
            <a:endParaRPr lang="zh-TW" altLang="en-US" sz="4000" dirty="0"/>
          </a:p>
        </p:txBody>
      </p:sp>
      <p:sp>
        <p:nvSpPr>
          <p:cNvPr id="4" name="副標題 9">
            <a:extLst>
              <a:ext uri="{FF2B5EF4-FFF2-40B4-BE49-F238E27FC236}">
                <a16:creationId xmlns:a16="http://schemas.microsoft.com/office/drawing/2014/main" xmlns="" id="{9D8B2E9A-AAB8-9083-9326-FE9CFB3D33F9}"/>
              </a:ext>
            </a:extLst>
          </p:cNvPr>
          <p:cNvSpPr txBox="1">
            <a:spLocks/>
          </p:cNvSpPr>
          <p:nvPr/>
        </p:nvSpPr>
        <p:spPr>
          <a:xfrm>
            <a:off x="4002684" y="1093586"/>
            <a:ext cx="6254914" cy="572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  <a:hlinkClick r:id="rId2"/>
              </a:rPr>
              <a:t>純純版</a:t>
            </a: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1200" dirty="0">
                <a:hlinkClick r:id="rId2"/>
              </a:rPr>
              <a:t>https://youtu.be/INiQrIUvcTU?si=BJ657v-DRDRU4of</a:t>
            </a:r>
            <a:r>
              <a:rPr lang="zh-TW" altLang="en-US" sz="1200" dirty="0" smtClean="0">
                <a:hlinkClick r:id="rId2"/>
              </a:rPr>
              <a:t>s</a:t>
            </a:r>
            <a:r>
              <a:rPr lang="zh-TW" altLang="en-US" sz="1200" dirty="0" smtClean="0"/>
              <a:t> </a:t>
            </a:r>
            <a:endParaRPr lang="zh-TW" altLang="en-US" sz="1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907" y="1665656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58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學習單三</a:t>
            </a:r>
            <a:endParaRPr lang="zh-TW" altLang="en-US" sz="900" b="1" dirty="0"/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206398" y="2348834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望春風</a:t>
            </a:r>
            <a:endParaRPr lang="en-US" altLang="zh-TW" sz="4000" b="1" dirty="0" smtClean="0">
              <a:solidFill>
                <a:prstClr val="black"/>
              </a:solidFill>
              <a:latin typeface="Microsoft JhengHei"/>
              <a:ea typeface="Microsoft JhengHei"/>
              <a:sym typeface="Microsoft JhengHei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版本賞析</a:t>
            </a:r>
            <a:r>
              <a:rPr lang="zh-TW" altLang="en-US" sz="4000" b="1" dirty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二</a:t>
            </a:r>
            <a:endParaRPr lang="zh-TW" altLang="en-US" sz="4000" dirty="0">
              <a:solidFill>
                <a:prstClr val="black"/>
              </a:solidFill>
            </a:endParaRPr>
          </a:p>
        </p:txBody>
      </p:sp>
      <p:sp>
        <p:nvSpPr>
          <p:cNvPr id="4" name="副標題 9">
            <a:extLst>
              <a:ext uri="{FF2B5EF4-FFF2-40B4-BE49-F238E27FC236}">
                <a16:creationId xmlns:a16="http://schemas.microsoft.com/office/drawing/2014/main" xmlns="" id="{9D8B2E9A-AAB8-9083-9326-FE9CFB3D33F9}"/>
              </a:ext>
            </a:extLst>
          </p:cNvPr>
          <p:cNvSpPr txBox="1">
            <a:spLocks/>
          </p:cNvSpPr>
          <p:nvPr/>
        </p:nvSpPr>
        <p:spPr>
          <a:xfrm>
            <a:off x="4002684" y="1093586"/>
            <a:ext cx="6254914" cy="572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  <a:hlinkClick r:id="rId2"/>
              </a:rPr>
              <a:t>鄧麗君</a:t>
            </a: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  <a:hlinkClick r:id="rId2"/>
              </a:rPr>
              <a:t>版</a:t>
            </a:r>
            <a:endParaRPr lang="zh-TW" altLang="en-US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122" y="1891810"/>
            <a:ext cx="7369908" cy="414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046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學習單三</a:t>
            </a:r>
            <a:endParaRPr lang="zh-TW" altLang="en-US" sz="900" b="1" dirty="0"/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206398" y="2348834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望春風</a:t>
            </a:r>
            <a:endParaRPr lang="en-US" altLang="zh-TW" sz="4000" b="1" dirty="0" smtClean="0">
              <a:solidFill>
                <a:prstClr val="black"/>
              </a:solidFill>
              <a:latin typeface="Microsoft JhengHei"/>
              <a:ea typeface="Microsoft JhengHei"/>
              <a:sym typeface="Microsoft JhengHei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版本賞析三</a:t>
            </a:r>
            <a:endParaRPr lang="zh-TW" altLang="en-US" sz="4000" dirty="0">
              <a:solidFill>
                <a:prstClr val="black"/>
              </a:solidFill>
            </a:endParaRPr>
          </a:p>
        </p:txBody>
      </p:sp>
      <p:sp>
        <p:nvSpPr>
          <p:cNvPr id="4" name="副標題 9">
            <a:extLst>
              <a:ext uri="{FF2B5EF4-FFF2-40B4-BE49-F238E27FC236}">
                <a16:creationId xmlns:a16="http://schemas.microsoft.com/office/drawing/2014/main" xmlns="" id="{9D8B2E9A-AAB8-9083-9326-FE9CFB3D33F9}"/>
              </a:ext>
            </a:extLst>
          </p:cNvPr>
          <p:cNvSpPr txBox="1">
            <a:spLocks/>
          </p:cNvSpPr>
          <p:nvPr/>
        </p:nvSpPr>
        <p:spPr>
          <a:xfrm>
            <a:off x="4002684" y="1093586"/>
            <a:ext cx="6254914" cy="572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  <a:hlinkClick r:id="rId2"/>
              </a:rPr>
              <a:t>鳳飛</a:t>
            </a: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  <a:hlinkClick r:id="rId2"/>
              </a:rPr>
              <a:t>飛</a:t>
            </a: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  <a:hlinkClick r:id="rId2"/>
              </a:rPr>
              <a:t>版</a:t>
            </a:r>
            <a:endParaRPr lang="zh-TW" altLang="en-US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393" y="2145323"/>
            <a:ext cx="5184205" cy="388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48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學習單三</a:t>
            </a:r>
            <a:endParaRPr lang="zh-TW" altLang="en-US" sz="900" b="1" dirty="0"/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206398" y="2348834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望春風</a:t>
            </a:r>
            <a:endParaRPr lang="en-US" altLang="zh-TW" sz="4000" b="1" dirty="0" smtClean="0">
              <a:solidFill>
                <a:prstClr val="black"/>
              </a:solidFill>
              <a:latin typeface="Microsoft JhengHei"/>
              <a:ea typeface="Microsoft JhengHei"/>
              <a:sym typeface="Microsoft JhengHei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版本賞析四</a:t>
            </a:r>
            <a:endParaRPr lang="zh-TW" altLang="en-US" sz="4000" dirty="0">
              <a:solidFill>
                <a:prstClr val="black"/>
              </a:solidFill>
            </a:endParaRPr>
          </a:p>
        </p:txBody>
      </p:sp>
      <p:sp>
        <p:nvSpPr>
          <p:cNvPr id="4" name="副標題 9">
            <a:extLst>
              <a:ext uri="{FF2B5EF4-FFF2-40B4-BE49-F238E27FC236}">
                <a16:creationId xmlns:a16="http://schemas.microsoft.com/office/drawing/2014/main" xmlns="" id="{9D8B2E9A-AAB8-9083-9326-FE9CFB3D33F9}"/>
              </a:ext>
            </a:extLst>
          </p:cNvPr>
          <p:cNvSpPr txBox="1">
            <a:spLocks/>
          </p:cNvSpPr>
          <p:nvPr/>
        </p:nvSpPr>
        <p:spPr>
          <a:xfrm>
            <a:off x="4002684" y="1093586"/>
            <a:ext cx="6254914" cy="572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  <a:hlinkClick r:id="rId2"/>
              </a:rPr>
              <a:t>長榮航空版</a:t>
            </a:r>
            <a:endParaRPr lang="zh-TW" altLang="en-US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246" y="2201007"/>
            <a:ext cx="6486769" cy="364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0001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學習單三</a:t>
            </a:r>
            <a:endParaRPr lang="zh-TW" altLang="en-US" sz="900" b="1" dirty="0"/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206398" y="2348834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望春風</a:t>
            </a:r>
            <a:endParaRPr lang="en-US" altLang="zh-TW" sz="4000" b="1" dirty="0" smtClean="0">
              <a:solidFill>
                <a:prstClr val="black"/>
              </a:solidFill>
              <a:latin typeface="Microsoft JhengHei"/>
              <a:ea typeface="Microsoft JhengHei"/>
              <a:sym typeface="Microsoft JhengHei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版本賞析五</a:t>
            </a:r>
            <a:endParaRPr lang="zh-TW" altLang="en-US" sz="4000" dirty="0">
              <a:solidFill>
                <a:prstClr val="black"/>
              </a:solidFill>
            </a:endParaRPr>
          </a:p>
        </p:txBody>
      </p:sp>
      <p:sp>
        <p:nvSpPr>
          <p:cNvPr id="4" name="副標題 9">
            <a:extLst>
              <a:ext uri="{FF2B5EF4-FFF2-40B4-BE49-F238E27FC236}">
                <a16:creationId xmlns:a16="http://schemas.microsoft.com/office/drawing/2014/main" xmlns="" id="{9D8B2E9A-AAB8-9083-9326-FE9CFB3D33F9}"/>
              </a:ext>
            </a:extLst>
          </p:cNvPr>
          <p:cNvSpPr txBox="1">
            <a:spLocks/>
          </p:cNvSpPr>
          <p:nvPr/>
        </p:nvSpPr>
        <p:spPr>
          <a:xfrm>
            <a:off x="4002684" y="1093586"/>
            <a:ext cx="6254914" cy="572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  <a:hlinkClick r:id="rId2"/>
              </a:rPr>
              <a:t>陶喆版</a:t>
            </a:r>
            <a:endParaRPr lang="zh-TW" altLang="en-US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854" y="1665656"/>
            <a:ext cx="6781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805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學習單三</a:t>
            </a:r>
            <a:endParaRPr lang="zh-TW" altLang="en-US" sz="900" b="1" dirty="0"/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206398" y="2348834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望春風</a:t>
            </a:r>
            <a:endParaRPr lang="en-US" altLang="zh-TW" sz="4000" b="1" dirty="0" smtClean="0">
              <a:solidFill>
                <a:prstClr val="black"/>
              </a:solidFill>
              <a:latin typeface="Microsoft JhengHei"/>
              <a:ea typeface="Microsoft JhengHei"/>
              <a:sym typeface="Microsoft JhengHei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版本賞析六</a:t>
            </a:r>
            <a:endParaRPr lang="zh-TW" altLang="en-US" sz="4000" dirty="0">
              <a:solidFill>
                <a:prstClr val="black"/>
              </a:solidFill>
            </a:endParaRPr>
          </a:p>
        </p:txBody>
      </p:sp>
      <p:sp>
        <p:nvSpPr>
          <p:cNvPr id="4" name="副標題 9">
            <a:extLst>
              <a:ext uri="{FF2B5EF4-FFF2-40B4-BE49-F238E27FC236}">
                <a16:creationId xmlns:a16="http://schemas.microsoft.com/office/drawing/2014/main" xmlns="" id="{9D8B2E9A-AAB8-9083-9326-FE9CFB3D33F9}"/>
              </a:ext>
            </a:extLst>
          </p:cNvPr>
          <p:cNvSpPr txBox="1">
            <a:spLocks/>
          </p:cNvSpPr>
          <p:nvPr/>
        </p:nvSpPr>
        <p:spPr>
          <a:xfrm>
            <a:off x="4002684" y="1093586"/>
            <a:ext cx="6254914" cy="572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  <a:hlinkClick r:id="rId2"/>
              </a:rPr>
              <a:t>日本軍歌版</a:t>
            </a:r>
            <a:endParaRPr lang="zh-TW" altLang="en-US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815" y="1787098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5092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學習單三</a:t>
            </a:r>
            <a:endParaRPr lang="zh-TW" altLang="en-US" sz="900" b="1" dirty="0"/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206398" y="2348834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望春風賞析</a:t>
            </a:r>
            <a:endParaRPr lang="en-US" altLang="zh-TW" sz="4000" b="1" dirty="0" smtClean="0">
              <a:solidFill>
                <a:prstClr val="black"/>
              </a:solidFill>
              <a:latin typeface="Microsoft JhengHei"/>
              <a:ea typeface="Microsoft JhengHei"/>
              <a:sym typeface="Microsoft JhengHei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en-US" altLang="zh-TW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(</a:t>
            </a: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一</a:t>
            </a:r>
            <a:r>
              <a:rPr lang="en-US" altLang="zh-TW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)</a:t>
            </a:r>
          </a:p>
        </p:txBody>
      </p:sp>
      <p:pic>
        <p:nvPicPr>
          <p:cNvPr id="6" name="圖片 5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021" y="1555925"/>
            <a:ext cx="8078327" cy="449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893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學習單三</a:t>
            </a:r>
            <a:endParaRPr lang="zh-TW" altLang="en-US" sz="900" b="1" dirty="0"/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206398" y="2348834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望春風賞析</a:t>
            </a:r>
            <a:endParaRPr lang="en-US" altLang="zh-TW" sz="4000" b="1" dirty="0" smtClean="0">
              <a:solidFill>
                <a:prstClr val="black"/>
              </a:solidFill>
              <a:latin typeface="Microsoft JhengHei"/>
              <a:ea typeface="Microsoft JhengHei"/>
              <a:sym typeface="Microsoft JhengHei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en-US" altLang="zh-TW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(</a:t>
            </a:r>
            <a:r>
              <a:rPr lang="zh-TW" altLang="en-US" sz="4000" b="1" dirty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二</a:t>
            </a:r>
            <a:r>
              <a:rPr lang="en-US" altLang="zh-TW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)</a:t>
            </a:r>
          </a:p>
        </p:txBody>
      </p:sp>
      <p:pic>
        <p:nvPicPr>
          <p:cNvPr id="4" name="圖片 3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676" y="1302891"/>
            <a:ext cx="6916616" cy="510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5506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學習單三</a:t>
            </a:r>
            <a:endParaRPr lang="zh-TW" altLang="en-US" sz="900" b="1" dirty="0"/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206398" y="2348834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望春風賞析</a:t>
            </a:r>
            <a:endParaRPr lang="en-US" altLang="zh-TW" sz="4000" b="1" dirty="0" smtClean="0">
              <a:solidFill>
                <a:prstClr val="black"/>
              </a:solidFill>
              <a:latin typeface="Microsoft JhengHei"/>
              <a:ea typeface="Microsoft JhengHei"/>
              <a:sym typeface="Microsoft JhengHei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  <a:buSzPts val="4400"/>
              <a:buFont typeface="Microsoft JhengHei"/>
              <a:buNone/>
            </a:pPr>
            <a:r>
              <a:rPr lang="en-US" altLang="zh-TW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(</a:t>
            </a:r>
            <a:r>
              <a:rPr lang="zh-TW" altLang="en-US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三</a:t>
            </a:r>
            <a:r>
              <a:rPr lang="en-US" altLang="zh-TW" sz="4000" b="1" dirty="0" smtClean="0">
                <a:solidFill>
                  <a:prstClr val="black"/>
                </a:solidFill>
                <a:latin typeface="Microsoft JhengHei"/>
                <a:ea typeface="Microsoft JhengHei"/>
                <a:sym typeface="Microsoft JhengHei"/>
              </a:rPr>
              <a:t>)</a:t>
            </a:r>
          </a:p>
        </p:txBody>
      </p:sp>
      <p:pic>
        <p:nvPicPr>
          <p:cNvPr id="5" name="圖片 4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570" y="1116251"/>
            <a:ext cx="6289921" cy="524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378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>
            <a:spLocks noGrp="1"/>
          </p:cNvSpPr>
          <p:nvPr>
            <p:ph type="ctrTitle" idx="4294967295"/>
          </p:nvPr>
        </p:nvSpPr>
        <p:spPr>
          <a:xfrm>
            <a:off x="5611906" y="901101"/>
            <a:ext cx="3381372" cy="80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先來看個影片</a:t>
            </a:r>
            <a:endParaRPr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6343426" y="4784463"/>
            <a:ext cx="5602286" cy="122258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音樂劇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四月望雨</a:t>
            </a:r>
            <a:r>
              <a:rPr lang="en-US" altLang="zh-TW" sz="2800" b="1" dirty="0" smtClean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</a:p>
          <a:p>
            <a:pPr lvl="0" algn="ctr"/>
            <a:r>
              <a:rPr lang="zh-TW" altLang="en-US" sz="1200" b="1" dirty="0" smtClean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影片連結：</a:t>
            </a:r>
            <a:endParaRPr lang="en-US" altLang="zh-TW" sz="1200" b="1" dirty="0" smtClean="0">
              <a:solidFill>
                <a:schemeClr val="tx1"/>
              </a:solidFill>
              <a:latin typeface="Microsoft JhengHei"/>
              <a:ea typeface="Microsoft JhengHei"/>
              <a:sym typeface="Microsoft JhengHei"/>
            </a:endParaRPr>
          </a:p>
          <a:p>
            <a:pPr lvl="0" algn="ctr"/>
            <a:r>
              <a:rPr lang="en-US" altLang="zh-TW" sz="1050" b="1" dirty="0" smtClean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  <a:hlinkClick r:id="rId3"/>
              </a:rPr>
              <a:t>https</a:t>
            </a:r>
            <a:r>
              <a:rPr lang="en-US" altLang="zh-TW" sz="105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  <a:hlinkClick r:id="rId3"/>
              </a:rPr>
              <a:t>://</a:t>
            </a:r>
            <a:r>
              <a:rPr lang="en-US" altLang="zh-TW" sz="1050" b="1" dirty="0" smtClean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  <a:hlinkClick r:id="rId3"/>
              </a:rPr>
              <a:t>youtu.be/K9mIHRwBMkY?si=OooarJ6TDVdr9m7b</a:t>
            </a:r>
            <a:r>
              <a:rPr lang="zh-TW" altLang="en-US" sz="1050" b="1" dirty="0" smtClean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 </a:t>
            </a:r>
            <a:endParaRPr sz="1200" dirty="0">
              <a:solidFill>
                <a:schemeClr val="tx1"/>
              </a:solidFill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023" y="1643118"/>
            <a:ext cx="5914515" cy="33269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="" xmlns:a16="http://schemas.microsoft.com/office/drawing/2014/main" id="{84DB0354-E7DE-102F-5F6D-B49963077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狗, 哺乳動物, 美工圖案, 圖畫 的圖片&#10;&#10;AI 產生的內容可能不正確。">
            <a:extLst>
              <a:ext uri="{FF2B5EF4-FFF2-40B4-BE49-F238E27FC236}">
                <a16:creationId xmlns="" xmlns:a16="http://schemas.microsoft.com/office/drawing/2014/main" id="{64B58C0E-C89F-BCB3-E59B-98BD208F3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0514">
            <a:off x="9683342" y="3316331"/>
            <a:ext cx="1642272" cy="3197244"/>
          </a:xfrm>
          <a:prstGeom prst="rect">
            <a:avLst/>
          </a:prstGeom>
        </p:spPr>
      </p:pic>
      <p:sp>
        <p:nvSpPr>
          <p:cNvPr id="93" name="Google Shape;93;p2">
            <a:extLst>
              <a:ext uri="{FF2B5EF4-FFF2-40B4-BE49-F238E27FC236}">
                <a16:creationId xmlns="" xmlns:a16="http://schemas.microsoft.com/office/drawing/2014/main" id="{0B4D9B29-F295-A922-9CDE-0AB4094EDF0C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5770807" y="2001223"/>
            <a:ext cx="3967162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150000"/>
              </a:lnSpc>
              <a:buSzPts val="66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</a:t>
            </a:r>
            <a:r>
              <a:rPr lang="zh-TW" altLang="en-US" sz="36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分享重點</a:t>
            </a:r>
            <a:endParaRPr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38;p7">
            <a:extLst>
              <a:ext uri="{FF2B5EF4-FFF2-40B4-BE49-F238E27FC236}">
                <a16:creationId xmlns="" xmlns:a16="http://schemas.microsoft.com/office/drawing/2014/main" id="{045013E4-D245-3AF0-16BD-2DFA59638563}"/>
              </a:ext>
            </a:extLst>
          </p:cNvPr>
          <p:cNvSpPr txBox="1"/>
          <p:nvPr/>
        </p:nvSpPr>
        <p:spPr>
          <a:xfrm>
            <a:off x="5527361" y="2608877"/>
            <a:ext cx="5272857" cy="2202287"/>
          </a:xfrm>
          <a:custGeom>
            <a:avLst/>
            <a:gdLst>
              <a:gd name="connsiteX0" fmla="*/ 0 w 5272857"/>
              <a:gd name="connsiteY0" fmla="*/ 0 h 2202287"/>
              <a:gd name="connsiteX1" fmla="*/ 533144 w 5272857"/>
              <a:gd name="connsiteY1" fmla="*/ 0 h 2202287"/>
              <a:gd name="connsiteX2" fmla="*/ 960832 w 5272857"/>
              <a:gd name="connsiteY2" fmla="*/ 0 h 2202287"/>
              <a:gd name="connsiteX3" fmla="*/ 1652162 w 5272857"/>
              <a:gd name="connsiteY3" fmla="*/ 0 h 2202287"/>
              <a:gd name="connsiteX4" fmla="*/ 2185306 w 5272857"/>
              <a:gd name="connsiteY4" fmla="*/ 0 h 2202287"/>
              <a:gd name="connsiteX5" fmla="*/ 2718451 w 5272857"/>
              <a:gd name="connsiteY5" fmla="*/ 0 h 2202287"/>
              <a:gd name="connsiteX6" fmla="*/ 3409781 w 5272857"/>
              <a:gd name="connsiteY6" fmla="*/ 0 h 2202287"/>
              <a:gd name="connsiteX7" fmla="*/ 3890197 w 5272857"/>
              <a:gd name="connsiteY7" fmla="*/ 0 h 2202287"/>
              <a:gd name="connsiteX8" fmla="*/ 4581527 w 5272857"/>
              <a:gd name="connsiteY8" fmla="*/ 0 h 2202287"/>
              <a:gd name="connsiteX9" fmla="*/ 5272857 w 5272857"/>
              <a:gd name="connsiteY9" fmla="*/ 0 h 2202287"/>
              <a:gd name="connsiteX10" fmla="*/ 5272857 w 5272857"/>
              <a:gd name="connsiteY10" fmla="*/ 550572 h 2202287"/>
              <a:gd name="connsiteX11" fmla="*/ 5272857 w 5272857"/>
              <a:gd name="connsiteY11" fmla="*/ 1101144 h 2202287"/>
              <a:gd name="connsiteX12" fmla="*/ 5272857 w 5272857"/>
              <a:gd name="connsiteY12" fmla="*/ 1673738 h 2202287"/>
              <a:gd name="connsiteX13" fmla="*/ 5272857 w 5272857"/>
              <a:gd name="connsiteY13" fmla="*/ 2202287 h 2202287"/>
              <a:gd name="connsiteX14" fmla="*/ 4686984 w 5272857"/>
              <a:gd name="connsiteY14" fmla="*/ 2202287 h 2202287"/>
              <a:gd name="connsiteX15" fmla="*/ 4206568 w 5272857"/>
              <a:gd name="connsiteY15" fmla="*/ 2202287 h 2202287"/>
              <a:gd name="connsiteX16" fmla="*/ 3620695 w 5272857"/>
              <a:gd name="connsiteY16" fmla="*/ 2202287 h 2202287"/>
              <a:gd name="connsiteX17" fmla="*/ 2929365 w 5272857"/>
              <a:gd name="connsiteY17" fmla="*/ 2202287 h 2202287"/>
              <a:gd name="connsiteX18" fmla="*/ 2343492 w 5272857"/>
              <a:gd name="connsiteY18" fmla="*/ 2202287 h 2202287"/>
              <a:gd name="connsiteX19" fmla="*/ 1915805 w 5272857"/>
              <a:gd name="connsiteY19" fmla="*/ 2202287 h 2202287"/>
              <a:gd name="connsiteX20" fmla="*/ 1435389 w 5272857"/>
              <a:gd name="connsiteY20" fmla="*/ 2202287 h 2202287"/>
              <a:gd name="connsiteX21" fmla="*/ 744059 w 5272857"/>
              <a:gd name="connsiteY21" fmla="*/ 2202287 h 2202287"/>
              <a:gd name="connsiteX22" fmla="*/ 0 w 5272857"/>
              <a:gd name="connsiteY22" fmla="*/ 2202287 h 2202287"/>
              <a:gd name="connsiteX23" fmla="*/ 0 w 5272857"/>
              <a:gd name="connsiteY23" fmla="*/ 1695761 h 2202287"/>
              <a:gd name="connsiteX24" fmla="*/ 0 w 5272857"/>
              <a:gd name="connsiteY24" fmla="*/ 1167212 h 2202287"/>
              <a:gd name="connsiteX25" fmla="*/ 0 w 5272857"/>
              <a:gd name="connsiteY25" fmla="*/ 682709 h 2202287"/>
              <a:gd name="connsiteX26" fmla="*/ 0 w 5272857"/>
              <a:gd name="connsiteY26" fmla="*/ 0 h 220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272857" h="2202287" extrusionOk="0">
                <a:moveTo>
                  <a:pt x="0" y="0"/>
                </a:moveTo>
                <a:cubicBezTo>
                  <a:pt x="130570" y="-29617"/>
                  <a:pt x="297168" y="44567"/>
                  <a:pt x="533144" y="0"/>
                </a:cubicBezTo>
                <a:cubicBezTo>
                  <a:pt x="769120" y="-44567"/>
                  <a:pt x="854131" y="27734"/>
                  <a:pt x="960832" y="0"/>
                </a:cubicBezTo>
                <a:cubicBezTo>
                  <a:pt x="1067533" y="-27734"/>
                  <a:pt x="1409897" y="4710"/>
                  <a:pt x="1652162" y="0"/>
                </a:cubicBezTo>
                <a:cubicBezTo>
                  <a:pt x="1894427" y="-4710"/>
                  <a:pt x="1942596" y="5607"/>
                  <a:pt x="2185306" y="0"/>
                </a:cubicBezTo>
                <a:cubicBezTo>
                  <a:pt x="2428016" y="-5607"/>
                  <a:pt x="2583766" y="17175"/>
                  <a:pt x="2718451" y="0"/>
                </a:cubicBezTo>
                <a:cubicBezTo>
                  <a:pt x="2853136" y="-17175"/>
                  <a:pt x="3178004" y="76826"/>
                  <a:pt x="3409781" y="0"/>
                </a:cubicBezTo>
                <a:cubicBezTo>
                  <a:pt x="3641558" y="-76826"/>
                  <a:pt x="3761279" y="32028"/>
                  <a:pt x="3890197" y="0"/>
                </a:cubicBezTo>
                <a:cubicBezTo>
                  <a:pt x="4019115" y="-32028"/>
                  <a:pt x="4283031" y="29371"/>
                  <a:pt x="4581527" y="0"/>
                </a:cubicBezTo>
                <a:cubicBezTo>
                  <a:pt x="4880023" y="-29371"/>
                  <a:pt x="4934537" y="27143"/>
                  <a:pt x="5272857" y="0"/>
                </a:cubicBezTo>
                <a:cubicBezTo>
                  <a:pt x="5321543" y="119037"/>
                  <a:pt x="5257365" y="420231"/>
                  <a:pt x="5272857" y="550572"/>
                </a:cubicBezTo>
                <a:cubicBezTo>
                  <a:pt x="5288349" y="680913"/>
                  <a:pt x="5241534" y="876567"/>
                  <a:pt x="5272857" y="1101144"/>
                </a:cubicBezTo>
                <a:cubicBezTo>
                  <a:pt x="5304180" y="1325721"/>
                  <a:pt x="5219095" y="1414128"/>
                  <a:pt x="5272857" y="1673738"/>
                </a:cubicBezTo>
                <a:cubicBezTo>
                  <a:pt x="5326619" y="1933348"/>
                  <a:pt x="5218324" y="1995556"/>
                  <a:pt x="5272857" y="2202287"/>
                </a:cubicBezTo>
                <a:cubicBezTo>
                  <a:pt x="5096341" y="2213838"/>
                  <a:pt x="4886458" y="2151217"/>
                  <a:pt x="4686984" y="2202287"/>
                </a:cubicBezTo>
                <a:cubicBezTo>
                  <a:pt x="4487510" y="2253357"/>
                  <a:pt x="4436779" y="2180911"/>
                  <a:pt x="4206568" y="2202287"/>
                </a:cubicBezTo>
                <a:cubicBezTo>
                  <a:pt x="3976357" y="2223663"/>
                  <a:pt x="3819641" y="2171798"/>
                  <a:pt x="3620695" y="2202287"/>
                </a:cubicBezTo>
                <a:cubicBezTo>
                  <a:pt x="3421749" y="2232776"/>
                  <a:pt x="3125250" y="2170191"/>
                  <a:pt x="2929365" y="2202287"/>
                </a:cubicBezTo>
                <a:cubicBezTo>
                  <a:pt x="2733480" y="2234383"/>
                  <a:pt x="2634913" y="2179030"/>
                  <a:pt x="2343492" y="2202287"/>
                </a:cubicBezTo>
                <a:cubicBezTo>
                  <a:pt x="2052071" y="2225544"/>
                  <a:pt x="2114639" y="2194899"/>
                  <a:pt x="1915805" y="2202287"/>
                </a:cubicBezTo>
                <a:cubicBezTo>
                  <a:pt x="1716971" y="2209675"/>
                  <a:pt x="1613267" y="2159918"/>
                  <a:pt x="1435389" y="2202287"/>
                </a:cubicBezTo>
                <a:cubicBezTo>
                  <a:pt x="1257511" y="2244656"/>
                  <a:pt x="955038" y="2127658"/>
                  <a:pt x="744059" y="2202287"/>
                </a:cubicBezTo>
                <a:cubicBezTo>
                  <a:pt x="533080" y="2276916"/>
                  <a:pt x="288886" y="2183932"/>
                  <a:pt x="0" y="2202287"/>
                </a:cubicBezTo>
                <a:cubicBezTo>
                  <a:pt x="-46866" y="1970360"/>
                  <a:pt x="16130" y="1820954"/>
                  <a:pt x="0" y="1695761"/>
                </a:cubicBezTo>
                <a:cubicBezTo>
                  <a:pt x="-16130" y="1570568"/>
                  <a:pt x="38348" y="1414857"/>
                  <a:pt x="0" y="1167212"/>
                </a:cubicBezTo>
                <a:cubicBezTo>
                  <a:pt x="-38348" y="919567"/>
                  <a:pt x="47958" y="832388"/>
                  <a:pt x="0" y="682709"/>
                </a:cubicBezTo>
                <a:cubicBezTo>
                  <a:pt x="-47958" y="533030"/>
                  <a:pt x="71488" y="176364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lnSpcReduction="10000"/>
          </a:bodyPr>
          <a:lstStyle/>
          <a:p>
            <a:pPr marL="34920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endParaRPr lang="zh-TW" altLang="en-US" sz="2000" b="1" dirty="0" smtClean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4920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有沒有哪一個版本最多人喜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歡</a:t>
            </a:r>
          </a:p>
          <a:p>
            <a:pPr marL="34920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大家喜歡的理由是不是一樣？</a:t>
            </a:r>
            <a:endParaRPr lang="en-US" altLang="zh-TW" sz="20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4920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同樣的歌曲在不同的時代，</a:t>
            </a:r>
            <a:r>
              <a:rPr lang="en-US" altLang="zh-TW" sz="20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20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0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是否讓有不同的感受？</a:t>
            </a:r>
            <a:endParaRPr lang="en-US" altLang="zh-TW" sz="2000" b="1" dirty="0" smtClean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Google Shape;96;p2">
            <a:extLst>
              <a:ext uri="{FF2B5EF4-FFF2-40B4-BE49-F238E27FC236}">
                <a16:creationId xmlns="" xmlns:a16="http://schemas.microsoft.com/office/drawing/2014/main" id="{BF516FA1-ABC5-B475-70BE-CEA90F4C017D}"/>
              </a:ext>
            </a:extLst>
          </p:cNvPr>
          <p:cNvSpPr/>
          <p:nvPr/>
        </p:nvSpPr>
        <p:spPr>
          <a:xfrm>
            <a:off x="9446625" y="963363"/>
            <a:ext cx="2115705" cy="1321588"/>
          </a:xfrm>
          <a:prstGeom prst="wedgeRoundRectCallout">
            <a:avLst>
              <a:gd name="adj1" fmla="val 3506"/>
              <a:gd name="adj2" fmla="val 72656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1800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每組分享時間：</a:t>
            </a:r>
          </a:p>
          <a:p>
            <a:pPr algn="ctr">
              <a:lnSpc>
                <a:spcPct val="150000"/>
              </a:lnSpc>
            </a:pPr>
            <a:r>
              <a:rPr lang="zh-TW" altLang="en-US" sz="1800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五</a:t>
            </a:r>
            <a:r>
              <a:rPr lang="en-US" altLang="zh-TW" sz="1800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~</a:t>
            </a:r>
            <a:r>
              <a:rPr lang="zh-TW" altLang="en-US" sz="1800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六分鐘</a:t>
            </a:r>
          </a:p>
        </p:txBody>
      </p:sp>
    </p:spTree>
    <p:extLst>
      <p:ext uri="{BB962C8B-B14F-4D97-AF65-F5344CB8AC3E}">
        <p14:creationId xmlns:p14="http://schemas.microsoft.com/office/powerpoint/2010/main" val="42200836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xmlns="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64185">
            <a:off x="1749932" y="529389"/>
            <a:ext cx="4816102" cy="5195074"/>
          </a:xfrm>
          <a:prstGeom prst="rect">
            <a:avLst/>
          </a:prstGeom>
        </p:spPr>
      </p:pic>
      <p:pic>
        <p:nvPicPr>
          <p:cNvPr id="6" name="圖片 5" descr="一張含有 圓形, 圖形, 螢幕擷取畫面, 卡通 的圖片&#10;&#10;AI 產生的內容可能不正確。">
            <a:extLst>
              <a:ext uri="{FF2B5EF4-FFF2-40B4-BE49-F238E27FC236}">
                <a16:creationId xmlns:a16="http://schemas.microsoft.com/office/drawing/2014/main" xmlns="" id="{E2D6A9E1-645C-0D54-D637-6D502CAAC1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" t="-1" r="20726" b="59726"/>
          <a:stretch>
            <a:fillRect/>
          </a:stretch>
        </p:blipFill>
        <p:spPr>
          <a:xfrm rot="1726593">
            <a:off x="8869866" y="4507808"/>
            <a:ext cx="2825499" cy="1641779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3E7C3446-B53A-C683-13A5-6D34230CA0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77969">
            <a:off x="12791886" y="4716192"/>
            <a:ext cx="1973202" cy="3744601"/>
          </a:xfrm>
          <a:prstGeom prst="rect">
            <a:avLst/>
          </a:prstGeom>
        </p:spPr>
      </p:pic>
      <p:pic>
        <p:nvPicPr>
          <p:cNvPr id="8" name="圖片 7" descr="一張含有 美工圖案, 卡通, 藝術, 圖解 的圖片&#10;&#10;AI 產生的內容可能不正確。">
            <a:extLst>
              <a:ext uri="{FF2B5EF4-FFF2-40B4-BE49-F238E27FC236}">
                <a16:creationId xmlns:a16="http://schemas.microsoft.com/office/drawing/2014/main" xmlns="" id="{EE394DBB-64CA-3887-4965-9C4CF43143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9349" y="1529302"/>
            <a:ext cx="2890410" cy="4347659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ACF0658D-B020-9E32-C8D2-308713C0BC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162" y="5385883"/>
            <a:ext cx="3564286" cy="860345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xmlns="" id="{6DD6BE18-58F3-616A-AA2E-39BB3FABFD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243054" y="2402248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endParaRPr lang="zh-TW" altLang="en-US" sz="4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xmlns="" id="{4A3B11A1-0CA2-BD18-550B-09010A91974B}"/>
              </a:ext>
            </a:extLst>
          </p:cNvPr>
          <p:cNvSpPr txBox="1"/>
          <p:nvPr/>
        </p:nvSpPr>
        <p:spPr>
          <a:xfrm>
            <a:off x="911292" y="5646779"/>
            <a:ext cx="3219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7030A0"/>
                </a:solidFill>
              </a:rPr>
              <a:t>作者     </a:t>
            </a:r>
            <a:r>
              <a:rPr kumimoji="1" lang="zh-TW" altLang="en-US" sz="1600" b="1" dirty="0" smtClean="0">
                <a:solidFill>
                  <a:srgbClr val="7030A0"/>
                </a:solidFill>
              </a:rPr>
              <a:t>  合橫國小  許毓恩</a:t>
            </a:r>
            <a:endParaRPr kumimoji="1" lang="zh-TW" altLang="en-US" sz="1600" b="1" dirty="0">
              <a:solidFill>
                <a:srgbClr val="7030A0"/>
              </a:solidFill>
            </a:endParaRPr>
          </a:p>
        </p:txBody>
      </p:sp>
      <p:sp>
        <p:nvSpPr>
          <p:cNvPr id="12" name="Google Shape;93;p2">
            <a:extLst>
              <a:ext uri="{FF2B5EF4-FFF2-40B4-BE49-F238E27FC236}">
                <a16:creationId xmlns="" xmlns:a16="http://schemas.microsoft.com/office/drawing/2014/main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395454" y="2554648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一張含有 圖形, 美工圖案 的圖片&#10;&#10;AI 產生的內容可能不正確。">
            <a:extLst>
              <a:ext uri="{FF2B5EF4-FFF2-40B4-BE49-F238E27FC236}">
                <a16:creationId xmlns:a16="http://schemas.microsoft.com/office/drawing/2014/main" xmlns="" id="{2459FA18-E2C4-0579-F810-BF9DC547D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42629">
            <a:off x="4410771" y="3156995"/>
            <a:ext cx="3584531" cy="3471336"/>
          </a:xfrm>
          <a:prstGeom prst="rect">
            <a:avLst/>
          </a:prstGeom>
        </p:spPr>
      </p:pic>
      <p:sp>
        <p:nvSpPr>
          <p:cNvPr id="3" name="Google Shape;95;p2">
            <a:extLst>
              <a:ext uri="{FF2B5EF4-FFF2-40B4-BE49-F238E27FC236}">
                <a16:creationId xmlns:a16="http://schemas.microsoft.com/office/drawing/2014/main" xmlns="" id="{97D838FF-7F92-E14E-1024-33A6127831C8}"/>
              </a:ext>
            </a:extLst>
          </p:cNvPr>
          <p:cNvSpPr/>
          <p:nvPr/>
        </p:nvSpPr>
        <p:spPr>
          <a:xfrm>
            <a:off x="4002683" y="2068900"/>
            <a:ext cx="4400705" cy="798476"/>
          </a:xfrm>
          <a:prstGeom prst="wedgeRoundRectCallout">
            <a:avLst>
              <a:gd name="adj1" fmla="val 1140"/>
              <a:gd name="adj2" fmla="val 99462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08000" anchor="t" anchorCtr="0">
            <a:spAutoFit/>
          </a:bodyPr>
          <a:lstStyle/>
          <a:p>
            <a:pPr lvl="0" algn="ctr"/>
            <a:r>
              <a:rPr lang="zh-TW" altLang="en-US" sz="2800" b="1" dirty="0" smtClean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這段影片在講什麼故事？</a:t>
            </a:r>
            <a:endParaRPr lang="zh-TW" altLang="en-US" sz="2800" b="1" dirty="0">
              <a:ln w="0"/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Google Shape;96;p2">
            <a:extLst>
              <a:ext uri="{FF2B5EF4-FFF2-40B4-BE49-F238E27FC236}">
                <a16:creationId xmlns:a16="http://schemas.microsoft.com/office/drawing/2014/main" xmlns="" id="{80046F11-1C52-9DE2-69EF-FCB7A6343BE8}"/>
              </a:ext>
            </a:extLst>
          </p:cNvPr>
          <p:cNvSpPr/>
          <p:nvPr/>
        </p:nvSpPr>
        <p:spPr>
          <a:xfrm>
            <a:off x="8517206" y="3272072"/>
            <a:ext cx="2791656" cy="1355640"/>
          </a:xfrm>
          <a:prstGeom prst="wedgeRoundRectCallout">
            <a:avLst>
              <a:gd name="adj1" fmla="val -65554"/>
              <a:gd name="adj2" fmla="val 35818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鄧雨賢是什麼時代的人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？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550643" y="2439551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請問</a:t>
            </a:r>
            <a:r>
              <a:rPr lang="en-US" altLang="zh-TW" sz="4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…..</a:t>
            </a:r>
            <a:endParaRPr lang="zh-TW" altLang="en-US" sz="4000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4DB31DA1-2339-9001-1DE0-389D61BD2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337" y="5278040"/>
            <a:ext cx="1027626" cy="83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2485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DE0132F7-780B-405C-BB29-BA0456EB7D7A}"/>
              </a:ext>
            </a:extLst>
          </p:cNvPr>
          <p:cNvSpPr txBox="1">
            <a:spLocks/>
          </p:cNvSpPr>
          <p:nvPr/>
        </p:nvSpPr>
        <p:spPr>
          <a:xfrm>
            <a:off x="472385" y="674177"/>
            <a:ext cx="5896884" cy="99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lnSpc>
                <a:spcPct val="100000"/>
              </a:lnSpc>
              <a:buClr>
                <a:srgbClr val="000000"/>
              </a:buClr>
              <a:buSzPts val="1100"/>
              <a:defRPr/>
            </a:pPr>
            <a:r>
              <a:rPr lang="zh-TW" altLang="en-US" sz="2800" b="1" dirty="0" smtClean="0"/>
              <a:t>什麼是</a:t>
            </a:r>
            <a:endParaRPr lang="en-US" altLang="zh-TW" sz="2800" b="1" dirty="0" smtClean="0"/>
          </a:p>
          <a:p>
            <a:pPr lvl="0">
              <a:lnSpc>
                <a:spcPct val="100000"/>
              </a:lnSpc>
              <a:buClr>
                <a:srgbClr val="000000"/>
              </a:buClr>
              <a:buSzPts val="1100"/>
              <a:defRPr/>
            </a:pPr>
            <a:r>
              <a:rPr lang="zh-TW" altLang="en-US" sz="2800" b="1" dirty="0" smtClean="0"/>
              <a:t> 「四」、「月」、「望」、「雨」？</a:t>
            </a:r>
            <a:endParaRPr lang="zh-TW" altLang="en-US" sz="2800" b="1" dirty="0"/>
          </a:p>
        </p:txBody>
      </p:sp>
      <p:sp>
        <p:nvSpPr>
          <p:cNvPr id="3" name="圓角矩形 2"/>
          <p:cNvSpPr/>
          <p:nvPr/>
        </p:nvSpPr>
        <p:spPr>
          <a:xfrm>
            <a:off x="882869" y="2506717"/>
            <a:ext cx="1797269" cy="71733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四季紅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4067504" y="2865382"/>
            <a:ext cx="1797269" cy="71733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月夜愁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圓角矩形 4"/>
          <p:cNvSpPr/>
          <p:nvPr/>
        </p:nvSpPr>
        <p:spPr>
          <a:xfrm>
            <a:off x="6921063" y="2506716"/>
            <a:ext cx="1797269" cy="71733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望春風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9932277" y="2865381"/>
            <a:ext cx="1797269" cy="71733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雨夜花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99090" y="3527532"/>
            <a:ext cx="24121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春天花正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清香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人心頭齊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震動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783724" y="3779781"/>
            <a:ext cx="2312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月色照在　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三線路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…..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6692463" y="3410449"/>
            <a:ext cx="24121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獨夜無伴守燈下春風對面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吹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9924394" y="3779781"/>
            <a:ext cx="24121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雨夜花 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雨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夜花 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風雨吹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落地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3824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59" y="378373"/>
            <a:ext cx="3256210" cy="43512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D09F4B02-B5C7-BDB1-339D-2A769060D73E}"/>
              </a:ext>
            </a:extLst>
          </p:cNvPr>
          <p:cNvSpPr txBox="1"/>
          <p:nvPr/>
        </p:nvSpPr>
        <p:spPr>
          <a:xfrm>
            <a:off x="3588734" y="5583150"/>
            <a:ext cx="10110593" cy="819807"/>
          </a:xfrm>
          <a:custGeom>
            <a:avLst/>
            <a:gdLst>
              <a:gd name="connsiteX0" fmla="*/ 0 w 10110593"/>
              <a:gd name="connsiteY0" fmla="*/ 0 h 4267200"/>
              <a:gd name="connsiteX1" fmla="*/ 493635 w 10110593"/>
              <a:gd name="connsiteY1" fmla="*/ 0 h 4267200"/>
              <a:gd name="connsiteX2" fmla="*/ 785058 w 10110593"/>
              <a:gd name="connsiteY2" fmla="*/ 0 h 4267200"/>
              <a:gd name="connsiteX3" fmla="*/ 1582010 w 10110593"/>
              <a:gd name="connsiteY3" fmla="*/ 0 h 4267200"/>
              <a:gd name="connsiteX4" fmla="*/ 2075645 w 10110593"/>
              <a:gd name="connsiteY4" fmla="*/ 0 h 4267200"/>
              <a:gd name="connsiteX5" fmla="*/ 2569280 w 10110593"/>
              <a:gd name="connsiteY5" fmla="*/ 0 h 4267200"/>
              <a:gd name="connsiteX6" fmla="*/ 3366233 w 10110593"/>
              <a:gd name="connsiteY6" fmla="*/ 0 h 4267200"/>
              <a:gd name="connsiteX7" fmla="*/ 3758762 w 10110593"/>
              <a:gd name="connsiteY7" fmla="*/ 0 h 4267200"/>
              <a:gd name="connsiteX8" fmla="*/ 4555714 w 10110593"/>
              <a:gd name="connsiteY8" fmla="*/ 0 h 4267200"/>
              <a:gd name="connsiteX9" fmla="*/ 5352667 w 10110593"/>
              <a:gd name="connsiteY9" fmla="*/ 0 h 4267200"/>
              <a:gd name="connsiteX10" fmla="*/ 5947408 w 10110593"/>
              <a:gd name="connsiteY10" fmla="*/ 0 h 4267200"/>
              <a:gd name="connsiteX11" fmla="*/ 6744360 w 10110593"/>
              <a:gd name="connsiteY11" fmla="*/ 0 h 4267200"/>
              <a:gd name="connsiteX12" fmla="*/ 7237995 w 10110593"/>
              <a:gd name="connsiteY12" fmla="*/ 0 h 4267200"/>
              <a:gd name="connsiteX13" fmla="*/ 7731630 w 10110593"/>
              <a:gd name="connsiteY13" fmla="*/ 0 h 4267200"/>
              <a:gd name="connsiteX14" fmla="*/ 8427477 w 10110593"/>
              <a:gd name="connsiteY14" fmla="*/ 0 h 4267200"/>
              <a:gd name="connsiteX15" fmla="*/ 8921111 w 10110593"/>
              <a:gd name="connsiteY15" fmla="*/ 0 h 4267200"/>
              <a:gd name="connsiteX16" fmla="*/ 10110593 w 10110593"/>
              <a:gd name="connsiteY16" fmla="*/ 0 h 4267200"/>
              <a:gd name="connsiteX17" fmla="*/ 10110593 w 10110593"/>
              <a:gd name="connsiteY17" fmla="*/ 618744 h 4267200"/>
              <a:gd name="connsiteX18" fmla="*/ 10110593 w 10110593"/>
              <a:gd name="connsiteY18" fmla="*/ 1194816 h 4267200"/>
              <a:gd name="connsiteX19" fmla="*/ 10110593 w 10110593"/>
              <a:gd name="connsiteY19" fmla="*/ 1770888 h 4267200"/>
              <a:gd name="connsiteX20" fmla="*/ 10110593 w 10110593"/>
              <a:gd name="connsiteY20" fmla="*/ 2176272 h 4267200"/>
              <a:gd name="connsiteX21" fmla="*/ 10110593 w 10110593"/>
              <a:gd name="connsiteY21" fmla="*/ 2624328 h 4267200"/>
              <a:gd name="connsiteX22" fmla="*/ 10110593 w 10110593"/>
              <a:gd name="connsiteY22" fmla="*/ 3200400 h 4267200"/>
              <a:gd name="connsiteX23" fmla="*/ 10110593 w 10110593"/>
              <a:gd name="connsiteY23" fmla="*/ 3691128 h 4267200"/>
              <a:gd name="connsiteX24" fmla="*/ 10110593 w 10110593"/>
              <a:gd name="connsiteY24" fmla="*/ 4267200 h 4267200"/>
              <a:gd name="connsiteX25" fmla="*/ 9414746 w 10110593"/>
              <a:gd name="connsiteY25" fmla="*/ 4267200 h 4267200"/>
              <a:gd name="connsiteX26" fmla="*/ 9123323 w 10110593"/>
              <a:gd name="connsiteY26" fmla="*/ 4267200 h 4267200"/>
              <a:gd name="connsiteX27" fmla="*/ 8528583 w 10110593"/>
              <a:gd name="connsiteY27" fmla="*/ 4267200 h 4267200"/>
              <a:gd name="connsiteX28" fmla="*/ 8136054 w 10110593"/>
              <a:gd name="connsiteY28" fmla="*/ 4267200 h 4267200"/>
              <a:gd name="connsiteX29" fmla="*/ 7440207 w 10110593"/>
              <a:gd name="connsiteY29" fmla="*/ 4267200 h 4267200"/>
              <a:gd name="connsiteX30" fmla="*/ 7047678 w 10110593"/>
              <a:gd name="connsiteY30" fmla="*/ 4267200 h 4267200"/>
              <a:gd name="connsiteX31" fmla="*/ 6351831 w 10110593"/>
              <a:gd name="connsiteY31" fmla="*/ 4267200 h 4267200"/>
              <a:gd name="connsiteX32" fmla="*/ 6060408 w 10110593"/>
              <a:gd name="connsiteY32" fmla="*/ 4267200 h 4267200"/>
              <a:gd name="connsiteX33" fmla="*/ 5364562 w 10110593"/>
              <a:gd name="connsiteY33" fmla="*/ 4267200 h 4267200"/>
              <a:gd name="connsiteX34" fmla="*/ 4972033 w 10110593"/>
              <a:gd name="connsiteY34" fmla="*/ 4267200 h 4267200"/>
              <a:gd name="connsiteX35" fmla="*/ 4680610 w 10110593"/>
              <a:gd name="connsiteY35" fmla="*/ 4267200 h 4267200"/>
              <a:gd name="connsiteX36" fmla="*/ 4288081 w 10110593"/>
              <a:gd name="connsiteY36" fmla="*/ 4267200 h 4267200"/>
              <a:gd name="connsiteX37" fmla="*/ 3592234 w 10110593"/>
              <a:gd name="connsiteY37" fmla="*/ 4267200 h 4267200"/>
              <a:gd name="connsiteX38" fmla="*/ 3199705 w 10110593"/>
              <a:gd name="connsiteY38" fmla="*/ 4267200 h 4267200"/>
              <a:gd name="connsiteX39" fmla="*/ 2908282 w 10110593"/>
              <a:gd name="connsiteY39" fmla="*/ 4267200 h 4267200"/>
              <a:gd name="connsiteX40" fmla="*/ 2515753 w 10110593"/>
              <a:gd name="connsiteY40" fmla="*/ 4267200 h 4267200"/>
              <a:gd name="connsiteX41" fmla="*/ 2022119 w 10110593"/>
              <a:gd name="connsiteY41" fmla="*/ 4267200 h 4267200"/>
              <a:gd name="connsiteX42" fmla="*/ 1427378 w 10110593"/>
              <a:gd name="connsiteY42" fmla="*/ 4267200 h 4267200"/>
              <a:gd name="connsiteX43" fmla="*/ 1034849 w 10110593"/>
              <a:gd name="connsiteY43" fmla="*/ 4267200 h 4267200"/>
              <a:gd name="connsiteX44" fmla="*/ 0 w 10110593"/>
              <a:gd name="connsiteY44" fmla="*/ 4267200 h 4267200"/>
              <a:gd name="connsiteX45" fmla="*/ 0 w 10110593"/>
              <a:gd name="connsiteY45" fmla="*/ 3733800 h 4267200"/>
              <a:gd name="connsiteX46" fmla="*/ 0 w 10110593"/>
              <a:gd name="connsiteY46" fmla="*/ 3200400 h 4267200"/>
              <a:gd name="connsiteX47" fmla="*/ 0 w 10110593"/>
              <a:gd name="connsiteY47" fmla="*/ 2667000 h 4267200"/>
              <a:gd name="connsiteX48" fmla="*/ 0 w 10110593"/>
              <a:gd name="connsiteY48" fmla="*/ 2133600 h 4267200"/>
              <a:gd name="connsiteX49" fmla="*/ 0 w 10110593"/>
              <a:gd name="connsiteY49" fmla="*/ 1642872 h 4267200"/>
              <a:gd name="connsiteX50" fmla="*/ 0 w 10110593"/>
              <a:gd name="connsiteY50" fmla="*/ 1066800 h 4267200"/>
              <a:gd name="connsiteX51" fmla="*/ 0 w 10110593"/>
              <a:gd name="connsiteY51" fmla="*/ 533400 h 4267200"/>
              <a:gd name="connsiteX52" fmla="*/ 0 w 10110593"/>
              <a:gd name="connsiteY52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110593" h="4267200" extrusionOk="0">
                <a:moveTo>
                  <a:pt x="0" y="0"/>
                </a:moveTo>
                <a:cubicBezTo>
                  <a:pt x="176485" y="-21782"/>
                  <a:pt x="248918" y="547"/>
                  <a:pt x="493635" y="0"/>
                </a:cubicBezTo>
                <a:cubicBezTo>
                  <a:pt x="738353" y="-547"/>
                  <a:pt x="680043" y="29864"/>
                  <a:pt x="785058" y="0"/>
                </a:cubicBezTo>
                <a:cubicBezTo>
                  <a:pt x="890073" y="-29864"/>
                  <a:pt x="1266521" y="40535"/>
                  <a:pt x="1582010" y="0"/>
                </a:cubicBezTo>
                <a:cubicBezTo>
                  <a:pt x="1897499" y="-40535"/>
                  <a:pt x="1912828" y="27297"/>
                  <a:pt x="2075645" y="0"/>
                </a:cubicBezTo>
                <a:cubicBezTo>
                  <a:pt x="2238463" y="-27297"/>
                  <a:pt x="2460999" y="48641"/>
                  <a:pt x="2569280" y="0"/>
                </a:cubicBezTo>
                <a:cubicBezTo>
                  <a:pt x="2677562" y="-48641"/>
                  <a:pt x="3171540" y="91797"/>
                  <a:pt x="3366233" y="0"/>
                </a:cubicBezTo>
                <a:cubicBezTo>
                  <a:pt x="3560926" y="-91797"/>
                  <a:pt x="3637707" y="18647"/>
                  <a:pt x="3758762" y="0"/>
                </a:cubicBezTo>
                <a:cubicBezTo>
                  <a:pt x="3879817" y="-18647"/>
                  <a:pt x="4161164" y="76512"/>
                  <a:pt x="4555714" y="0"/>
                </a:cubicBezTo>
                <a:cubicBezTo>
                  <a:pt x="4950264" y="-76512"/>
                  <a:pt x="5043612" y="2008"/>
                  <a:pt x="5352667" y="0"/>
                </a:cubicBezTo>
                <a:cubicBezTo>
                  <a:pt x="5661722" y="-2008"/>
                  <a:pt x="5827819" y="8758"/>
                  <a:pt x="5947408" y="0"/>
                </a:cubicBezTo>
                <a:cubicBezTo>
                  <a:pt x="6066997" y="-8758"/>
                  <a:pt x="6445430" y="69802"/>
                  <a:pt x="6744360" y="0"/>
                </a:cubicBezTo>
                <a:cubicBezTo>
                  <a:pt x="7043290" y="-69802"/>
                  <a:pt x="6998515" y="48511"/>
                  <a:pt x="7237995" y="0"/>
                </a:cubicBezTo>
                <a:cubicBezTo>
                  <a:pt x="7477475" y="-48511"/>
                  <a:pt x="7584288" y="934"/>
                  <a:pt x="7731630" y="0"/>
                </a:cubicBezTo>
                <a:cubicBezTo>
                  <a:pt x="7878973" y="-934"/>
                  <a:pt x="8283450" y="11765"/>
                  <a:pt x="8427477" y="0"/>
                </a:cubicBezTo>
                <a:cubicBezTo>
                  <a:pt x="8571504" y="-11765"/>
                  <a:pt x="8733856" y="10175"/>
                  <a:pt x="8921111" y="0"/>
                </a:cubicBezTo>
                <a:cubicBezTo>
                  <a:pt x="9108366" y="-10175"/>
                  <a:pt x="9834337" y="116643"/>
                  <a:pt x="10110593" y="0"/>
                </a:cubicBezTo>
                <a:cubicBezTo>
                  <a:pt x="10149505" y="299110"/>
                  <a:pt x="10109159" y="411586"/>
                  <a:pt x="10110593" y="618744"/>
                </a:cubicBezTo>
                <a:cubicBezTo>
                  <a:pt x="10112027" y="825902"/>
                  <a:pt x="10057037" y="1051563"/>
                  <a:pt x="10110593" y="1194816"/>
                </a:cubicBezTo>
                <a:cubicBezTo>
                  <a:pt x="10164149" y="1338069"/>
                  <a:pt x="10083942" y="1650880"/>
                  <a:pt x="10110593" y="1770888"/>
                </a:cubicBezTo>
                <a:cubicBezTo>
                  <a:pt x="10137244" y="1890896"/>
                  <a:pt x="10095071" y="2088388"/>
                  <a:pt x="10110593" y="2176272"/>
                </a:cubicBezTo>
                <a:cubicBezTo>
                  <a:pt x="10126115" y="2264156"/>
                  <a:pt x="10072310" y="2416974"/>
                  <a:pt x="10110593" y="2624328"/>
                </a:cubicBezTo>
                <a:cubicBezTo>
                  <a:pt x="10148876" y="2831682"/>
                  <a:pt x="10052744" y="2986029"/>
                  <a:pt x="10110593" y="3200400"/>
                </a:cubicBezTo>
                <a:cubicBezTo>
                  <a:pt x="10168442" y="3414771"/>
                  <a:pt x="10104058" y="3454201"/>
                  <a:pt x="10110593" y="3691128"/>
                </a:cubicBezTo>
                <a:cubicBezTo>
                  <a:pt x="10117128" y="3928055"/>
                  <a:pt x="10045527" y="4002424"/>
                  <a:pt x="10110593" y="4267200"/>
                </a:cubicBezTo>
                <a:cubicBezTo>
                  <a:pt x="9924205" y="4312478"/>
                  <a:pt x="9559105" y="4192296"/>
                  <a:pt x="9414746" y="4267200"/>
                </a:cubicBezTo>
                <a:cubicBezTo>
                  <a:pt x="9270387" y="4342104"/>
                  <a:pt x="9265567" y="4239823"/>
                  <a:pt x="9123323" y="4267200"/>
                </a:cubicBezTo>
                <a:cubicBezTo>
                  <a:pt x="8981079" y="4294577"/>
                  <a:pt x="8758191" y="4222640"/>
                  <a:pt x="8528583" y="4267200"/>
                </a:cubicBezTo>
                <a:cubicBezTo>
                  <a:pt x="8298975" y="4311760"/>
                  <a:pt x="8265676" y="4239570"/>
                  <a:pt x="8136054" y="4267200"/>
                </a:cubicBezTo>
                <a:cubicBezTo>
                  <a:pt x="8006432" y="4294830"/>
                  <a:pt x="7595172" y="4239378"/>
                  <a:pt x="7440207" y="4267200"/>
                </a:cubicBezTo>
                <a:cubicBezTo>
                  <a:pt x="7285242" y="4295022"/>
                  <a:pt x="7209401" y="4265762"/>
                  <a:pt x="7047678" y="4267200"/>
                </a:cubicBezTo>
                <a:cubicBezTo>
                  <a:pt x="6885955" y="4268638"/>
                  <a:pt x="6628176" y="4245142"/>
                  <a:pt x="6351831" y="4267200"/>
                </a:cubicBezTo>
                <a:cubicBezTo>
                  <a:pt x="6075486" y="4289258"/>
                  <a:pt x="6162135" y="4252658"/>
                  <a:pt x="6060408" y="4267200"/>
                </a:cubicBezTo>
                <a:cubicBezTo>
                  <a:pt x="5958681" y="4281742"/>
                  <a:pt x="5621290" y="4207412"/>
                  <a:pt x="5364562" y="4267200"/>
                </a:cubicBezTo>
                <a:cubicBezTo>
                  <a:pt x="5107834" y="4326988"/>
                  <a:pt x="5072095" y="4256644"/>
                  <a:pt x="4972033" y="4267200"/>
                </a:cubicBezTo>
                <a:cubicBezTo>
                  <a:pt x="4871971" y="4277756"/>
                  <a:pt x="4824558" y="4265453"/>
                  <a:pt x="4680610" y="4267200"/>
                </a:cubicBezTo>
                <a:cubicBezTo>
                  <a:pt x="4536662" y="4268947"/>
                  <a:pt x="4372533" y="4234735"/>
                  <a:pt x="4288081" y="4267200"/>
                </a:cubicBezTo>
                <a:cubicBezTo>
                  <a:pt x="4203629" y="4299665"/>
                  <a:pt x="3904727" y="4237262"/>
                  <a:pt x="3592234" y="4267200"/>
                </a:cubicBezTo>
                <a:cubicBezTo>
                  <a:pt x="3279741" y="4297138"/>
                  <a:pt x="3318555" y="4251170"/>
                  <a:pt x="3199705" y="4267200"/>
                </a:cubicBezTo>
                <a:cubicBezTo>
                  <a:pt x="3080855" y="4283230"/>
                  <a:pt x="3008426" y="4239702"/>
                  <a:pt x="2908282" y="4267200"/>
                </a:cubicBezTo>
                <a:cubicBezTo>
                  <a:pt x="2808138" y="4294698"/>
                  <a:pt x="2665239" y="4226166"/>
                  <a:pt x="2515753" y="4267200"/>
                </a:cubicBezTo>
                <a:cubicBezTo>
                  <a:pt x="2366267" y="4308234"/>
                  <a:pt x="2188494" y="4257619"/>
                  <a:pt x="2022119" y="4267200"/>
                </a:cubicBezTo>
                <a:cubicBezTo>
                  <a:pt x="1855744" y="4276781"/>
                  <a:pt x="1716523" y="4244286"/>
                  <a:pt x="1427378" y="4267200"/>
                </a:cubicBezTo>
                <a:cubicBezTo>
                  <a:pt x="1138233" y="4290114"/>
                  <a:pt x="1124884" y="4266676"/>
                  <a:pt x="1034849" y="4267200"/>
                </a:cubicBezTo>
                <a:cubicBezTo>
                  <a:pt x="944814" y="4267724"/>
                  <a:pt x="426123" y="4148243"/>
                  <a:pt x="0" y="4267200"/>
                </a:cubicBezTo>
                <a:cubicBezTo>
                  <a:pt x="-60255" y="4093798"/>
                  <a:pt x="51588" y="3857897"/>
                  <a:pt x="0" y="3733800"/>
                </a:cubicBezTo>
                <a:cubicBezTo>
                  <a:pt x="-51588" y="3609703"/>
                  <a:pt x="55557" y="3426651"/>
                  <a:pt x="0" y="3200400"/>
                </a:cubicBezTo>
                <a:cubicBezTo>
                  <a:pt x="-55557" y="2974149"/>
                  <a:pt x="37019" y="2913762"/>
                  <a:pt x="0" y="2667000"/>
                </a:cubicBezTo>
                <a:cubicBezTo>
                  <a:pt x="-37019" y="2420238"/>
                  <a:pt x="36218" y="2366858"/>
                  <a:pt x="0" y="2133600"/>
                </a:cubicBezTo>
                <a:cubicBezTo>
                  <a:pt x="-36218" y="1900342"/>
                  <a:pt x="4291" y="1799882"/>
                  <a:pt x="0" y="1642872"/>
                </a:cubicBezTo>
                <a:cubicBezTo>
                  <a:pt x="-4291" y="1485862"/>
                  <a:pt x="51786" y="1276952"/>
                  <a:pt x="0" y="1066800"/>
                </a:cubicBezTo>
                <a:cubicBezTo>
                  <a:pt x="-51786" y="856648"/>
                  <a:pt x="51202" y="692584"/>
                  <a:pt x="0" y="533400"/>
                </a:cubicBezTo>
                <a:cubicBezTo>
                  <a:pt x="-51202" y="374216"/>
                  <a:pt x="47632" y="164280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fontScale="70000" lnSpcReduction="20000"/>
          </a:bodyPr>
          <a:lstStyle/>
          <a:p>
            <a:pPr lvl="0">
              <a:lnSpc>
                <a:spcPct val="20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影片連結：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3"/>
              </a:rPr>
              <a:t>https://</a:t>
            </a:r>
            <a:r>
              <a:rPr lang="en-US" altLang="zh-TW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3"/>
              </a:rPr>
              <a:t>youtu.be/BuLdXUtmyas?si=LbItuqzzWkTHl2Ep</a:t>
            </a:r>
            <a:r>
              <a:rPr lang="en-US" altLang="zh-TW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102" y="1933432"/>
            <a:ext cx="5422431" cy="3805215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4609985" y="898924"/>
            <a:ext cx="5422436" cy="740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3200" b="1" dirty="0" smtClean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3200" b="1" dirty="0" smtClean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鄧雨賢的生平</a:t>
            </a:r>
            <a:endParaRPr lang="zh-TW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372702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59" y="378373"/>
            <a:ext cx="3256210" cy="43512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382193"/>
              </p:ext>
            </p:extLst>
          </p:nvPr>
        </p:nvGraphicFramePr>
        <p:xfrm>
          <a:off x="3384569" y="1008993"/>
          <a:ext cx="8454469" cy="5423339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742263"/>
                <a:gridCol w="7712206"/>
              </a:tblGrid>
              <a:tr h="66121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年份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生平大事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1906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生於</a:t>
                      </a:r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21</a:t>
                      </a:r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日，次男，出生於今日的桃園龍潭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1925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臺北師範學校（今臺北市立教育大學之前身）</a:t>
                      </a:r>
                      <a:r>
                        <a:rPr lang="zh-TW" altLang="en-US" sz="1800" b="1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本科畢業</a:t>
                      </a:r>
                      <a:r>
                        <a:rPr lang="zh-TW" altLang="en-US" sz="18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，分發至臺北日新公學校任教職。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1929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辭去教職，赴日進修音樂，返國後礙於當時生活環境不佳，無法在音樂創作領域發展，經友人推薦到臺中地方法院任通譯。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1932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於文聲唱片發表「大稻埕行進曲」唱片作品嶄露頭角。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1933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進入古倫美亞唱片，專職創作。以望春風、月夜愁、老青春、跳舞時代、橋上美人等創作歌曲聞名流行歌壇。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1934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創作滿面春風、碎心花等作品；並贏得流行歌壇四大金剛的美名。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1939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因受唱片業嚴重衰退之影響，再次至日本尋求發展機會。遽聞女兒富美惠痢疾病逝即刻返臺。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1940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辭古倫美亞唱片職，並自臺北遷居新竹芎林，並於當地公學校擔任教職。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1944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日因病逝世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216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>
          <a:extLst>
            <a:ext uri="{FF2B5EF4-FFF2-40B4-BE49-F238E27FC236}">
              <a16:creationId xmlns="" xmlns:a16="http://schemas.microsoft.com/office/drawing/2014/main" id="{636EC109-E1A3-351A-FD60-9D24A4CC1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畫面剪輯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50" y="2291534"/>
            <a:ext cx="3821627" cy="3106953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1A910EB3-7EA6-BBDA-FD64-510C9E741F14}"/>
              </a:ext>
            </a:extLst>
          </p:cNvPr>
          <p:cNvSpPr txBox="1">
            <a:spLocks/>
          </p:cNvSpPr>
          <p:nvPr/>
        </p:nvSpPr>
        <p:spPr>
          <a:xfrm>
            <a:off x="1862647" y="1024964"/>
            <a:ext cx="901465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學習單一：欣賞音樂劇中的</a:t>
            </a:r>
            <a:r>
              <a:rPr lang="en-US" altLang="zh-TW" sz="28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8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大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稻埕進行曲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endParaRPr lang="zh-TW" altLang="en-US" sz="2800" dirty="0"/>
          </a:p>
        </p:txBody>
      </p:sp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D09F4B02-B5C7-BDB1-339D-2A769060D73E}"/>
              </a:ext>
            </a:extLst>
          </p:cNvPr>
          <p:cNvSpPr txBox="1"/>
          <p:nvPr/>
        </p:nvSpPr>
        <p:spPr>
          <a:xfrm>
            <a:off x="562312" y="5583911"/>
            <a:ext cx="10110593" cy="819807"/>
          </a:xfrm>
          <a:custGeom>
            <a:avLst/>
            <a:gdLst>
              <a:gd name="connsiteX0" fmla="*/ 0 w 10110593"/>
              <a:gd name="connsiteY0" fmla="*/ 0 h 4267200"/>
              <a:gd name="connsiteX1" fmla="*/ 493635 w 10110593"/>
              <a:gd name="connsiteY1" fmla="*/ 0 h 4267200"/>
              <a:gd name="connsiteX2" fmla="*/ 785058 w 10110593"/>
              <a:gd name="connsiteY2" fmla="*/ 0 h 4267200"/>
              <a:gd name="connsiteX3" fmla="*/ 1582010 w 10110593"/>
              <a:gd name="connsiteY3" fmla="*/ 0 h 4267200"/>
              <a:gd name="connsiteX4" fmla="*/ 2075645 w 10110593"/>
              <a:gd name="connsiteY4" fmla="*/ 0 h 4267200"/>
              <a:gd name="connsiteX5" fmla="*/ 2569280 w 10110593"/>
              <a:gd name="connsiteY5" fmla="*/ 0 h 4267200"/>
              <a:gd name="connsiteX6" fmla="*/ 3366233 w 10110593"/>
              <a:gd name="connsiteY6" fmla="*/ 0 h 4267200"/>
              <a:gd name="connsiteX7" fmla="*/ 3758762 w 10110593"/>
              <a:gd name="connsiteY7" fmla="*/ 0 h 4267200"/>
              <a:gd name="connsiteX8" fmla="*/ 4555714 w 10110593"/>
              <a:gd name="connsiteY8" fmla="*/ 0 h 4267200"/>
              <a:gd name="connsiteX9" fmla="*/ 5352667 w 10110593"/>
              <a:gd name="connsiteY9" fmla="*/ 0 h 4267200"/>
              <a:gd name="connsiteX10" fmla="*/ 5947408 w 10110593"/>
              <a:gd name="connsiteY10" fmla="*/ 0 h 4267200"/>
              <a:gd name="connsiteX11" fmla="*/ 6744360 w 10110593"/>
              <a:gd name="connsiteY11" fmla="*/ 0 h 4267200"/>
              <a:gd name="connsiteX12" fmla="*/ 7237995 w 10110593"/>
              <a:gd name="connsiteY12" fmla="*/ 0 h 4267200"/>
              <a:gd name="connsiteX13" fmla="*/ 7731630 w 10110593"/>
              <a:gd name="connsiteY13" fmla="*/ 0 h 4267200"/>
              <a:gd name="connsiteX14" fmla="*/ 8427477 w 10110593"/>
              <a:gd name="connsiteY14" fmla="*/ 0 h 4267200"/>
              <a:gd name="connsiteX15" fmla="*/ 8921111 w 10110593"/>
              <a:gd name="connsiteY15" fmla="*/ 0 h 4267200"/>
              <a:gd name="connsiteX16" fmla="*/ 10110593 w 10110593"/>
              <a:gd name="connsiteY16" fmla="*/ 0 h 4267200"/>
              <a:gd name="connsiteX17" fmla="*/ 10110593 w 10110593"/>
              <a:gd name="connsiteY17" fmla="*/ 618744 h 4267200"/>
              <a:gd name="connsiteX18" fmla="*/ 10110593 w 10110593"/>
              <a:gd name="connsiteY18" fmla="*/ 1194816 h 4267200"/>
              <a:gd name="connsiteX19" fmla="*/ 10110593 w 10110593"/>
              <a:gd name="connsiteY19" fmla="*/ 1770888 h 4267200"/>
              <a:gd name="connsiteX20" fmla="*/ 10110593 w 10110593"/>
              <a:gd name="connsiteY20" fmla="*/ 2176272 h 4267200"/>
              <a:gd name="connsiteX21" fmla="*/ 10110593 w 10110593"/>
              <a:gd name="connsiteY21" fmla="*/ 2624328 h 4267200"/>
              <a:gd name="connsiteX22" fmla="*/ 10110593 w 10110593"/>
              <a:gd name="connsiteY22" fmla="*/ 3200400 h 4267200"/>
              <a:gd name="connsiteX23" fmla="*/ 10110593 w 10110593"/>
              <a:gd name="connsiteY23" fmla="*/ 3691128 h 4267200"/>
              <a:gd name="connsiteX24" fmla="*/ 10110593 w 10110593"/>
              <a:gd name="connsiteY24" fmla="*/ 4267200 h 4267200"/>
              <a:gd name="connsiteX25" fmla="*/ 9414746 w 10110593"/>
              <a:gd name="connsiteY25" fmla="*/ 4267200 h 4267200"/>
              <a:gd name="connsiteX26" fmla="*/ 9123323 w 10110593"/>
              <a:gd name="connsiteY26" fmla="*/ 4267200 h 4267200"/>
              <a:gd name="connsiteX27" fmla="*/ 8528583 w 10110593"/>
              <a:gd name="connsiteY27" fmla="*/ 4267200 h 4267200"/>
              <a:gd name="connsiteX28" fmla="*/ 8136054 w 10110593"/>
              <a:gd name="connsiteY28" fmla="*/ 4267200 h 4267200"/>
              <a:gd name="connsiteX29" fmla="*/ 7440207 w 10110593"/>
              <a:gd name="connsiteY29" fmla="*/ 4267200 h 4267200"/>
              <a:gd name="connsiteX30" fmla="*/ 7047678 w 10110593"/>
              <a:gd name="connsiteY30" fmla="*/ 4267200 h 4267200"/>
              <a:gd name="connsiteX31" fmla="*/ 6351831 w 10110593"/>
              <a:gd name="connsiteY31" fmla="*/ 4267200 h 4267200"/>
              <a:gd name="connsiteX32" fmla="*/ 6060408 w 10110593"/>
              <a:gd name="connsiteY32" fmla="*/ 4267200 h 4267200"/>
              <a:gd name="connsiteX33" fmla="*/ 5364562 w 10110593"/>
              <a:gd name="connsiteY33" fmla="*/ 4267200 h 4267200"/>
              <a:gd name="connsiteX34" fmla="*/ 4972033 w 10110593"/>
              <a:gd name="connsiteY34" fmla="*/ 4267200 h 4267200"/>
              <a:gd name="connsiteX35" fmla="*/ 4680610 w 10110593"/>
              <a:gd name="connsiteY35" fmla="*/ 4267200 h 4267200"/>
              <a:gd name="connsiteX36" fmla="*/ 4288081 w 10110593"/>
              <a:gd name="connsiteY36" fmla="*/ 4267200 h 4267200"/>
              <a:gd name="connsiteX37" fmla="*/ 3592234 w 10110593"/>
              <a:gd name="connsiteY37" fmla="*/ 4267200 h 4267200"/>
              <a:gd name="connsiteX38" fmla="*/ 3199705 w 10110593"/>
              <a:gd name="connsiteY38" fmla="*/ 4267200 h 4267200"/>
              <a:gd name="connsiteX39" fmla="*/ 2908282 w 10110593"/>
              <a:gd name="connsiteY39" fmla="*/ 4267200 h 4267200"/>
              <a:gd name="connsiteX40" fmla="*/ 2515753 w 10110593"/>
              <a:gd name="connsiteY40" fmla="*/ 4267200 h 4267200"/>
              <a:gd name="connsiteX41" fmla="*/ 2022119 w 10110593"/>
              <a:gd name="connsiteY41" fmla="*/ 4267200 h 4267200"/>
              <a:gd name="connsiteX42" fmla="*/ 1427378 w 10110593"/>
              <a:gd name="connsiteY42" fmla="*/ 4267200 h 4267200"/>
              <a:gd name="connsiteX43" fmla="*/ 1034849 w 10110593"/>
              <a:gd name="connsiteY43" fmla="*/ 4267200 h 4267200"/>
              <a:gd name="connsiteX44" fmla="*/ 0 w 10110593"/>
              <a:gd name="connsiteY44" fmla="*/ 4267200 h 4267200"/>
              <a:gd name="connsiteX45" fmla="*/ 0 w 10110593"/>
              <a:gd name="connsiteY45" fmla="*/ 3733800 h 4267200"/>
              <a:gd name="connsiteX46" fmla="*/ 0 w 10110593"/>
              <a:gd name="connsiteY46" fmla="*/ 3200400 h 4267200"/>
              <a:gd name="connsiteX47" fmla="*/ 0 w 10110593"/>
              <a:gd name="connsiteY47" fmla="*/ 2667000 h 4267200"/>
              <a:gd name="connsiteX48" fmla="*/ 0 w 10110593"/>
              <a:gd name="connsiteY48" fmla="*/ 2133600 h 4267200"/>
              <a:gd name="connsiteX49" fmla="*/ 0 w 10110593"/>
              <a:gd name="connsiteY49" fmla="*/ 1642872 h 4267200"/>
              <a:gd name="connsiteX50" fmla="*/ 0 w 10110593"/>
              <a:gd name="connsiteY50" fmla="*/ 1066800 h 4267200"/>
              <a:gd name="connsiteX51" fmla="*/ 0 w 10110593"/>
              <a:gd name="connsiteY51" fmla="*/ 533400 h 4267200"/>
              <a:gd name="connsiteX52" fmla="*/ 0 w 10110593"/>
              <a:gd name="connsiteY52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110593" h="4267200" extrusionOk="0">
                <a:moveTo>
                  <a:pt x="0" y="0"/>
                </a:moveTo>
                <a:cubicBezTo>
                  <a:pt x="176485" y="-21782"/>
                  <a:pt x="248918" y="547"/>
                  <a:pt x="493635" y="0"/>
                </a:cubicBezTo>
                <a:cubicBezTo>
                  <a:pt x="738353" y="-547"/>
                  <a:pt x="680043" y="29864"/>
                  <a:pt x="785058" y="0"/>
                </a:cubicBezTo>
                <a:cubicBezTo>
                  <a:pt x="890073" y="-29864"/>
                  <a:pt x="1266521" y="40535"/>
                  <a:pt x="1582010" y="0"/>
                </a:cubicBezTo>
                <a:cubicBezTo>
                  <a:pt x="1897499" y="-40535"/>
                  <a:pt x="1912828" y="27297"/>
                  <a:pt x="2075645" y="0"/>
                </a:cubicBezTo>
                <a:cubicBezTo>
                  <a:pt x="2238463" y="-27297"/>
                  <a:pt x="2460999" y="48641"/>
                  <a:pt x="2569280" y="0"/>
                </a:cubicBezTo>
                <a:cubicBezTo>
                  <a:pt x="2677562" y="-48641"/>
                  <a:pt x="3171540" y="91797"/>
                  <a:pt x="3366233" y="0"/>
                </a:cubicBezTo>
                <a:cubicBezTo>
                  <a:pt x="3560926" y="-91797"/>
                  <a:pt x="3637707" y="18647"/>
                  <a:pt x="3758762" y="0"/>
                </a:cubicBezTo>
                <a:cubicBezTo>
                  <a:pt x="3879817" y="-18647"/>
                  <a:pt x="4161164" y="76512"/>
                  <a:pt x="4555714" y="0"/>
                </a:cubicBezTo>
                <a:cubicBezTo>
                  <a:pt x="4950264" y="-76512"/>
                  <a:pt x="5043612" y="2008"/>
                  <a:pt x="5352667" y="0"/>
                </a:cubicBezTo>
                <a:cubicBezTo>
                  <a:pt x="5661722" y="-2008"/>
                  <a:pt x="5827819" y="8758"/>
                  <a:pt x="5947408" y="0"/>
                </a:cubicBezTo>
                <a:cubicBezTo>
                  <a:pt x="6066997" y="-8758"/>
                  <a:pt x="6445430" y="69802"/>
                  <a:pt x="6744360" y="0"/>
                </a:cubicBezTo>
                <a:cubicBezTo>
                  <a:pt x="7043290" y="-69802"/>
                  <a:pt x="6998515" y="48511"/>
                  <a:pt x="7237995" y="0"/>
                </a:cubicBezTo>
                <a:cubicBezTo>
                  <a:pt x="7477475" y="-48511"/>
                  <a:pt x="7584288" y="934"/>
                  <a:pt x="7731630" y="0"/>
                </a:cubicBezTo>
                <a:cubicBezTo>
                  <a:pt x="7878973" y="-934"/>
                  <a:pt x="8283450" y="11765"/>
                  <a:pt x="8427477" y="0"/>
                </a:cubicBezTo>
                <a:cubicBezTo>
                  <a:pt x="8571504" y="-11765"/>
                  <a:pt x="8733856" y="10175"/>
                  <a:pt x="8921111" y="0"/>
                </a:cubicBezTo>
                <a:cubicBezTo>
                  <a:pt x="9108366" y="-10175"/>
                  <a:pt x="9834337" y="116643"/>
                  <a:pt x="10110593" y="0"/>
                </a:cubicBezTo>
                <a:cubicBezTo>
                  <a:pt x="10149505" y="299110"/>
                  <a:pt x="10109159" y="411586"/>
                  <a:pt x="10110593" y="618744"/>
                </a:cubicBezTo>
                <a:cubicBezTo>
                  <a:pt x="10112027" y="825902"/>
                  <a:pt x="10057037" y="1051563"/>
                  <a:pt x="10110593" y="1194816"/>
                </a:cubicBezTo>
                <a:cubicBezTo>
                  <a:pt x="10164149" y="1338069"/>
                  <a:pt x="10083942" y="1650880"/>
                  <a:pt x="10110593" y="1770888"/>
                </a:cubicBezTo>
                <a:cubicBezTo>
                  <a:pt x="10137244" y="1890896"/>
                  <a:pt x="10095071" y="2088388"/>
                  <a:pt x="10110593" y="2176272"/>
                </a:cubicBezTo>
                <a:cubicBezTo>
                  <a:pt x="10126115" y="2264156"/>
                  <a:pt x="10072310" y="2416974"/>
                  <a:pt x="10110593" y="2624328"/>
                </a:cubicBezTo>
                <a:cubicBezTo>
                  <a:pt x="10148876" y="2831682"/>
                  <a:pt x="10052744" y="2986029"/>
                  <a:pt x="10110593" y="3200400"/>
                </a:cubicBezTo>
                <a:cubicBezTo>
                  <a:pt x="10168442" y="3414771"/>
                  <a:pt x="10104058" y="3454201"/>
                  <a:pt x="10110593" y="3691128"/>
                </a:cubicBezTo>
                <a:cubicBezTo>
                  <a:pt x="10117128" y="3928055"/>
                  <a:pt x="10045527" y="4002424"/>
                  <a:pt x="10110593" y="4267200"/>
                </a:cubicBezTo>
                <a:cubicBezTo>
                  <a:pt x="9924205" y="4312478"/>
                  <a:pt x="9559105" y="4192296"/>
                  <a:pt x="9414746" y="4267200"/>
                </a:cubicBezTo>
                <a:cubicBezTo>
                  <a:pt x="9270387" y="4342104"/>
                  <a:pt x="9265567" y="4239823"/>
                  <a:pt x="9123323" y="4267200"/>
                </a:cubicBezTo>
                <a:cubicBezTo>
                  <a:pt x="8981079" y="4294577"/>
                  <a:pt x="8758191" y="4222640"/>
                  <a:pt x="8528583" y="4267200"/>
                </a:cubicBezTo>
                <a:cubicBezTo>
                  <a:pt x="8298975" y="4311760"/>
                  <a:pt x="8265676" y="4239570"/>
                  <a:pt x="8136054" y="4267200"/>
                </a:cubicBezTo>
                <a:cubicBezTo>
                  <a:pt x="8006432" y="4294830"/>
                  <a:pt x="7595172" y="4239378"/>
                  <a:pt x="7440207" y="4267200"/>
                </a:cubicBezTo>
                <a:cubicBezTo>
                  <a:pt x="7285242" y="4295022"/>
                  <a:pt x="7209401" y="4265762"/>
                  <a:pt x="7047678" y="4267200"/>
                </a:cubicBezTo>
                <a:cubicBezTo>
                  <a:pt x="6885955" y="4268638"/>
                  <a:pt x="6628176" y="4245142"/>
                  <a:pt x="6351831" y="4267200"/>
                </a:cubicBezTo>
                <a:cubicBezTo>
                  <a:pt x="6075486" y="4289258"/>
                  <a:pt x="6162135" y="4252658"/>
                  <a:pt x="6060408" y="4267200"/>
                </a:cubicBezTo>
                <a:cubicBezTo>
                  <a:pt x="5958681" y="4281742"/>
                  <a:pt x="5621290" y="4207412"/>
                  <a:pt x="5364562" y="4267200"/>
                </a:cubicBezTo>
                <a:cubicBezTo>
                  <a:pt x="5107834" y="4326988"/>
                  <a:pt x="5072095" y="4256644"/>
                  <a:pt x="4972033" y="4267200"/>
                </a:cubicBezTo>
                <a:cubicBezTo>
                  <a:pt x="4871971" y="4277756"/>
                  <a:pt x="4824558" y="4265453"/>
                  <a:pt x="4680610" y="4267200"/>
                </a:cubicBezTo>
                <a:cubicBezTo>
                  <a:pt x="4536662" y="4268947"/>
                  <a:pt x="4372533" y="4234735"/>
                  <a:pt x="4288081" y="4267200"/>
                </a:cubicBezTo>
                <a:cubicBezTo>
                  <a:pt x="4203629" y="4299665"/>
                  <a:pt x="3904727" y="4237262"/>
                  <a:pt x="3592234" y="4267200"/>
                </a:cubicBezTo>
                <a:cubicBezTo>
                  <a:pt x="3279741" y="4297138"/>
                  <a:pt x="3318555" y="4251170"/>
                  <a:pt x="3199705" y="4267200"/>
                </a:cubicBezTo>
                <a:cubicBezTo>
                  <a:pt x="3080855" y="4283230"/>
                  <a:pt x="3008426" y="4239702"/>
                  <a:pt x="2908282" y="4267200"/>
                </a:cubicBezTo>
                <a:cubicBezTo>
                  <a:pt x="2808138" y="4294698"/>
                  <a:pt x="2665239" y="4226166"/>
                  <a:pt x="2515753" y="4267200"/>
                </a:cubicBezTo>
                <a:cubicBezTo>
                  <a:pt x="2366267" y="4308234"/>
                  <a:pt x="2188494" y="4257619"/>
                  <a:pt x="2022119" y="4267200"/>
                </a:cubicBezTo>
                <a:cubicBezTo>
                  <a:pt x="1855744" y="4276781"/>
                  <a:pt x="1716523" y="4244286"/>
                  <a:pt x="1427378" y="4267200"/>
                </a:cubicBezTo>
                <a:cubicBezTo>
                  <a:pt x="1138233" y="4290114"/>
                  <a:pt x="1124884" y="4266676"/>
                  <a:pt x="1034849" y="4267200"/>
                </a:cubicBezTo>
                <a:cubicBezTo>
                  <a:pt x="944814" y="4267724"/>
                  <a:pt x="426123" y="4148243"/>
                  <a:pt x="0" y="4267200"/>
                </a:cubicBezTo>
                <a:cubicBezTo>
                  <a:pt x="-60255" y="4093798"/>
                  <a:pt x="51588" y="3857897"/>
                  <a:pt x="0" y="3733800"/>
                </a:cubicBezTo>
                <a:cubicBezTo>
                  <a:pt x="-51588" y="3609703"/>
                  <a:pt x="55557" y="3426651"/>
                  <a:pt x="0" y="3200400"/>
                </a:cubicBezTo>
                <a:cubicBezTo>
                  <a:pt x="-55557" y="2974149"/>
                  <a:pt x="37019" y="2913762"/>
                  <a:pt x="0" y="2667000"/>
                </a:cubicBezTo>
                <a:cubicBezTo>
                  <a:pt x="-37019" y="2420238"/>
                  <a:pt x="36218" y="2366858"/>
                  <a:pt x="0" y="2133600"/>
                </a:cubicBezTo>
                <a:cubicBezTo>
                  <a:pt x="-36218" y="1900342"/>
                  <a:pt x="4291" y="1799882"/>
                  <a:pt x="0" y="1642872"/>
                </a:cubicBezTo>
                <a:cubicBezTo>
                  <a:pt x="-4291" y="1485862"/>
                  <a:pt x="51786" y="1276952"/>
                  <a:pt x="0" y="1066800"/>
                </a:cubicBezTo>
                <a:cubicBezTo>
                  <a:pt x="-51786" y="856648"/>
                  <a:pt x="51202" y="692584"/>
                  <a:pt x="0" y="533400"/>
                </a:cubicBezTo>
                <a:cubicBezTo>
                  <a:pt x="-51202" y="374216"/>
                  <a:pt x="47632" y="164280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fontScale="70000" lnSpcReduction="20000"/>
          </a:bodyPr>
          <a:lstStyle/>
          <a:p>
            <a:pPr lvl="0">
              <a:lnSpc>
                <a:spcPct val="20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影片連結：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4"/>
              </a:rPr>
              <a:t>https://</a:t>
            </a:r>
            <a:r>
              <a:rPr lang="en-US" altLang="zh-TW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4"/>
              </a:rPr>
              <a:t>youtu.be/K-57XH5tJjw?feature=shared</a:t>
            </a: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73" y="2158781"/>
            <a:ext cx="6492077" cy="3651793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8313927" y="1875889"/>
            <a:ext cx="2098264" cy="565785"/>
          </a:xfrm>
          <a:prstGeom prst="downArrow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1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用寫的或畫的可以</a:t>
            </a:r>
            <a:endParaRPr lang="zh-TW" altLang="en-US" sz="1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78786222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206398" y="2348834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latin typeface="Microsoft JhengHei"/>
                <a:ea typeface="Microsoft JhengHei"/>
                <a:sym typeface="Microsoft JhengHei"/>
              </a:rPr>
              <a:t>想聽聽看</a:t>
            </a:r>
            <a:endParaRPr lang="en-US" altLang="zh-TW" sz="4000" b="1" dirty="0" smtClean="0">
              <a:latin typeface="Microsoft JhengHei"/>
              <a:ea typeface="Microsoft JhengHei"/>
              <a:sym typeface="Microsoft JhengHei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latin typeface="Microsoft JhengHei"/>
                <a:ea typeface="Microsoft JhengHei"/>
                <a:sym typeface="Microsoft JhengHei"/>
              </a:rPr>
              <a:t>四月望</a:t>
            </a:r>
            <a:r>
              <a:rPr lang="zh-TW" altLang="en-US" sz="4000" b="1" dirty="0">
                <a:latin typeface="Microsoft JhengHei"/>
                <a:ea typeface="Microsoft JhengHei"/>
                <a:sym typeface="Microsoft JhengHei"/>
              </a:rPr>
              <a:t>雨</a:t>
            </a:r>
            <a:r>
              <a:rPr lang="zh-TW" altLang="en-US" sz="4000" b="1" dirty="0" smtClean="0">
                <a:latin typeface="Microsoft JhengHei"/>
                <a:ea typeface="Microsoft JhengHei"/>
                <a:sym typeface="Microsoft JhengHei"/>
              </a:rPr>
              <a:t>嗎</a:t>
            </a:r>
            <a:r>
              <a:rPr lang="zh-TW" altLang="en-US" sz="4000" b="1" dirty="0">
                <a:latin typeface="Microsoft JhengHei"/>
                <a:ea typeface="Microsoft JhengHei"/>
                <a:sym typeface="Microsoft JhengHei"/>
              </a:rPr>
              <a:t>？</a:t>
            </a:r>
            <a:endParaRPr lang="zh-TW" altLang="en-US" sz="4000" dirty="0"/>
          </a:p>
        </p:txBody>
      </p:sp>
      <p:sp>
        <p:nvSpPr>
          <p:cNvPr id="6" name="副標題 9">
            <a:extLst>
              <a:ext uri="{FF2B5EF4-FFF2-40B4-BE49-F238E27FC236}">
                <a16:creationId xmlns:a16="http://schemas.microsoft.com/office/drawing/2014/main" xmlns="" id="{9D8B2E9A-AAB8-9083-9326-FE9CFB3D33F9}"/>
              </a:ext>
            </a:extLst>
          </p:cNvPr>
          <p:cNvSpPr txBox="1">
            <a:spLocks/>
          </p:cNvSpPr>
          <p:nvPr/>
        </p:nvSpPr>
        <p:spPr>
          <a:xfrm>
            <a:off x="4002684" y="1093586"/>
            <a:ext cx="6254914" cy="572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前往「臺灣音聲</a:t>
            </a:r>
            <a:r>
              <a:rPr lang="en-US" altLang="zh-TW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100</a:t>
            </a: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年」網站</a:t>
            </a:r>
            <a:endParaRPr lang="zh-TW" altLang="en-US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TW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學習單二</a:t>
            </a:r>
            <a:endParaRPr lang="zh-TW" altLang="en-US" sz="900" b="1" dirty="0"/>
          </a:p>
        </p:txBody>
      </p:sp>
      <p:pic>
        <p:nvPicPr>
          <p:cNvPr id="2" name="圖片 1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419" y="1873376"/>
            <a:ext cx="3623971" cy="1898271"/>
          </a:xfrm>
          <a:prstGeom prst="rect">
            <a:avLst/>
          </a:prstGeom>
        </p:spPr>
      </p:pic>
      <p:sp>
        <p:nvSpPr>
          <p:cNvPr id="7" name="向右箭號 6"/>
          <p:cNvSpPr/>
          <p:nvPr/>
        </p:nvSpPr>
        <p:spPr>
          <a:xfrm>
            <a:off x="3442447" y="2235079"/>
            <a:ext cx="2232478" cy="126732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步驟一：點選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10257598" y="3998045"/>
            <a:ext cx="1330506" cy="51896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四季紅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10257598" y="4589043"/>
            <a:ext cx="1330506" cy="51896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月夜愁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圓角矩形 12"/>
          <p:cNvSpPr/>
          <p:nvPr/>
        </p:nvSpPr>
        <p:spPr>
          <a:xfrm>
            <a:off x="10257598" y="5768239"/>
            <a:ext cx="1330506" cy="51896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望春風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圓角矩形 13"/>
          <p:cNvSpPr/>
          <p:nvPr/>
        </p:nvSpPr>
        <p:spPr>
          <a:xfrm>
            <a:off x="10257598" y="5178641"/>
            <a:ext cx="1330506" cy="51896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雨夜花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 descr="畫面剪輯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010" y="4042939"/>
            <a:ext cx="3633637" cy="2316159"/>
          </a:xfrm>
          <a:prstGeom prst="rect">
            <a:avLst/>
          </a:prstGeom>
        </p:spPr>
      </p:pic>
      <p:sp>
        <p:nvSpPr>
          <p:cNvPr id="4" name="橢圓 3"/>
          <p:cNvSpPr/>
          <p:nvPr/>
        </p:nvSpPr>
        <p:spPr>
          <a:xfrm>
            <a:off x="6236059" y="5662543"/>
            <a:ext cx="1689387" cy="5597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向右箭號 10"/>
          <p:cNvSpPr/>
          <p:nvPr/>
        </p:nvSpPr>
        <p:spPr>
          <a:xfrm>
            <a:off x="3631126" y="4343498"/>
            <a:ext cx="2899897" cy="126732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步驟二：搜尋歌名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365677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2;p3">
            <a:extLst>
              <a:ext uri="{FF2B5EF4-FFF2-40B4-BE49-F238E27FC236}">
                <a16:creationId xmlns:a16="http://schemas.microsoft.com/office/drawing/2014/main" xmlns="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206398" y="2348834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latin typeface="Microsoft JhengHei"/>
                <a:ea typeface="Microsoft JhengHei"/>
                <a:sym typeface="Microsoft JhengHei"/>
              </a:rPr>
              <a:t>聽聽看，</a:t>
            </a:r>
            <a:endParaRPr lang="en-US" altLang="zh-TW" sz="4000" b="1" dirty="0">
              <a:latin typeface="Microsoft JhengHei"/>
              <a:ea typeface="Microsoft JhengHei"/>
              <a:sym typeface="Microsoft JhengHei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 smtClean="0">
                <a:latin typeface="Microsoft JhengHei"/>
                <a:ea typeface="Microsoft JhengHei"/>
                <a:sym typeface="Microsoft JhengHei"/>
              </a:rPr>
              <a:t>寫下自己的感受吧！</a:t>
            </a:r>
            <a:endParaRPr lang="zh-TW" altLang="en-US" sz="4000" dirty="0"/>
          </a:p>
        </p:txBody>
      </p:sp>
      <p:sp>
        <p:nvSpPr>
          <p:cNvPr id="9" name="文字方塊 8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TW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學習單二</a:t>
            </a:r>
            <a:endParaRPr lang="zh-TW" altLang="en-US" sz="900" b="1" dirty="0"/>
          </a:p>
        </p:txBody>
      </p:sp>
      <p:pic>
        <p:nvPicPr>
          <p:cNvPr id="15" name="圖片 14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710" y="1467930"/>
            <a:ext cx="2915057" cy="4953691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000" b="69417" l="10500" r="31333">
                        <a14:foregroundMark x1="10917" y1="50750" x2="10917" y2="50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8" t="48091" r="68462" b="30827"/>
          <a:stretch/>
        </p:blipFill>
        <p:spPr>
          <a:xfrm rot="20848128">
            <a:off x="5681279" y="2771995"/>
            <a:ext cx="1196857" cy="1153222"/>
          </a:xfrm>
          <a:prstGeom prst="rect">
            <a:avLst/>
          </a:prstGeom>
        </p:spPr>
      </p:pic>
      <p:sp>
        <p:nvSpPr>
          <p:cNvPr id="17" name="文字方塊 16"/>
          <p:cNvSpPr txBox="1"/>
          <p:nvPr/>
        </p:nvSpPr>
        <p:spPr>
          <a:xfrm>
            <a:off x="3559727" y="2214649"/>
            <a:ext cx="3098983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TW" altLang="en-US" sz="2000" dirty="0" smtClean="0"/>
              <a:t>閱讀歌詞，你覺得這首歌是在抒發哪方面的情感？</a:t>
            </a:r>
            <a:endParaRPr lang="zh-TW" altLang="en-US" sz="2000" dirty="0"/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000" b="69417" l="10500" r="31333">
                        <a14:foregroundMark x1="10917" y1="50750" x2="10917" y2="50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8" t="48091" r="68462" b="30827"/>
          <a:stretch/>
        </p:blipFill>
        <p:spPr>
          <a:xfrm rot="6691307" flipH="1" flipV="1">
            <a:off x="6503755" y="4719192"/>
            <a:ext cx="1058781" cy="1020180"/>
          </a:xfrm>
          <a:prstGeom prst="rect">
            <a:avLst/>
          </a:prstGeom>
        </p:spPr>
      </p:pic>
      <p:sp>
        <p:nvSpPr>
          <p:cNvPr id="20" name="文字方塊 19"/>
          <p:cNvSpPr txBox="1"/>
          <p:nvPr/>
        </p:nvSpPr>
        <p:spPr>
          <a:xfrm>
            <a:off x="3501293" y="5443463"/>
            <a:ext cx="2903156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TW" altLang="en-US" sz="2000" dirty="0"/>
              <a:t>欣賞</a:t>
            </a:r>
            <a:r>
              <a:rPr lang="zh-TW" altLang="en-US" sz="2000" dirty="0" smtClean="0"/>
              <a:t>曲調，</a:t>
            </a:r>
            <a:endParaRPr lang="en-US" altLang="zh-TW" sz="2000" dirty="0" smtClean="0"/>
          </a:p>
          <a:p>
            <a:pPr algn="ctr"/>
            <a:r>
              <a:rPr lang="zh-TW" altLang="en-US" sz="2000" dirty="0" smtClean="0"/>
              <a:t>你會怎麼形容這種曲風？</a:t>
            </a:r>
            <a:endParaRPr lang="zh-TW" altLang="en-US" sz="2000" dirty="0"/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000" b="69417" l="10500" r="31333">
                        <a14:foregroundMark x1="10917" y1="50750" x2="10917" y2="50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8" t="48091" r="68462" b="30827"/>
          <a:stretch/>
        </p:blipFill>
        <p:spPr>
          <a:xfrm rot="10566429">
            <a:off x="8935231" y="3423036"/>
            <a:ext cx="1005119" cy="968474"/>
          </a:xfrm>
          <a:prstGeom prst="rect">
            <a:avLst/>
          </a:prstGeom>
        </p:spPr>
      </p:pic>
      <p:sp>
        <p:nvSpPr>
          <p:cNvPr id="22" name="文字方塊 21"/>
          <p:cNvSpPr txBox="1"/>
          <p:nvPr/>
        </p:nvSpPr>
        <p:spPr>
          <a:xfrm>
            <a:off x="9697975" y="4336284"/>
            <a:ext cx="228479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TW" altLang="en-US" sz="2000" dirty="0" smtClean="0"/>
              <a:t>寫下你聽後的感受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076205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2_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3_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4_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3306</TotalTime>
  <Words>710</Words>
  <Application>Microsoft Office PowerPoint</Application>
  <PresentationFormat>寬螢幕</PresentationFormat>
  <Paragraphs>111</Paragraphs>
  <Slides>21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6</vt:i4>
      </vt:variant>
      <vt:variant>
        <vt:lpstr>投影片標題</vt:lpstr>
      </vt:variant>
      <vt:variant>
        <vt:i4>21</vt:i4>
      </vt:variant>
    </vt:vector>
  </HeadingPairs>
  <TitlesOfParts>
    <vt:vector size="34" baseType="lpstr">
      <vt:lpstr>Aptos</vt:lpstr>
      <vt:lpstr>Aptos Display</vt:lpstr>
      <vt:lpstr>Microsoft JhengHei</vt:lpstr>
      <vt:lpstr>Microsoft JhengHei</vt:lpstr>
      <vt:lpstr>新細明體</vt:lpstr>
      <vt:lpstr>Arial</vt:lpstr>
      <vt:lpstr>Calibri</vt:lpstr>
      <vt:lpstr>自訂設計</vt:lpstr>
      <vt:lpstr>Office 佈景主題</vt:lpstr>
      <vt:lpstr>1_自訂設計</vt:lpstr>
      <vt:lpstr>2_自訂設計</vt:lpstr>
      <vt:lpstr>3_自訂設計</vt:lpstr>
      <vt:lpstr>4_自訂設計</vt:lpstr>
      <vt:lpstr>PowerPoint 簡報</vt:lpstr>
      <vt:lpstr>先來看個影片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小組分享重點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Microsoft 帳戶</cp:lastModifiedBy>
  <cp:revision>132</cp:revision>
  <dcterms:created xsi:type="dcterms:W3CDTF">2024-11-05T09:50:48Z</dcterms:created>
  <dcterms:modified xsi:type="dcterms:W3CDTF">2025-10-07T03:25:19Z</dcterms:modified>
</cp:coreProperties>
</file>