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  <p:sldMasterId id="2147483671" r:id="rId2"/>
  </p:sldMasterIdLst>
  <p:notesMasterIdLst>
    <p:notesMasterId r:id="rId40"/>
  </p:notesMasterIdLst>
  <p:sldIdLst>
    <p:sldId id="256" r:id="rId3"/>
    <p:sldId id="257" r:id="rId4"/>
    <p:sldId id="380" r:id="rId5"/>
    <p:sldId id="357" r:id="rId6"/>
    <p:sldId id="331" r:id="rId7"/>
    <p:sldId id="381" r:id="rId8"/>
    <p:sldId id="382" r:id="rId9"/>
    <p:sldId id="383" r:id="rId10"/>
    <p:sldId id="384" r:id="rId11"/>
    <p:sldId id="358" r:id="rId12"/>
    <p:sldId id="385" r:id="rId13"/>
    <p:sldId id="386" r:id="rId14"/>
    <p:sldId id="387" r:id="rId15"/>
    <p:sldId id="388" r:id="rId16"/>
    <p:sldId id="389" r:id="rId17"/>
    <p:sldId id="390" r:id="rId18"/>
    <p:sldId id="391" r:id="rId19"/>
    <p:sldId id="392" r:id="rId20"/>
    <p:sldId id="393" r:id="rId21"/>
    <p:sldId id="394" r:id="rId22"/>
    <p:sldId id="395" r:id="rId23"/>
    <p:sldId id="396" r:id="rId24"/>
    <p:sldId id="397" r:id="rId25"/>
    <p:sldId id="398" r:id="rId26"/>
    <p:sldId id="399" r:id="rId27"/>
    <p:sldId id="400" r:id="rId28"/>
    <p:sldId id="401" r:id="rId29"/>
    <p:sldId id="402" r:id="rId30"/>
    <p:sldId id="403" r:id="rId31"/>
    <p:sldId id="404" r:id="rId32"/>
    <p:sldId id="405" r:id="rId33"/>
    <p:sldId id="406" r:id="rId34"/>
    <p:sldId id="407" r:id="rId35"/>
    <p:sldId id="408" r:id="rId36"/>
    <p:sldId id="409" r:id="rId37"/>
    <p:sldId id="410" r:id="rId38"/>
    <p:sldId id="287" r:id="rId3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41" roundtripDataSignature="AMtx7mijQDfkaK4E7rj6cteZsa7aO4aVn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帳戶" initials="M帳" lastIdx="8" clrIdx="0">
    <p:extLst>
      <p:ext uri="{19B8F6BF-5375-455C-9EA6-DF929625EA0E}">
        <p15:presenceInfo xmlns:p15="http://schemas.microsoft.com/office/powerpoint/2012/main" userId="89b08cced16d70b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D55C"/>
    <a:srgbClr val="DED1AE"/>
    <a:srgbClr val="C59575"/>
    <a:srgbClr val="BE8661"/>
    <a:srgbClr val="A86400"/>
    <a:srgbClr val="FF706C"/>
    <a:srgbClr val="F1F1F1"/>
    <a:srgbClr val="512D26"/>
    <a:srgbClr val="E87769"/>
    <a:srgbClr val="FF92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9028"/>
    <p:restoredTop sz="97013"/>
  </p:normalViewPr>
  <p:slideViewPr>
    <p:cSldViewPr snapToGrid="0">
      <p:cViewPr varScale="1">
        <p:scale>
          <a:sx n="50" d="100"/>
          <a:sy n="50" d="100"/>
        </p:scale>
        <p:origin x="60" y="1746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120" d="100"/>
          <a:sy n="120" d="100"/>
        </p:scale>
        <p:origin x="856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commentAuthors" Target="commentAuthor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presProps" Target="pres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bleStyles" Target="tableStyles.xml"/><Relationship Id="rId20" Type="http://schemas.openxmlformats.org/officeDocument/2006/relationships/slide" Target="slides/slide18.xml"/><Relationship Id="rId41" Type="http://customschemas.google.com/relationships/presentationmetadata" Target="meta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30033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0183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xmlns="" id="{724A4ED6-1F75-C7DE-3F79-0758FBB6F3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xmlns="" id="{A03D1486-AD72-0C42-B366-6C99B484B2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xmlns="" id="{A4F364D2-DA45-A4A1-86BD-61322800A9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052599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xmlns="" id="{BB5B05A0-5543-18A1-B61D-D446CF83C5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xmlns="" id="{5D8581DA-0181-04B5-97ED-B3E65729237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xmlns="" id="{B647586A-5638-CBE5-6396-6FE1FD68D6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298895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xmlns="" id="{9E42696D-9567-0B43-B0BE-D96BD0505F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xmlns="" id="{98C5B8D1-70F9-BA9C-38C1-B0E0ECB4881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xmlns="" id="{756CEFB8-831F-94F7-6068-52BE4D25EDB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505196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xmlns="" id="{0D992F2C-D732-B9D1-7B72-5988DCBE4F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xmlns="" id="{FAA8A6AE-0FCD-6EA6-D448-024E665AB25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xmlns="" id="{9D1447DA-956F-691C-4986-8E0F089B75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856841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xmlns="" id="{112B6D55-2E08-CBE2-1181-BF380E2B06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xmlns="" id="{0558FF28-9CF4-3AA2-56E9-14088119905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xmlns="" id="{B22F8361-A1B8-3B54-D6DA-2E329B6B13A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868281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xmlns="" id="{A6182793-63BC-0D15-DD64-BC403CC60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xmlns="" id="{D4C82A7C-E5C8-8278-824F-21F44F00FD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xmlns="" id="{F7DE3628-E5E0-3FD4-F1CB-F444AF79881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936508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xmlns="" id="{BEC32533-60C8-E1C3-A4D2-85525F7695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xmlns="" id="{C7B83020-6B9A-532C-580A-CB21E79F8AF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xmlns="" id="{145EDBCD-94A2-6C09-3255-D0778029968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361918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E75EC8A-FEC9-F5FE-B73C-EB56704FC8E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xmlns="" id="{B7F64100-9390-673B-F183-40D6046BC16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E607B1A2-1896-6BF3-E1A7-04B2A2F53C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738567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1EB14BA5-A423-CD11-AE60-35DB364B38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xmlns="" id="{1D200B75-9BDC-B25C-001A-B143AAA3E0A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FBCB0A56-3752-998E-214A-1A8B6EF895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3677285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D8B3FBC-A80A-F8C2-2160-505B24DFDB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xmlns="" id="{1168DCC9-A93B-1BB9-69F6-7FBDDEDDFB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FF126A33-74E5-2E5B-032E-C4863D6AD64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1006642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187944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623D578-786B-DA81-D29E-7960132C16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xmlns="" id="{0919CF51-2C23-E122-CC58-2C2B31FFAF5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1441AF8D-D0CB-D094-D22D-3FD82E922C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1019399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xmlns="" id="{2C22DBB9-7D79-0BC8-1C6F-E3705D6DAD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xmlns="" id="{8D7F31A1-A90D-E2F3-634B-B7F8C7B60E8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xmlns="" id="{F23A6235-B9EB-F468-F1BC-5B8C01518FF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549124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xmlns="" id="{FD18DF34-59F2-5FCC-66F1-E1B997A639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xmlns="" id="{3FA2A144-EB09-4F4E-5BA8-E481AA65542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xmlns="" id="{F0B7A754-3706-4A29-9D23-2966036A1CB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033598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xmlns="" id="{20D9E12A-6BAF-CD0F-7051-1A2F7A5DC4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xmlns="" id="{032F7BD4-029A-43F0-8810-A6BDCCF9D4C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xmlns="" id="{1028A8D5-C955-344D-555E-CB681A2163C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99729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856D232-61A1-67F8-586B-DB6F3E355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xmlns="" id="{A6526D60-7463-3BB1-2EA3-67FCF3083DB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92AD5352-826C-B945-4DAF-AFA821C2A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93934005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A6510CE-F60C-F31F-28BC-7BAD74EFA4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xmlns="" id="{F6787B74-5491-550E-3B86-B05AA9EBF81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39EFF4F8-B13F-DE8E-C2CF-FF7E1ED58F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79086102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>
          <a:extLst>
            <a:ext uri="{FF2B5EF4-FFF2-40B4-BE49-F238E27FC236}">
              <a16:creationId xmlns:a16="http://schemas.microsoft.com/office/drawing/2014/main" xmlns="" id="{21087CC2-939A-CEFE-1618-EC22FCFB1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>
            <a:extLst>
              <a:ext uri="{FF2B5EF4-FFF2-40B4-BE49-F238E27FC236}">
                <a16:creationId xmlns:a16="http://schemas.microsoft.com/office/drawing/2014/main" xmlns="" id="{E70896DF-8110-919B-8813-E3A514430C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:notes">
            <a:extLst>
              <a:ext uri="{FF2B5EF4-FFF2-40B4-BE49-F238E27FC236}">
                <a16:creationId xmlns:a16="http://schemas.microsoft.com/office/drawing/2014/main" xmlns="" id="{81501FF6-2C7C-1C18-E243-F12BF6032E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03789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507519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>
          <a:extLst>
            <a:ext uri="{FF2B5EF4-FFF2-40B4-BE49-F238E27FC236}">
              <a16:creationId xmlns:a16="http://schemas.microsoft.com/office/drawing/2014/main" xmlns="" id="{1D8A84E3-1C65-45A7-9CEA-7BD047B576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7:notes">
            <a:extLst>
              <a:ext uri="{FF2B5EF4-FFF2-40B4-BE49-F238E27FC236}">
                <a16:creationId xmlns:a16="http://schemas.microsoft.com/office/drawing/2014/main" xmlns="" id="{41FD824D-964A-5622-1750-4D589BB6F00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7:notes">
            <a:extLst>
              <a:ext uri="{FF2B5EF4-FFF2-40B4-BE49-F238E27FC236}">
                <a16:creationId xmlns:a16="http://schemas.microsoft.com/office/drawing/2014/main" xmlns="" id="{85B815B9-3506-022A-D9A3-9C1539C633B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8087625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xmlns="" id="{EC48FD3A-29DB-4CF8-F4B6-C9CD440ECE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xmlns="" id="{40D6B7B6-1FC3-5598-E68D-F3D4929D33D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xmlns="" id="{D30A5BC9-C291-214B-DF09-E4A4FDE454E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39612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>
          <a:extLst>
            <a:ext uri="{FF2B5EF4-FFF2-40B4-BE49-F238E27FC236}">
              <a16:creationId xmlns:a16="http://schemas.microsoft.com/office/drawing/2014/main" xmlns="" id="{79DC04FB-CA05-2D64-B83F-EDF5E5D4AD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:notes">
            <a:extLst>
              <a:ext uri="{FF2B5EF4-FFF2-40B4-BE49-F238E27FC236}">
                <a16:creationId xmlns:a16="http://schemas.microsoft.com/office/drawing/2014/main" xmlns="" id="{73ABC1E0-FB12-6C7D-595F-67D6B0C6C68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p2:notes">
            <a:extLst>
              <a:ext uri="{FF2B5EF4-FFF2-40B4-BE49-F238E27FC236}">
                <a16:creationId xmlns:a16="http://schemas.microsoft.com/office/drawing/2014/main" xmlns="" id="{7C340A9D-3F9A-4C87-6A9D-A74BC9613B7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7541516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ED3DADC-C011-EFEB-5B1B-510EA9A05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xmlns="" id="{5DB091F5-C675-6566-2E56-185902BC053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4876594F-9C49-EBD9-785C-008D2A26C8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5000815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AE623076-C049-4FA1-678F-A63EBBFAF4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xmlns="" id="{197A6B49-63FF-9260-9C36-2A2ABA2E18E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DAB4EB4B-A573-5AC0-7121-EF716BDE6A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7834532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E39EB34-4CAB-E5C7-C78F-0EDC847EE7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>
            <a:extLst>
              <a:ext uri="{FF2B5EF4-FFF2-40B4-BE49-F238E27FC236}">
                <a16:creationId xmlns:a16="http://schemas.microsoft.com/office/drawing/2014/main" xmlns="" id="{D0BF7CA1-1EF0-33A8-8AA7-2213FFD0FCF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備忘稿版面配置區 2">
            <a:extLst>
              <a:ext uri="{FF2B5EF4-FFF2-40B4-BE49-F238E27FC236}">
                <a16:creationId xmlns:a16="http://schemas.microsoft.com/office/drawing/2014/main" xmlns="" id="{74F7039D-0666-D3A4-9A98-62A93768B9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1660548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7" Type="http://schemas.openxmlformats.org/officeDocument/2006/relationships/image" Target="../media/image6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7.jpeg"/><Relationship Id="rId4" Type="http://schemas.openxmlformats.org/officeDocument/2006/relationships/image" Target="../media/image12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8.emf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emf"/><Relationship Id="rId5" Type="http://schemas.openxmlformats.org/officeDocument/2006/relationships/image" Target="../media/image4.emf"/><Relationship Id="rId4" Type="http://schemas.openxmlformats.org/officeDocument/2006/relationships/image" Target="../media/image12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emf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emf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emf"/><Relationship Id="rId5" Type="http://schemas.openxmlformats.org/officeDocument/2006/relationships/image" Target="../media/image14.png"/><Relationship Id="rId4" Type="http://schemas.openxmlformats.org/officeDocument/2006/relationships/image" Target="../media/image12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emf"/><Relationship Id="rId5" Type="http://schemas.openxmlformats.org/officeDocument/2006/relationships/image" Target="../media/image12.emf"/><Relationship Id="rId4" Type="http://schemas.openxmlformats.org/officeDocument/2006/relationships/image" Target="../media/image15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4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emf"/><Relationship Id="rId5" Type="http://schemas.openxmlformats.org/officeDocument/2006/relationships/image" Target="../media/image11.emf"/><Relationship Id="rId4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D4EF6A00-5A9C-50E8-F680-53FE4CEAB3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32786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sp>
        <p:nvSpPr>
          <p:cNvPr id="11" name="圓角矩形 10">
            <a:extLst>
              <a:ext uri="{FF2B5EF4-FFF2-40B4-BE49-F238E27FC236}">
                <a16:creationId xmlns:a16="http://schemas.microsoft.com/office/drawing/2014/main" xmlns="" id="{77EFF12F-22F1-338E-DCB8-C07F52FAA5DE}"/>
              </a:ext>
            </a:extLst>
          </p:cNvPr>
          <p:cNvSpPr/>
          <p:nvPr userDrawn="1"/>
        </p:nvSpPr>
        <p:spPr>
          <a:xfrm>
            <a:off x="270769" y="2371278"/>
            <a:ext cx="2793999" cy="3503911"/>
          </a:xfrm>
          <a:prstGeom prst="roundRect">
            <a:avLst>
              <a:gd name="adj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5" name="圓角矩形 14">
            <a:extLst>
              <a:ext uri="{FF2B5EF4-FFF2-40B4-BE49-F238E27FC236}">
                <a16:creationId xmlns:a16="http://schemas.microsoft.com/office/drawing/2014/main" xmlns="" id="{BB540C72-BE4F-85E5-D500-F0D6900A46CE}"/>
              </a:ext>
            </a:extLst>
          </p:cNvPr>
          <p:cNvSpPr/>
          <p:nvPr userDrawn="1"/>
        </p:nvSpPr>
        <p:spPr>
          <a:xfrm>
            <a:off x="3268414" y="2694978"/>
            <a:ext cx="2793999" cy="3503911"/>
          </a:xfrm>
          <a:prstGeom prst="roundRect">
            <a:avLst>
              <a:gd name="adj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6" name="圓角矩形 15">
            <a:extLst>
              <a:ext uri="{FF2B5EF4-FFF2-40B4-BE49-F238E27FC236}">
                <a16:creationId xmlns:a16="http://schemas.microsoft.com/office/drawing/2014/main" xmlns="" id="{DCFA0D3D-879D-9A52-3B88-12993E8C7308}"/>
              </a:ext>
            </a:extLst>
          </p:cNvPr>
          <p:cNvSpPr/>
          <p:nvPr userDrawn="1"/>
        </p:nvSpPr>
        <p:spPr>
          <a:xfrm>
            <a:off x="6176845" y="2278111"/>
            <a:ext cx="2793999" cy="3503911"/>
          </a:xfrm>
          <a:prstGeom prst="roundRect">
            <a:avLst>
              <a:gd name="adj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7" name="圓角矩形 16">
            <a:extLst>
              <a:ext uri="{FF2B5EF4-FFF2-40B4-BE49-F238E27FC236}">
                <a16:creationId xmlns:a16="http://schemas.microsoft.com/office/drawing/2014/main" xmlns="" id="{C8A9CF0C-DA4C-841C-252E-BB3A7FBF0C18}"/>
              </a:ext>
            </a:extLst>
          </p:cNvPr>
          <p:cNvSpPr/>
          <p:nvPr userDrawn="1"/>
        </p:nvSpPr>
        <p:spPr>
          <a:xfrm>
            <a:off x="9174490" y="2694979"/>
            <a:ext cx="2793999" cy="3503912"/>
          </a:xfrm>
          <a:prstGeom prst="roundRect">
            <a:avLst>
              <a:gd name="adj" fmla="val 0"/>
            </a:avLst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  <p:sp>
        <p:nvSpPr>
          <p:cNvPr id="3" name="Google Shape;138;p5">
            <a:extLst>
              <a:ext uri="{FF2B5EF4-FFF2-40B4-BE49-F238E27FC236}">
                <a16:creationId xmlns:a16="http://schemas.microsoft.com/office/drawing/2014/main" xmlns="" id="{B449FE5A-C5C4-0B42-0802-62BBBD527815}"/>
              </a:ext>
            </a:extLst>
          </p:cNvPr>
          <p:cNvSpPr/>
          <p:nvPr userDrawn="1"/>
        </p:nvSpPr>
        <p:spPr>
          <a:xfrm>
            <a:off x="253374" y="2381190"/>
            <a:ext cx="2870212" cy="3565395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 dirty="0"/>
          </a:p>
        </p:txBody>
      </p:sp>
      <p:sp>
        <p:nvSpPr>
          <p:cNvPr id="8" name="Google Shape;138;p5">
            <a:extLst>
              <a:ext uri="{FF2B5EF4-FFF2-40B4-BE49-F238E27FC236}">
                <a16:creationId xmlns:a16="http://schemas.microsoft.com/office/drawing/2014/main" xmlns="" id="{5687AAD5-C328-9C36-65F9-1ED7544FC239}"/>
              </a:ext>
            </a:extLst>
          </p:cNvPr>
          <p:cNvSpPr/>
          <p:nvPr userDrawn="1"/>
        </p:nvSpPr>
        <p:spPr>
          <a:xfrm>
            <a:off x="3234927" y="2702774"/>
            <a:ext cx="2870212" cy="3565395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 dirty="0"/>
          </a:p>
        </p:txBody>
      </p:sp>
      <p:sp>
        <p:nvSpPr>
          <p:cNvPr id="9" name="Google Shape;138;p5">
            <a:extLst>
              <a:ext uri="{FF2B5EF4-FFF2-40B4-BE49-F238E27FC236}">
                <a16:creationId xmlns:a16="http://schemas.microsoft.com/office/drawing/2014/main" xmlns="" id="{5737FD2D-BB6D-9AD9-3A46-6FB2A32B3558}"/>
              </a:ext>
            </a:extLst>
          </p:cNvPr>
          <p:cNvSpPr/>
          <p:nvPr userDrawn="1"/>
        </p:nvSpPr>
        <p:spPr>
          <a:xfrm>
            <a:off x="6172338" y="2286993"/>
            <a:ext cx="2870212" cy="3565395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 dirty="0"/>
          </a:p>
        </p:txBody>
      </p:sp>
      <p:sp>
        <p:nvSpPr>
          <p:cNvPr id="10" name="Google Shape;138;p5">
            <a:extLst>
              <a:ext uri="{FF2B5EF4-FFF2-40B4-BE49-F238E27FC236}">
                <a16:creationId xmlns:a16="http://schemas.microsoft.com/office/drawing/2014/main" xmlns="" id="{348160E5-CA46-3432-9309-53B3ECEB03BF}"/>
              </a:ext>
            </a:extLst>
          </p:cNvPr>
          <p:cNvSpPr/>
          <p:nvPr userDrawn="1"/>
        </p:nvSpPr>
        <p:spPr>
          <a:xfrm>
            <a:off x="9136383" y="2684858"/>
            <a:ext cx="2870212" cy="3565395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6">
              <a:alphaModFix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 dirty="0"/>
          </a:p>
        </p:txBody>
      </p:sp>
      <p:pic>
        <p:nvPicPr>
          <p:cNvPr id="18" name="圖片 17">
            <a:extLst>
              <a:ext uri="{FF2B5EF4-FFF2-40B4-BE49-F238E27FC236}">
                <a16:creationId xmlns:a16="http://schemas.microsoft.com/office/drawing/2014/main" xmlns="" id="{4B26DAC8-0709-88AD-883B-651CCDD1DD80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70177" y="2299882"/>
            <a:ext cx="414330" cy="614811"/>
          </a:xfrm>
          <a:prstGeom prst="rect">
            <a:avLst/>
          </a:prstGeom>
        </p:spPr>
      </p:pic>
      <p:pic>
        <p:nvPicPr>
          <p:cNvPr id="19" name="圖片 18">
            <a:extLst>
              <a:ext uri="{FF2B5EF4-FFF2-40B4-BE49-F238E27FC236}">
                <a16:creationId xmlns:a16="http://schemas.microsoft.com/office/drawing/2014/main" xmlns="" id="{60D00395-C49D-6BAF-8849-4ED8E9E821A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3539555" y="2607287"/>
            <a:ext cx="414330" cy="614811"/>
          </a:xfrm>
          <a:prstGeom prst="rect">
            <a:avLst/>
          </a:prstGeom>
        </p:spPr>
      </p:pic>
      <p:pic>
        <p:nvPicPr>
          <p:cNvPr id="20" name="圖片 19">
            <a:extLst>
              <a:ext uri="{FF2B5EF4-FFF2-40B4-BE49-F238E27FC236}">
                <a16:creationId xmlns:a16="http://schemas.microsoft.com/office/drawing/2014/main" xmlns="" id="{0A77397C-CE6E-BB3A-9BBA-28E8CE50DD7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6363915" y="2217840"/>
            <a:ext cx="414330" cy="614811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xmlns="" id="{1DC82829-56CC-EE80-A91D-EB0B58EFB73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9404044" y="2629058"/>
            <a:ext cx="414330" cy="614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20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54122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1">
            <a:extLst>
              <a:ext uri="{FF2B5EF4-FFF2-40B4-BE49-F238E27FC236}">
                <a16:creationId xmlns:a16="http://schemas.microsoft.com/office/drawing/2014/main" xmlns="" id="{3589CF05-780D-5A57-E4B2-76278C66297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99868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15645C88-9408-B51C-06CF-1CFA2F52D2E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6003" y="591948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DD2B1170-40B0-2233-F0D6-4414D252661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11766" y="959981"/>
            <a:ext cx="8622174" cy="5649415"/>
          </a:xfrm>
          <a:prstGeom prst="roundRect">
            <a:avLst>
              <a:gd name="adj" fmla="val 6289"/>
            </a:avLst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圓角矩形 7">
            <a:extLst>
              <a:ext uri="{FF2B5EF4-FFF2-40B4-BE49-F238E27FC236}">
                <a16:creationId xmlns:a16="http://schemas.microsoft.com/office/drawing/2014/main" xmlns="" id="{567C0163-2181-AF09-F4F8-91F5E03D712C}"/>
              </a:ext>
            </a:extLst>
          </p:cNvPr>
          <p:cNvSpPr/>
          <p:nvPr userDrawn="1"/>
        </p:nvSpPr>
        <p:spPr>
          <a:xfrm>
            <a:off x="3277217" y="959981"/>
            <a:ext cx="8691272" cy="5649415"/>
          </a:xfrm>
          <a:prstGeom prst="roundRect">
            <a:avLst>
              <a:gd name="adj" fmla="val 6293"/>
            </a:avLst>
          </a:prstGeom>
          <a:solidFill>
            <a:schemeClr val="bg1"/>
          </a:solidFill>
          <a:ln w="76200">
            <a:solidFill>
              <a:srgbClr val="BE8661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ysClr val="windowText" lastClr="00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91019DBE-E343-09ED-4135-1934F3FA7F6B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7338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xmlns="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ED13170E-A816-7B08-094C-445D9894D51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737187" y="-1650381"/>
            <a:ext cx="6117042" cy="6522681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xmlns="" id="{367A4642-4459-3B92-B219-23E6EC87CC5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xmlns="" id="{931E453A-812F-8966-4D9C-E46A7BB7A1D6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25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E70C20E7-CD76-AA7F-B90B-8DA20D4C729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63048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7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4" name="Google Shape;138;p5">
            <a:extLst>
              <a:ext uri="{FF2B5EF4-FFF2-40B4-BE49-F238E27FC236}">
                <a16:creationId xmlns:a16="http://schemas.microsoft.com/office/drawing/2014/main" xmlns="" id="{EEEB84B9-1995-ADA4-B1AE-687E406242FD}"/>
              </a:ext>
            </a:extLst>
          </p:cNvPr>
          <p:cNvSpPr/>
          <p:nvPr userDrawn="1"/>
        </p:nvSpPr>
        <p:spPr>
          <a:xfrm>
            <a:off x="-656838" y="0"/>
            <a:ext cx="13505676" cy="4960570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6E7AA8A4-6DE8-9D21-7F18-8753DF74885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7705" y="296586"/>
            <a:ext cx="6743700" cy="21082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xmlns="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xmlns="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xmlns="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0357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9;p5">
            <a:extLst>
              <a:ext uri="{FF2B5EF4-FFF2-40B4-BE49-F238E27FC236}">
                <a16:creationId xmlns:a16="http://schemas.microsoft.com/office/drawing/2014/main" xmlns="" id="{8114887C-AFF7-651E-FA43-F473E8B9D5FD}"/>
              </a:ext>
            </a:extLst>
          </p:cNvPr>
          <p:cNvSpPr/>
          <p:nvPr userDrawn="1"/>
        </p:nvSpPr>
        <p:spPr>
          <a:xfrm>
            <a:off x="0" y="0"/>
            <a:ext cx="3791833" cy="3791833"/>
          </a:xfrm>
          <a:custGeom>
            <a:avLst/>
            <a:gdLst/>
            <a:ahLst/>
            <a:cxnLst/>
            <a:rect l="l" t="t" r="r" b="b"/>
            <a:pathLst>
              <a:path w="10023117" h="10023117" extrusionOk="0">
                <a:moveTo>
                  <a:pt x="0" y="0"/>
                </a:moveTo>
                <a:lnTo>
                  <a:pt x="10023116" y="0"/>
                </a:lnTo>
                <a:lnTo>
                  <a:pt x="10023116" y="10023116"/>
                </a:lnTo>
                <a:lnTo>
                  <a:pt x="0" y="1002311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5" name="圖片 4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xmlns="" id="{2DEEE7AA-61B9-78C1-36E3-A09CB67A471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45950" y="635310"/>
            <a:ext cx="11300099" cy="6222689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666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9;p5">
            <a:extLst>
              <a:ext uri="{FF2B5EF4-FFF2-40B4-BE49-F238E27FC236}">
                <a16:creationId xmlns:a16="http://schemas.microsoft.com/office/drawing/2014/main" xmlns="" id="{30FAF98B-961A-04A5-8CF9-36CD22D521CE}"/>
              </a:ext>
            </a:extLst>
          </p:cNvPr>
          <p:cNvSpPr/>
          <p:nvPr userDrawn="1"/>
        </p:nvSpPr>
        <p:spPr>
          <a:xfrm>
            <a:off x="0" y="0"/>
            <a:ext cx="3791833" cy="3791833"/>
          </a:xfrm>
          <a:custGeom>
            <a:avLst/>
            <a:gdLst/>
            <a:ahLst/>
            <a:cxnLst/>
            <a:rect l="l" t="t" r="r" b="b"/>
            <a:pathLst>
              <a:path w="10023117" h="10023117" extrusionOk="0">
                <a:moveTo>
                  <a:pt x="0" y="0"/>
                </a:moveTo>
                <a:lnTo>
                  <a:pt x="10023116" y="0"/>
                </a:lnTo>
                <a:lnTo>
                  <a:pt x="10023116" y="10023116"/>
                </a:lnTo>
                <a:lnTo>
                  <a:pt x="0" y="10023116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5" name="Google Shape;138;p5">
            <a:extLst>
              <a:ext uri="{FF2B5EF4-FFF2-40B4-BE49-F238E27FC236}">
                <a16:creationId xmlns:a16="http://schemas.microsoft.com/office/drawing/2014/main" xmlns="" id="{845E312F-0F45-2B93-C3D2-0451F55857F5}"/>
              </a:ext>
            </a:extLst>
          </p:cNvPr>
          <p:cNvSpPr/>
          <p:nvPr userDrawn="1"/>
        </p:nvSpPr>
        <p:spPr>
          <a:xfrm>
            <a:off x="4421787" y="862149"/>
            <a:ext cx="7183029" cy="5995851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7" name="圖片 6" descr="一張含有 螢幕擷取畫面, Rectangle, 平板電腦, 智慧型手機 的圖片&#10;&#10;AI 產生的內容可能不正確。">
            <a:extLst>
              <a:ext uri="{FF2B5EF4-FFF2-40B4-BE49-F238E27FC236}">
                <a16:creationId xmlns:a16="http://schemas.microsoft.com/office/drawing/2014/main" xmlns="" id="{2A1294A4-894D-5688-3000-5011920E742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87182" y="781790"/>
            <a:ext cx="11006256" cy="6336548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181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xmlns="" id="{AF00E0F1-042E-C645-E24A-AB20740369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6003" y="5919489"/>
            <a:ext cx="2298700" cy="46990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xmlns="" id="{D1C5413E-289C-812A-EA27-40A18A596E0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063535" y="769213"/>
            <a:ext cx="9128465" cy="5906654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319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xmlns="" id="{33B8AA4E-BE76-D5F6-8073-CF745325580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6003" y="5919489"/>
            <a:ext cx="2298700" cy="469900"/>
          </a:xfrm>
          <a:prstGeom prst="rect">
            <a:avLst/>
          </a:prstGeom>
        </p:spPr>
      </p:pic>
      <p:sp>
        <p:nvSpPr>
          <p:cNvPr id="4" name="Google Shape;100;p2">
            <a:extLst>
              <a:ext uri="{FF2B5EF4-FFF2-40B4-BE49-F238E27FC236}">
                <a16:creationId xmlns:a16="http://schemas.microsoft.com/office/drawing/2014/main" xmlns="" id="{6D15B829-05FA-FB91-8DEF-2684D548F6DB}"/>
              </a:ext>
            </a:extLst>
          </p:cNvPr>
          <p:cNvSpPr/>
          <p:nvPr userDrawn="1"/>
        </p:nvSpPr>
        <p:spPr>
          <a:xfrm rot="10800000">
            <a:off x="7382182" y="2021855"/>
            <a:ext cx="4889308" cy="4889308"/>
          </a:xfrm>
          <a:custGeom>
            <a:avLst/>
            <a:gdLst/>
            <a:ahLst/>
            <a:cxnLst/>
            <a:rect l="l" t="t" r="r" b="b"/>
            <a:pathLst>
              <a:path w="8229600" h="8229600" extrusionOk="0">
                <a:moveTo>
                  <a:pt x="8229600" y="8229600"/>
                </a:moveTo>
                <a:lnTo>
                  <a:pt x="0" y="8229600"/>
                </a:lnTo>
                <a:lnTo>
                  <a:pt x="0" y="0"/>
                </a:lnTo>
                <a:lnTo>
                  <a:pt x="8229600" y="0"/>
                </a:lnTo>
                <a:lnTo>
                  <a:pt x="8229600" y="822960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5" name="圖片 4">
            <a:extLst>
              <a:ext uri="{FF2B5EF4-FFF2-40B4-BE49-F238E27FC236}">
                <a16:creationId xmlns:a16="http://schemas.microsoft.com/office/drawing/2014/main" xmlns="" id="{7F4E70E9-D042-2F29-E78F-C587A116F20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237291" y="873940"/>
            <a:ext cx="8834311" cy="573122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32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38;p5">
            <a:extLst>
              <a:ext uri="{FF2B5EF4-FFF2-40B4-BE49-F238E27FC236}">
                <a16:creationId xmlns:a16="http://schemas.microsoft.com/office/drawing/2014/main" xmlns="" id="{4A2A5E29-081F-A6F7-E760-A75D5673FEA6}"/>
              </a:ext>
            </a:extLst>
          </p:cNvPr>
          <p:cNvSpPr/>
          <p:nvPr userDrawn="1"/>
        </p:nvSpPr>
        <p:spPr>
          <a:xfrm>
            <a:off x="-94759" y="3847668"/>
            <a:ext cx="9239804" cy="3156206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 dirty="0"/>
          </a:p>
        </p:txBody>
      </p:sp>
      <p:sp>
        <p:nvSpPr>
          <p:cNvPr id="4" name="Google Shape;100;p2">
            <a:extLst>
              <a:ext uri="{FF2B5EF4-FFF2-40B4-BE49-F238E27FC236}">
                <a16:creationId xmlns:a16="http://schemas.microsoft.com/office/drawing/2014/main" xmlns="" id="{F9CED428-C352-FBC0-389F-A342B72BFF3F}"/>
              </a:ext>
            </a:extLst>
          </p:cNvPr>
          <p:cNvSpPr/>
          <p:nvPr userDrawn="1"/>
        </p:nvSpPr>
        <p:spPr>
          <a:xfrm rot="10800000">
            <a:off x="7365257" y="2114565"/>
            <a:ext cx="4889308" cy="4889308"/>
          </a:xfrm>
          <a:custGeom>
            <a:avLst/>
            <a:gdLst/>
            <a:ahLst/>
            <a:cxnLst/>
            <a:rect l="l" t="t" r="r" b="b"/>
            <a:pathLst>
              <a:path w="8229600" h="8229600" extrusionOk="0">
                <a:moveTo>
                  <a:pt x="8229600" y="8229600"/>
                </a:moveTo>
                <a:lnTo>
                  <a:pt x="0" y="8229600"/>
                </a:lnTo>
                <a:lnTo>
                  <a:pt x="0" y="0"/>
                </a:lnTo>
                <a:lnTo>
                  <a:pt x="8229600" y="0"/>
                </a:lnTo>
                <a:lnTo>
                  <a:pt x="8229600" y="8229600"/>
                </a:lnTo>
                <a:close/>
              </a:path>
            </a:pathLst>
          </a:custGeom>
          <a:blipFill rotWithShape="1">
            <a:blip r:embed="rId3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5" name="圖片 4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BB1CDE20-F7EA-6E93-FFC3-7B241F266B5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808218" y="-1795986"/>
            <a:ext cx="6333361" cy="675334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6546832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138;p5">
            <a:extLst>
              <a:ext uri="{FF2B5EF4-FFF2-40B4-BE49-F238E27FC236}">
                <a16:creationId xmlns:a16="http://schemas.microsoft.com/office/drawing/2014/main" xmlns="" id="{9CD33CA3-5104-1B4B-A2F4-5650BFC3F453}"/>
              </a:ext>
            </a:extLst>
          </p:cNvPr>
          <p:cNvSpPr/>
          <p:nvPr userDrawn="1"/>
        </p:nvSpPr>
        <p:spPr>
          <a:xfrm>
            <a:off x="-943561" y="-6188563"/>
            <a:ext cx="13505676" cy="9017323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/>
          </a:p>
        </p:txBody>
      </p:sp>
      <p:pic>
        <p:nvPicPr>
          <p:cNvPr id="3" name="Google Shape;11;p21">
            <a:extLst>
              <a:ext uri="{FF2B5EF4-FFF2-40B4-BE49-F238E27FC236}">
                <a16:creationId xmlns:a16="http://schemas.microsoft.com/office/drawing/2014/main" xmlns="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3">
            <a:alphaModFix/>
          </a:blip>
          <a:srcRect r="21285"/>
          <a:stretch>
            <a:fillRect/>
          </a:stretch>
        </p:blipFill>
        <p:spPr>
          <a:xfrm>
            <a:off x="0" y="2828760"/>
            <a:ext cx="12192000" cy="402924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圖片 3" descr="一張含有 設計, Rectangle, 螢幕擷取畫面 的圖片&#10;&#10;AI 產生的內容可能不正確。">
            <a:extLst>
              <a:ext uri="{FF2B5EF4-FFF2-40B4-BE49-F238E27FC236}">
                <a16:creationId xmlns:a16="http://schemas.microsoft.com/office/drawing/2014/main" xmlns="" id="{2D30356F-9922-214A-A4E1-479DC73F40C4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852822" y="-1773683"/>
            <a:ext cx="6232677" cy="664598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8F77EC2D-20A3-2D1A-30F4-4AE7D9F0FF7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726003" y="591948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xmlns="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xmlns="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xmlns="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653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ED1A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xmlns="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81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75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ED1AE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98910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image" Target="../media/image19.png"/><Relationship Id="rId7" Type="http://schemas.openxmlformats.org/officeDocument/2006/relationships/image" Target="../media/image2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2.png"/><Relationship Id="rId11" Type="http://schemas.openxmlformats.org/officeDocument/2006/relationships/image" Target="../media/image26.png"/><Relationship Id="rId5" Type="http://schemas.openxmlformats.org/officeDocument/2006/relationships/image" Target="../media/image21.png"/><Relationship Id="rId10" Type="http://schemas.openxmlformats.org/officeDocument/2006/relationships/image" Target="../media/image25.png"/><Relationship Id="rId4" Type="http://schemas.openxmlformats.org/officeDocument/2006/relationships/image" Target="../media/image20.png"/><Relationship Id="rId9" Type="http://schemas.openxmlformats.org/officeDocument/2006/relationships/image" Target="../media/image24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emf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tca100.nmth.gov.tw/loading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emf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www.rhythmsmonthly.com/?p=4063" TargetMode="External"/><Relationship Id="rId5" Type="http://schemas.openxmlformats.org/officeDocument/2006/relationships/image" Target="../media/image6.emf"/><Relationship Id="rId4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newspaper.nmth.gov.tw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taiwanindex.nmth.gov.tw/" TargetMode="External"/><Relationship Id="rId4" Type="http://schemas.openxmlformats.org/officeDocument/2006/relationships/image" Target="../media/image27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s://tca100.nmth.gov.tw/loading" TargetMode="Externa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7.png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25.png"/><Relationship Id="rId7" Type="http://schemas.openxmlformats.org/officeDocument/2006/relationships/image" Target="../media/image23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.emf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2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圖片 14" descr="一張含有 文字, 螢幕擷取畫面, 字型, 設計 的圖片&#10;&#10;AI 產生的內容可能不正確。">
            <a:extLst>
              <a:ext uri="{FF2B5EF4-FFF2-40B4-BE49-F238E27FC236}">
                <a16:creationId xmlns:a16="http://schemas.microsoft.com/office/drawing/2014/main" xmlns="" id="{2584FD68-1982-4EA4-4FF2-286C6E4767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912" y="930727"/>
            <a:ext cx="7162800" cy="4127500"/>
          </a:xfrm>
          <a:prstGeom prst="rect">
            <a:avLst/>
          </a:prstGeom>
        </p:spPr>
      </p:pic>
      <p:pic>
        <p:nvPicPr>
          <p:cNvPr id="3" name="圖片 2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xmlns="" id="{C3068793-ECC8-2A25-498D-723EB480122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1299" t="-413" r="20381" b="60120"/>
          <a:stretch>
            <a:fillRect/>
          </a:stretch>
        </p:blipFill>
        <p:spPr>
          <a:xfrm rot="655303">
            <a:off x="561284" y="3489172"/>
            <a:ext cx="1382889" cy="1663090"/>
          </a:xfrm>
          <a:prstGeom prst="rect">
            <a:avLst/>
          </a:prstGeom>
        </p:spPr>
      </p:pic>
      <p:pic>
        <p:nvPicPr>
          <p:cNvPr id="23" name="圖片 22" descr="一張含有 卡通, 帽子, 美工圖案, 圖解 的圖片&#10;&#10;AI 產生的內容可能不正確。">
            <a:extLst>
              <a:ext uri="{FF2B5EF4-FFF2-40B4-BE49-F238E27FC236}">
                <a16:creationId xmlns:a16="http://schemas.microsoft.com/office/drawing/2014/main" xmlns="" id="{252AFDA1-2937-03B5-FDEE-4916DF36F7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4698" y="1468710"/>
            <a:ext cx="2904544" cy="4368918"/>
          </a:xfrm>
          <a:prstGeom prst="rect">
            <a:avLst/>
          </a:prstGeom>
        </p:spPr>
      </p:pic>
      <p:pic>
        <p:nvPicPr>
          <p:cNvPr id="12" name="圖片 11" descr="一張含有 螢幕擷取畫面, Rectangle, 設計, 智慧型手機 的圖片&#10;&#10;AI 產生的內容可能不正確。">
            <a:extLst>
              <a:ext uri="{FF2B5EF4-FFF2-40B4-BE49-F238E27FC236}">
                <a16:creationId xmlns:a16="http://schemas.microsoft.com/office/drawing/2014/main" xmlns="" id="{18B2B414-4C41-13CA-4459-1DE716FC09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235008" y="1269415"/>
            <a:ext cx="7162800" cy="4127500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xmlns="" id="{5A8DB250-0A07-B909-6363-1C292C3E69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3420" y="811053"/>
            <a:ext cx="2328842" cy="1039589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xmlns="" id="{4EDDC630-CF54-B072-978D-41158F0696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  <p:grpSp>
        <p:nvGrpSpPr>
          <p:cNvPr id="6" name="群組 5">
            <a:extLst>
              <a:ext uri="{FF2B5EF4-FFF2-40B4-BE49-F238E27FC236}">
                <a16:creationId xmlns:a16="http://schemas.microsoft.com/office/drawing/2014/main" xmlns="" id="{ECDFD9A4-33D3-037F-EF80-0A07E22FA61E}"/>
              </a:ext>
            </a:extLst>
          </p:cNvPr>
          <p:cNvGrpSpPr/>
          <p:nvPr/>
        </p:nvGrpSpPr>
        <p:grpSpPr>
          <a:xfrm>
            <a:off x="609600" y="5396915"/>
            <a:ext cx="4055390" cy="1080861"/>
            <a:chOff x="609600" y="5396915"/>
            <a:chExt cx="4055390" cy="1080861"/>
          </a:xfrm>
        </p:grpSpPr>
        <p:pic>
          <p:nvPicPr>
            <p:cNvPr id="7" name="圖片 6">
              <a:extLst>
                <a:ext uri="{FF2B5EF4-FFF2-40B4-BE49-F238E27FC236}">
                  <a16:creationId xmlns:a16="http://schemas.microsoft.com/office/drawing/2014/main" xmlns="" id="{E403E639-260A-5663-8E85-64DD6DFEE63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609600" y="5396915"/>
              <a:ext cx="4055390" cy="854261"/>
            </a:xfrm>
            <a:prstGeom prst="rect">
              <a:avLst/>
            </a:prstGeom>
          </p:spPr>
        </p:pic>
        <p:sp>
          <p:nvSpPr>
            <p:cNvPr id="29" name="文字方塊 28">
              <a:extLst>
                <a:ext uri="{FF2B5EF4-FFF2-40B4-BE49-F238E27FC236}">
                  <a16:creationId xmlns:a16="http://schemas.microsoft.com/office/drawing/2014/main" xmlns="" id="{DDC3A36C-AA7C-BA67-E45A-136917A18FB4}"/>
                </a:ext>
              </a:extLst>
            </p:cNvPr>
            <p:cNvSpPr txBox="1"/>
            <p:nvPr/>
          </p:nvSpPr>
          <p:spPr>
            <a:xfrm>
              <a:off x="924356" y="5646779"/>
              <a:ext cx="34464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1600" b="1" dirty="0">
                  <a:solidFill>
                    <a:srgbClr val="DE9D77"/>
                  </a:solidFill>
                </a:rPr>
                <a:t>作者</a:t>
              </a:r>
              <a:r>
                <a:rPr kumimoji="1" lang="en-US" altLang="zh-TW" sz="1600" b="1" dirty="0">
                  <a:solidFill>
                    <a:srgbClr val="DE9D77"/>
                  </a:solidFill>
                </a:rPr>
                <a:t>      </a:t>
              </a:r>
              <a:r>
                <a:rPr kumimoji="1" lang="zh-TW" altLang="en-US" sz="1600" b="1" dirty="0">
                  <a:solidFill>
                    <a:srgbClr val="DE9D77"/>
                  </a:solidFill>
                </a:rPr>
                <a:t>臺北市銘傳國小 陳彥如老師 </a:t>
              </a: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</p:txBody>
        </p:sp>
      </p:grpSp>
      <p:grpSp>
        <p:nvGrpSpPr>
          <p:cNvPr id="8" name="群組 7">
            <a:extLst>
              <a:ext uri="{FF2B5EF4-FFF2-40B4-BE49-F238E27FC236}">
                <a16:creationId xmlns:a16="http://schemas.microsoft.com/office/drawing/2014/main" xmlns="" id="{01FA5A61-5212-30F1-4F97-2F772FE615DB}"/>
              </a:ext>
            </a:extLst>
          </p:cNvPr>
          <p:cNvGrpSpPr/>
          <p:nvPr/>
        </p:nvGrpSpPr>
        <p:grpSpPr>
          <a:xfrm rot="2567266">
            <a:off x="-7682049" y="2803290"/>
            <a:ext cx="8877371" cy="1281319"/>
            <a:chOff x="1073127" y="-2684956"/>
            <a:chExt cx="5962695" cy="1893239"/>
          </a:xfrm>
          <a:scene3d>
            <a:camera prst="isometricTopUp">
              <a:rot lat="19476224" lon="19800000" rev="3609746"/>
            </a:camera>
            <a:lightRig rig="threePt" dir="t"/>
          </a:scene3d>
        </p:grpSpPr>
        <p:sp>
          <p:nvSpPr>
            <p:cNvPr id="9" name="文字方塊 8">
              <a:extLst>
                <a:ext uri="{FF2B5EF4-FFF2-40B4-BE49-F238E27FC236}">
                  <a16:creationId xmlns:a16="http://schemas.microsoft.com/office/drawing/2014/main" xmlns="" id="{EE5D7307-E109-6E29-2141-6E9C5DA26A1A}"/>
                </a:ext>
              </a:extLst>
            </p:cNvPr>
            <p:cNvSpPr txBox="1"/>
            <p:nvPr/>
          </p:nvSpPr>
          <p:spPr>
            <a:xfrm>
              <a:off x="1073131" y="-2684956"/>
              <a:ext cx="4494521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4800" b="1" dirty="0">
                  <a:ln w="13462">
                    <a:noFill/>
                    <a:prstDash val="solid"/>
                  </a:ln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穿越報紙與文化的追尋</a:t>
              </a:r>
            </a:p>
          </p:txBody>
        </p:sp>
        <p:sp>
          <p:nvSpPr>
            <p:cNvPr id="11" name="文字方塊 10">
              <a:extLst>
                <a:ext uri="{FF2B5EF4-FFF2-40B4-BE49-F238E27FC236}">
                  <a16:creationId xmlns:a16="http://schemas.microsoft.com/office/drawing/2014/main" xmlns="" id="{4479E562-6690-2390-339D-E066AF5FB63F}"/>
                </a:ext>
              </a:extLst>
            </p:cNvPr>
            <p:cNvSpPr txBox="1"/>
            <p:nvPr/>
          </p:nvSpPr>
          <p:spPr>
            <a:xfrm>
              <a:off x="1073127" y="-1550899"/>
              <a:ext cx="5962695" cy="75918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>
                <a:lnSpc>
                  <a:spcPts val="5160"/>
                </a:lnSpc>
              </a:pPr>
              <a:r>
                <a:rPr kumimoji="1" lang="zh-TW" altLang="en-US" sz="4800" b="1" dirty="0">
                  <a:ln w="13462">
                    <a:noFill/>
                    <a:prstDash val="solid"/>
                  </a:ln>
                  <a:solidFill>
                    <a:srgbClr val="A86400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認識日治時期的台灣</a:t>
              </a:r>
            </a:p>
          </p:txBody>
        </p:sp>
      </p:grpSp>
      <p:grpSp>
        <p:nvGrpSpPr>
          <p:cNvPr id="19" name="群組 18">
            <a:extLst>
              <a:ext uri="{FF2B5EF4-FFF2-40B4-BE49-F238E27FC236}">
                <a16:creationId xmlns:a16="http://schemas.microsoft.com/office/drawing/2014/main" xmlns="" id="{EBCCCCE3-3CE8-94F3-9DCC-992759F1356F}"/>
              </a:ext>
            </a:extLst>
          </p:cNvPr>
          <p:cNvGrpSpPr/>
          <p:nvPr/>
        </p:nvGrpSpPr>
        <p:grpSpPr>
          <a:xfrm rot="2567266">
            <a:off x="-7228549" y="4145890"/>
            <a:ext cx="7873597" cy="1775258"/>
            <a:chOff x="1073127" y="-2592625"/>
            <a:chExt cx="5962695" cy="1775258"/>
          </a:xfrm>
          <a:scene3d>
            <a:camera prst="isometricTopUp">
              <a:rot lat="19476224" lon="19800000" rev="3609746"/>
            </a:camera>
            <a:lightRig rig="threePt" dir="t"/>
          </a:scene3d>
        </p:grpSpPr>
        <p:sp>
          <p:nvSpPr>
            <p:cNvPr id="20" name="文字方塊 19">
              <a:extLst>
                <a:ext uri="{FF2B5EF4-FFF2-40B4-BE49-F238E27FC236}">
                  <a16:creationId xmlns:a16="http://schemas.microsoft.com/office/drawing/2014/main" xmlns="" id="{128B3ED6-DA77-2B24-4AA1-8C10D731E8F1}"/>
                </a:ext>
              </a:extLst>
            </p:cNvPr>
            <p:cNvSpPr txBox="1"/>
            <p:nvPr/>
          </p:nvSpPr>
          <p:spPr>
            <a:xfrm>
              <a:off x="1073131" y="-2592625"/>
              <a:ext cx="449452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TW" sz="3600" dirty="0">
                <a:solidFill>
                  <a:srgbClr val="A86400"/>
                </a:solidFill>
              </a:endParaRPr>
            </a:p>
          </p:txBody>
        </p:sp>
        <p:sp>
          <p:nvSpPr>
            <p:cNvPr id="22" name="文字方塊 21">
              <a:extLst>
                <a:ext uri="{FF2B5EF4-FFF2-40B4-BE49-F238E27FC236}">
                  <a16:creationId xmlns:a16="http://schemas.microsoft.com/office/drawing/2014/main" xmlns="" id="{8932C5E0-C1DE-EBCA-DA56-CE0D9906E47A}"/>
                </a:ext>
              </a:extLst>
            </p:cNvPr>
            <p:cNvSpPr txBox="1"/>
            <p:nvPr/>
          </p:nvSpPr>
          <p:spPr>
            <a:xfrm>
              <a:off x="1073127" y="-1525253"/>
              <a:ext cx="5962695" cy="70788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endParaRPr kumimoji="1" lang="zh-TW" altLang="en-US" sz="4000" b="1" dirty="0">
                <a:ln w="13462">
                  <a:noFill/>
                  <a:prstDash val="solid"/>
                </a:ln>
                <a:solidFill>
                  <a:srgbClr val="A86400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</p:grpSp>
      <p:pic>
        <p:nvPicPr>
          <p:cNvPr id="5" name="圖片 4">
            <a:extLst>
              <a:ext uri="{FF2B5EF4-FFF2-40B4-BE49-F238E27FC236}">
                <a16:creationId xmlns:a16="http://schemas.microsoft.com/office/drawing/2014/main" xmlns="" id="{C2816231-7301-1C25-C293-BA07D3BE2DE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 rot="407537">
            <a:off x="8631473" y="3372398"/>
            <a:ext cx="3470055" cy="3321762"/>
          </a:xfrm>
          <a:prstGeom prst="rect">
            <a:avLst/>
          </a:prstGeom>
        </p:spPr>
      </p:pic>
      <p:pic>
        <p:nvPicPr>
          <p:cNvPr id="2" name="圖片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02714" y="-382781"/>
            <a:ext cx="2700000" cy="180000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67ECF3C-E988-7937-06A9-B07D70B3A4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xmlns="" id="{ACBD3FF8-A474-CEA4-93F1-F7C09C8B5452}"/>
              </a:ext>
            </a:extLst>
          </p:cNvPr>
          <p:cNvSpPr txBox="1">
            <a:spLocks/>
          </p:cNvSpPr>
          <p:nvPr/>
        </p:nvSpPr>
        <p:spPr>
          <a:xfrm>
            <a:off x="196793" y="2527400"/>
            <a:ext cx="3003608" cy="693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 消極的反抗</a:t>
            </a:r>
          </a:p>
        </p:txBody>
      </p:sp>
      <p:sp>
        <p:nvSpPr>
          <p:cNvPr id="3" name="Google Shape;93;p2">
            <a:extLst>
              <a:ext uri="{FF2B5EF4-FFF2-40B4-BE49-F238E27FC236}">
                <a16:creationId xmlns:a16="http://schemas.microsoft.com/office/drawing/2014/main" xmlns="" id="{5FCC7F78-1492-9691-F4D4-30300A185371}"/>
              </a:ext>
            </a:extLst>
          </p:cNvPr>
          <p:cNvSpPr txBox="1">
            <a:spLocks/>
          </p:cNvSpPr>
          <p:nvPr/>
        </p:nvSpPr>
        <p:spPr>
          <a:xfrm>
            <a:off x="3678399" y="1097990"/>
            <a:ext cx="6404729" cy="693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ts val="6600"/>
              <a:buFont typeface="Microsoft JhengHei"/>
              <a:buNone/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大正</a:t>
            </a:r>
            <a:r>
              <a:rPr lang="en-US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14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年</a:t>
            </a:r>
            <a:r>
              <a:rPr lang="en-US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12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月</a:t>
            </a:r>
            <a:r>
              <a:rPr lang="en-US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06</a:t>
            </a: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 </a:t>
            </a:r>
            <a:r>
              <a:rPr lang="en-US" altLang="zh-TW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(1925-12-06)    </a:t>
            </a:r>
            <a:r>
              <a:rPr lang="zh-TW" altLang="en-US" sz="2000" b="1" dirty="0">
                <a:highlight>
                  <a:srgbClr val="DED1AE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日本殖民統治中期</a:t>
            </a:r>
          </a:p>
          <a:p>
            <a:pPr algn="ctr">
              <a:lnSpc>
                <a:spcPct val="100000"/>
              </a:lnSpc>
              <a:buSzPts val="6600"/>
              <a:buFont typeface="Microsoft JhengHei"/>
              <a:buNone/>
            </a:pPr>
            <a:endParaRPr lang="zh-TW" altLang="en-US"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" name="Google Shape;102;p3">
            <a:extLst>
              <a:ext uri="{FF2B5EF4-FFF2-40B4-BE49-F238E27FC236}">
                <a16:creationId xmlns:a16="http://schemas.microsoft.com/office/drawing/2014/main" xmlns="" id="{9E5CDAC0-02FF-FB45-7CAB-D9EC8B3BABFE}"/>
              </a:ext>
            </a:extLst>
          </p:cNvPr>
          <p:cNvSpPr txBox="1">
            <a:spLocks/>
          </p:cNvSpPr>
          <p:nvPr/>
        </p:nvSpPr>
        <p:spPr>
          <a:xfrm>
            <a:off x="3839241" y="2036324"/>
            <a:ext cx="7758389" cy="3231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360"/>
              </a:lnSpc>
              <a:buSzPct val="95000"/>
            </a:pPr>
            <a:r>
              <a:rPr lang="zh-TW" altLang="en-US" sz="2000" dirty="0">
                <a:latin typeface="Microsoft JhengHei"/>
                <a:ea typeface="Microsoft JhengHei"/>
                <a:cs typeface="Microsoft JhengHei"/>
                <a:sym typeface="Microsoft JhengHei"/>
              </a:rPr>
              <a:t>香煙漲價了，國民又不得忍氣吞聲地，或者不知不覺地多那政府的間接稅。政府的要錢方法，也算巧妙了。何者？政府由著香煙的加價，能夠容容易易地掘到一大注款項，而又不受國民的反對，就是有一些國民覺到而出而反對，但也無奈何他不得。可是這裡有一個最善的方法，就是消極的反抗。聞最近因香煙加價，台灣各地遂頻有禁煙會之組織，這樣一來，不但這次所加之價不用給，並且可以省減那些無用的消費。這就是對於這次的香煙加價的消極的反抗。</a:t>
            </a:r>
          </a:p>
        </p:txBody>
      </p:sp>
    </p:spTree>
    <p:extLst>
      <p:ext uri="{BB962C8B-B14F-4D97-AF65-F5344CB8AC3E}">
        <p14:creationId xmlns:p14="http://schemas.microsoft.com/office/powerpoint/2010/main" val="31654404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xmlns="" id="{363FFBB6-6C13-6839-43E7-0A7FF4A3F59F}"/>
              </a:ext>
            </a:extLst>
          </p:cNvPr>
          <p:cNvSpPr txBox="1">
            <a:spLocks/>
          </p:cNvSpPr>
          <p:nvPr/>
        </p:nvSpPr>
        <p:spPr>
          <a:xfrm>
            <a:off x="1289612" y="1858327"/>
            <a:ext cx="3260086" cy="69300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100000"/>
              </a:lnSpc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這則新聞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......</a:t>
            </a:r>
          </a:p>
        </p:txBody>
      </p:sp>
      <p:sp>
        <p:nvSpPr>
          <p:cNvPr id="3" name="Google Shape;95;p2">
            <a:extLst>
              <a:ext uri="{FF2B5EF4-FFF2-40B4-BE49-F238E27FC236}">
                <a16:creationId xmlns:a16="http://schemas.microsoft.com/office/drawing/2014/main" xmlns="" id="{7EB84FEE-4FEB-948E-93FA-2A2E337693CA}"/>
              </a:ext>
            </a:extLst>
          </p:cNvPr>
          <p:cNvSpPr/>
          <p:nvPr/>
        </p:nvSpPr>
        <p:spPr>
          <a:xfrm>
            <a:off x="1601499" y="3898068"/>
            <a:ext cx="2948199" cy="817200"/>
          </a:xfrm>
          <a:prstGeom prst="wedgeRoundRectCallout">
            <a:avLst>
              <a:gd name="adj1" fmla="val 47813"/>
              <a:gd name="adj2" fmla="val 100445"/>
              <a:gd name="adj3" fmla="val 16667"/>
            </a:avLst>
          </a:prstGeom>
          <a:solidFill>
            <a:srgbClr val="A86400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145663"/>
                      <a:gd name="connsiteY0" fmla="*/ 73773 h 442630"/>
                      <a:gd name="connsiteX1" fmla="*/ 73773 w 4145663"/>
                      <a:gd name="connsiteY1" fmla="*/ 0 h 442630"/>
                      <a:gd name="connsiteX2" fmla="*/ 706796 w 4145663"/>
                      <a:gd name="connsiteY2" fmla="*/ 0 h 442630"/>
                      <a:gd name="connsiteX3" fmla="*/ 1269483 w 4145663"/>
                      <a:gd name="connsiteY3" fmla="*/ 0 h 442630"/>
                      <a:gd name="connsiteX4" fmla="*/ 1808725 w 4145663"/>
                      <a:gd name="connsiteY4" fmla="*/ 0 h 442630"/>
                      <a:gd name="connsiteX5" fmla="*/ 2418303 w 4145663"/>
                      <a:gd name="connsiteY5" fmla="*/ 0 h 442630"/>
                      <a:gd name="connsiteX6" fmla="*/ 2418303 w 4145663"/>
                      <a:gd name="connsiteY6" fmla="*/ 0 h 442630"/>
                      <a:gd name="connsiteX7" fmla="*/ 2926147 w 4145663"/>
                      <a:gd name="connsiteY7" fmla="*/ 0 h 442630"/>
                      <a:gd name="connsiteX8" fmla="*/ 3454719 w 4145663"/>
                      <a:gd name="connsiteY8" fmla="*/ 0 h 442630"/>
                      <a:gd name="connsiteX9" fmla="*/ 3775648 w 4145663"/>
                      <a:gd name="connsiteY9" fmla="*/ 0 h 442630"/>
                      <a:gd name="connsiteX10" fmla="*/ 4071890 w 4145663"/>
                      <a:gd name="connsiteY10" fmla="*/ 0 h 442630"/>
                      <a:gd name="connsiteX11" fmla="*/ 4145663 w 4145663"/>
                      <a:gd name="connsiteY11" fmla="*/ 73773 h 442630"/>
                      <a:gd name="connsiteX12" fmla="*/ 4145663 w 4145663"/>
                      <a:gd name="connsiteY12" fmla="*/ 258201 h 442630"/>
                      <a:gd name="connsiteX13" fmla="*/ 4145663 w 4145663"/>
                      <a:gd name="connsiteY13" fmla="*/ 258201 h 442630"/>
                      <a:gd name="connsiteX14" fmla="*/ 4145663 w 4145663"/>
                      <a:gd name="connsiteY14" fmla="*/ 368858 h 442630"/>
                      <a:gd name="connsiteX15" fmla="*/ 4145663 w 4145663"/>
                      <a:gd name="connsiteY15" fmla="*/ 368857 h 442630"/>
                      <a:gd name="connsiteX16" fmla="*/ 4071890 w 4145663"/>
                      <a:gd name="connsiteY16" fmla="*/ 442630 h 442630"/>
                      <a:gd name="connsiteX17" fmla="*/ 3757133 w 4145663"/>
                      <a:gd name="connsiteY17" fmla="*/ 442630 h 442630"/>
                      <a:gd name="connsiteX18" fmla="*/ 3454719 w 4145663"/>
                      <a:gd name="connsiteY18" fmla="*/ 442630 h 442630"/>
                      <a:gd name="connsiteX19" fmla="*/ 3736850 w 4145663"/>
                      <a:gd name="connsiteY19" fmla="*/ 547574 h 442630"/>
                      <a:gd name="connsiteX20" fmla="*/ 4054997 w 4145663"/>
                      <a:gd name="connsiteY20" fmla="*/ 665915 h 442630"/>
                      <a:gd name="connsiteX21" fmla="*/ 3525799 w 4145663"/>
                      <a:gd name="connsiteY21" fmla="*/ 593720 h 442630"/>
                      <a:gd name="connsiteX22" fmla="*/ 3012968 w 4145663"/>
                      <a:gd name="connsiteY22" fmla="*/ 523757 h 442630"/>
                      <a:gd name="connsiteX23" fmla="*/ 2418303 w 4145663"/>
                      <a:gd name="connsiteY23" fmla="*/ 442630 h 442630"/>
                      <a:gd name="connsiteX24" fmla="*/ 1832171 w 4145663"/>
                      <a:gd name="connsiteY24" fmla="*/ 442630 h 442630"/>
                      <a:gd name="connsiteX25" fmla="*/ 1246038 w 4145663"/>
                      <a:gd name="connsiteY25" fmla="*/ 442630 h 442630"/>
                      <a:gd name="connsiteX26" fmla="*/ 706796 w 4145663"/>
                      <a:gd name="connsiteY26" fmla="*/ 442630 h 442630"/>
                      <a:gd name="connsiteX27" fmla="*/ 73773 w 4145663"/>
                      <a:gd name="connsiteY27" fmla="*/ 442630 h 442630"/>
                      <a:gd name="connsiteX28" fmla="*/ 0 w 4145663"/>
                      <a:gd name="connsiteY28" fmla="*/ 368857 h 442630"/>
                      <a:gd name="connsiteX29" fmla="*/ 0 w 4145663"/>
                      <a:gd name="connsiteY29" fmla="*/ 368858 h 442630"/>
                      <a:gd name="connsiteX30" fmla="*/ 0 w 4145663"/>
                      <a:gd name="connsiteY30" fmla="*/ 258201 h 442630"/>
                      <a:gd name="connsiteX31" fmla="*/ 0 w 4145663"/>
                      <a:gd name="connsiteY31" fmla="*/ 258201 h 442630"/>
                      <a:gd name="connsiteX32" fmla="*/ 0 w 4145663"/>
                      <a:gd name="connsiteY32" fmla="*/ 73773 h 442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145663" h="442630" extrusionOk="0">
                        <a:moveTo>
                          <a:pt x="0" y="73773"/>
                        </a:moveTo>
                        <a:cubicBezTo>
                          <a:pt x="-2991" y="31184"/>
                          <a:pt x="24314" y="3271"/>
                          <a:pt x="73773" y="0"/>
                        </a:cubicBezTo>
                        <a:cubicBezTo>
                          <a:pt x="285543" y="-55238"/>
                          <a:pt x="484648" y="6404"/>
                          <a:pt x="706796" y="0"/>
                        </a:cubicBezTo>
                        <a:cubicBezTo>
                          <a:pt x="928944" y="-6404"/>
                          <a:pt x="1068972" y="60344"/>
                          <a:pt x="1269483" y="0"/>
                        </a:cubicBezTo>
                        <a:cubicBezTo>
                          <a:pt x="1469994" y="-60344"/>
                          <a:pt x="1551859" y="55083"/>
                          <a:pt x="1808725" y="0"/>
                        </a:cubicBezTo>
                        <a:cubicBezTo>
                          <a:pt x="2065591" y="-55083"/>
                          <a:pt x="2114702" y="38411"/>
                          <a:pt x="2418303" y="0"/>
                        </a:cubicBezTo>
                        <a:lnTo>
                          <a:pt x="2418303" y="0"/>
                        </a:lnTo>
                        <a:cubicBezTo>
                          <a:pt x="2589110" y="-51645"/>
                          <a:pt x="2707926" y="9983"/>
                          <a:pt x="2926147" y="0"/>
                        </a:cubicBezTo>
                        <a:cubicBezTo>
                          <a:pt x="3144368" y="-9983"/>
                          <a:pt x="3239350" y="45619"/>
                          <a:pt x="3454719" y="0"/>
                        </a:cubicBezTo>
                        <a:cubicBezTo>
                          <a:pt x="3594909" y="-18718"/>
                          <a:pt x="3643346" y="33090"/>
                          <a:pt x="3775648" y="0"/>
                        </a:cubicBezTo>
                        <a:cubicBezTo>
                          <a:pt x="3907950" y="-33090"/>
                          <a:pt x="3991690" y="20761"/>
                          <a:pt x="4071890" y="0"/>
                        </a:cubicBezTo>
                        <a:cubicBezTo>
                          <a:pt x="4119258" y="5417"/>
                          <a:pt x="4147969" y="36461"/>
                          <a:pt x="4145663" y="73773"/>
                        </a:cubicBezTo>
                        <a:cubicBezTo>
                          <a:pt x="4151784" y="156751"/>
                          <a:pt x="4126698" y="208879"/>
                          <a:pt x="4145663" y="258201"/>
                        </a:cubicBezTo>
                        <a:lnTo>
                          <a:pt x="4145663" y="258201"/>
                        </a:lnTo>
                        <a:cubicBezTo>
                          <a:pt x="4150266" y="291430"/>
                          <a:pt x="4142254" y="336657"/>
                          <a:pt x="4145663" y="368858"/>
                        </a:cubicBezTo>
                        <a:lnTo>
                          <a:pt x="4145663" y="368857"/>
                        </a:lnTo>
                        <a:cubicBezTo>
                          <a:pt x="4143323" y="409985"/>
                          <a:pt x="4108157" y="439541"/>
                          <a:pt x="4071890" y="442630"/>
                        </a:cubicBezTo>
                        <a:cubicBezTo>
                          <a:pt x="3924404" y="447168"/>
                          <a:pt x="3854795" y="421972"/>
                          <a:pt x="3757133" y="442630"/>
                        </a:cubicBezTo>
                        <a:cubicBezTo>
                          <a:pt x="3659471" y="463288"/>
                          <a:pt x="3600822" y="429503"/>
                          <a:pt x="3454719" y="442630"/>
                        </a:cubicBezTo>
                        <a:cubicBezTo>
                          <a:pt x="3575270" y="466832"/>
                          <a:pt x="3660549" y="533861"/>
                          <a:pt x="3736850" y="547574"/>
                        </a:cubicBezTo>
                        <a:cubicBezTo>
                          <a:pt x="3813151" y="561287"/>
                          <a:pt x="3940696" y="625396"/>
                          <a:pt x="4054997" y="665915"/>
                        </a:cubicBezTo>
                        <a:cubicBezTo>
                          <a:pt x="3890851" y="666987"/>
                          <a:pt x="3735787" y="580374"/>
                          <a:pt x="3525799" y="593720"/>
                        </a:cubicBezTo>
                        <a:cubicBezTo>
                          <a:pt x="3315810" y="607065"/>
                          <a:pt x="3127752" y="485708"/>
                          <a:pt x="3012968" y="523757"/>
                        </a:cubicBezTo>
                        <a:cubicBezTo>
                          <a:pt x="2898184" y="561806"/>
                          <a:pt x="2654177" y="447876"/>
                          <a:pt x="2418303" y="442630"/>
                        </a:cubicBezTo>
                        <a:cubicBezTo>
                          <a:pt x="2298060" y="450896"/>
                          <a:pt x="2077834" y="438939"/>
                          <a:pt x="1832171" y="442630"/>
                        </a:cubicBezTo>
                        <a:cubicBezTo>
                          <a:pt x="1586508" y="446321"/>
                          <a:pt x="1423822" y="429110"/>
                          <a:pt x="1246038" y="442630"/>
                        </a:cubicBezTo>
                        <a:cubicBezTo>
                          <a:pt x="1068254" y="456150"/>
                          <a:pt x="898596" y="381418"/>
                          <a:pt x="706796" y="442630"/>
                        </a:cubicBezTo>
                        <a:cubicBezTo>
                          <a:pt x="514996" y="503842"/>
                          <a:pt x="383985" y="387086"/>
                          <a:pt x="73773" y="442630"/>
                        </a:cubicBezTo>
                        <a:cubicBezTo>
                          <a:pt x="42266" y="440604"/>
                          <a:pt x="7163" y="415502"/>
                          <a:pt x="0" y="368857"/>
                        </a:cubicBezTo>
                        <a:lnTo>
                          <a:pt x="0" y="368858"/>
                        </a:lnTo>
                        <a:cubicBezTo>
                          <a:pt x="-8795" y="324065"/>
                          <a:pt x="3660" y="293402"/>
                          <a:pt x="0" y="258201"/>
                        </a:cubicBezTo>
                        <a:lnTo>
                          <a:pt x="0" y="258201"/>
                        </a:lnTo>
                        <a:cubicBezTo>
                          <a:pt x="-21162" y="173455"/>
                          <a:pt x="9892" y="162807"/>
                          <a:pt x="0" y="7377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2800" b="1" dirty="0">
                <a:ln w="0"/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標題是什麼？</a:t>
            </a:r>
          </a:p>
        </p:txBody>
      </p:sp>
      <p:sp>
        <p:nvSpPr>
          <p:cNvPr id="4" name="Google Shape;96;p2">
            <a:extLst>
              <a:ext uri="{FF2B5EF4-FFF2-40B4-BE49-F238E27FC236}">
                <a16:creationId xmlns:a16="http://schemas.microsoft.com/office/drawing/2014/main" xmlns="" id="{67A69B81-2A13-C381-4FB0-55542454723C}"/>
              </a:ext>
            </a:extLst>
          </p:cNvPr>
          <p:cNvSpPr/>
          <p:nvPr/>
        </p:nvSpPr>
        <p:spPr>
          <a:xfrm>
            <a:off x="6361554" y="2073132"/>
            <a:ext cx="4257845" cy="956402"/>
          </a:xfrm>
          <a:prstGeom prst="wedgeRoundRectCallout">
            <a:avLst>
              <a:gd name="adj1" fmla="val -38706"/>
              <a:gd name="adj2" fmla="val 88363"/>
              <a:gd name="adj3" fmla="val 16667"/>
            </a:avLst>
          </a:prstGeom>
          <a:solidFill>
            <a:srgbClr val="BE8661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108000" rIns="91425" bIns="1080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28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發布日期是什麼時候？</a:t>
            </a:r>
          </a:p>
        </p:txBody>
      </p:sp>
      <p:sp>
        <p:nvSpPr>
          <p:cNvPr id="5" name="Google Shape;97;p2">
            <a:extLst>
              <a:ext uri="{FF2B5EF4-FFF2-40B4-BE49-F238E27FC236}">
                <a16:creationId xmlns:a16="http://schemas.microsoft.com/office/drawing/2014/main" xmlns="" id="{BFB37E21-7A8B-C05A-2D26-E57CC7ED8666}"/>
              </a:ext>
            </a:extLst>
          </p:cNvPr>
          <p:cNvSpPr/>
          <p:nvPr/>
        </p:nvSpPr>
        <p:spPr>
          <a:xfrm>
            <a:off x="7426711" y="3709125"/>
            <a:ext cx="3845771" cy="817200"/>
          </a:xfrm>
          <a:prstGeom prst="wedgeRoundRectCallout">
            <a:avLst>
              <a:gd name="adj1" fmla="val -45180"/>
              <a:gd name="adj2" fmla="val 95685"/>
              <a:gd name="adj3" fmla="val 16667"/>
            </a:avLst>
          </a:prstGeom>
          <a:solidFill>
            <a:srgbClr val="BE8661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306961"/>
                      <a:gd name="connsiteY0" fmla="*/ 96475 h 578837"/>
                      <a:gd name="connsiteX1" fmla="*/ 96475 w 4306961"/>
                      <a:gd name="connsiteY1" fmla="*/ 0 h 578837"/>
                      <a:gd name="connsiteX2" fmla="*/ 627977 w 4306961"/>
                      <a:gd name="connsiteY2" fmla="*/ 0 h 578837"/>
                      <a:gd name="connsiteX3" fmla="*/ 1087002 w 4306961"/>
                      <a:gd name="connsiteY3" fmla="*/ 0 h 578837"/>
                      <a:gd name="connsiteX4" fmla="*/ 1521867 w 4306961"/>
                      <a:gd name="connsiteY4" fmla="*/ 0 h 578837"/>
                      <a:gd name="connsiteX5" fmla="*/ 2029210 w 4306961"/>
                      <a:gd name="connsiteY5" fmla="*/ 0 h 578837"/>
                      <a:gd name="connsiteX6" fmla="*/ 2512394 w 4306961"/>
                      <a:gd name="connsiteY6" fmla="*/ 0 h 578837"/>
                      <a:gd name="connsiteX7" fmla="*/ 2512394 w 4306961"/>
                      <a:gd name="connsiteY7" fmla="*/ 0 h 578837"/>
                      <a:gd name="connsiteX8" fmla="*/ 3072299 w 4306961"/>
                      <a:gd name="connsiteY8" fmla="*/ 0 h 578837"/>
                      <a:gd name="connsiteX9" fmla="*/ 3589134 w 4306961"/>
                      <a:gd name="connsiteY9" fmla="*/ 0 h 578837"/>
                      <a:gd name="connsiteX10" fmla="*/ 3899810 w 4306961"/>
                      <a:gd name="connsiteY10" fmla="*/ 0 h 578837"/>
                      <a:gd name="connsiteX11" fmla="*/ 4210486 w 4306961"/>
                      <a:gd name="connsiteY11" fmla="*/ 0 h 578837"/>
                      <a:gd name="connsiteX12" fmla="*/ 4306961 w 4306961"/>
                      <a:gd name="connsiteY12" fmla="*/ 96475 h 578837"/>
                      <a:gd name="connsiteX13" fmla="*/ 4306961 w 4306961"/>
                      <a:gd name="connsiteY13" fmla="*/ 337655 h 578837"/>
                      <a:gd name="connsiteX14" fmla="*/ 4306961 w 4306961"/>
                      <a:gd name="connsiteY14" fmla="*/ 337655 h 578837"/>
                      <a:gd name="connsiteX15" fmla="*/ 4306961 w 4306961"/>
                      <a:gd name="connsiteY15" fmla="*/ 482364 h 578837"/>
                      <a:gd name="connsiteX16" fmla="*/ 4306961 w 4306961"/>
                      <a:gd name="connsiteY16" fmla="*/ 482362 h 578837"/>
                      <a:gd name="connsiteX17" fmla="*/ 4210486 w 4306961"/>
                      <a:gd name="connsiteY17" fmla="*/ 578837 h 578837"/>
                      <a:gd name="connsiteX18" fmla="*/ 3893596 w 4306961"/>
                      <a:gd name="connsiteY18" fmla="*/ 578837 h 578837"/>
                      <a:gd name="connsiteX19" fmla="*/ 3589134 w 4306961"/>
                      <a:gd name="connsiteY19" fmla="*/ 578837 h 578837"/>
                      <a:gd name="connsiteX20" fmla="*/ 3676637 w 4306961"/>
                      <a:gd name="connsiteY20" fmla="*/ 816091 h 578837"/>
                      <a:gd name="connsiteX21" fmla="*/ 3106158 w 4306961"/>
                      <a:gd name="connsiteY21" fmla="*/ 699837 h 578837"/>
                      <a:gd name="connsiteX22" fmla="*/ 2512394 w 4306961"/>
                      <a:gd name="connsiteY22" fmla="*/ 578837 h 578837"/>
                      <a:gd name="connsiteX23" fmla="*/ 2005051 w 4306961"/>
                      <a:gd name="connsiteY23" fmla="*/ 578837 h 578837"/>
                      <a:gd name="connsiteX24" fmla="*/ 1594345 w 4306961"/>
                      <a:gd name="connsiteY24" fmla="*/ 578837 h 578837"/>
                      <a:gd name="connsiteX25" fmla="*/ 1111161 w 4306961"/>
                      <a:gd name="connsiteY25" fmla="*/ 578837 h 578837"/>
                      <a:gd name="connsiteX26" fmla="*/ 676296 w 4306961"/>
                      <a:gd name="connsiteY26" fmla="*/ 578837 h 578837"/>
                      <a:gd name="connsiteX27" fmla="*/ 96475 w 4306961"/>
                      <a:gd name="connsiteY27" fmla="*/ 578837 h 578837"/>
                      <a:gd name="connsiteX28" fmla="*/ 0 w 4306961"/>
                      <a:gd name="connsiteY28" fmla="*/ 482362 h 578837"/>
                      <a:gd name="connsiteX29" fmla="*/ 0 w 4306961"/>
                      <a:gd name="connsiteY29" fmla="*/ 482364 h 578837"/>
                      <a:gd name="connsiteX30" fmla="*/ 0 w 4306961"/>
                      <a:gd name="connsiteY30" fmla="*/ 337655 h 578837"/>
                      <a:gd name="connsiteX31" fmla="*/ 0 w 4306961"/>
                      <a:gd name="connsiteY31" fmla="*/ 337655 h 578837"/>
                      <a:gd name="connsiteX32" fmla="*/ 0 w 4306961"/>
                      <a:gd name="connsiteY32" fmla="*/ 96475 h 578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306961" h="578837" extrusionOk="0">
                        <a:moveTo>
                          <a:pt x="0" y="96475"/>
                        </a:moveTo>
                        <a:cubicBezTo>
                          <a:pt x="-13111" y="35106"/>
                          <a:pt x="29641" y="5086"/>
                          <a:pt x="96475" y="0"/>
                        </a:cubicBezTo>
                        <a:cubicBezTo>
                          <a:pt x="306447" y="-11582"/>
                          <a:pt x="421865" y="21704"/>
                          <a:pt x="627977" y="0"/>
                        </a:cubicBezTo>
                        <a:cubicBezTo>
                          <a:pt x="834089" y="-21704"/>
                          <a:pt x="890260" y="33860"/>
                          <a:pt x="1087002" y="0"/>
                        </a:cubicBezTo>
                        <a:cubicBezTo>
                          <a:pt x="1283744" y="-33860"/>
                          <a:pt x="1426947" y="6319"/>
                          <a:pt x="1521867" y="0"/>
                        </a:cubicBezTo>
                        <a:cubicBezTo>
                          <a:pt x="1616787" y="-6319"/>
                          <a:pt x="1818225" y="29013"/>
                          <a:pt x="2029210" y="0"/>
                        </a:cubicBezTo>
                        <a:cubicBezTo>
                          <a:pt x="2240195" y="-29013"/>
                          <a:pt x="2290578" y="39444"/>
                          <a:pt x="2512394" y="0"/>
                        </a:cubicBezTo>
                        <a:lnTo>
                          <a:pt x="2512394" y="0"/>
                        </a:lnTo>
                        <a:cubicBezTo>
                          <a:pt x="2733930" y="-56931"/>
                          <a:pt x="2799951" y="55747"/>
                          <a:pt x="3072299" y="0"/>
                        </a:cubicBezTo>
                        <a:cubicBezTo>
                          <a:pt x="3344648" y="-55747"/>
                          <a:pt x="3419336" y="58"/>
                          <a:pt x="3589134" y="0"/>
                        </a:cubicBezTo>
                        <a:cubicBezTo>
                          <a:pt x="3696572" y="-12036"/>
                          <a:pt x="3794554" y="34165"/>
                          <a:pt x="3899810" y="0"/>
                        </a:cubicBezTo>
                        <a:cubicBezTo>
                          <a:pt x="4005066" y="-34165"/>
                          <a:pt x="4138744" y="25070"/>
                          <a:pt x="4210486" y="0"/>
                        </a:cubicBezTo>
                        <a:cubicBezTo>
                          <a:pt x="4268251" y="13927"/>
                          <a:pt x="4315955" y="34305"/>
                          <a:pt x="4306961" y="96475"/>
                        </a:cubicBezTo>
                        <a:cubicBezTo>
                          <a:pt x="4324299" y="197873"/>
                          <a:pt x="4285912" y="278984"/>
                          <a:pt x="4306961" y="337655"/>
                        </a:cubicBezTo>
                        <a:lnTo>
                          <a:pt x="4306961" y="337655"/>
                        </a:lnTo>
                        <a:cubicBezTo>
                          <a:pt x="4322360" y="404168"/>
                          <a:pt x="4296992" y="420412"/>
                          <a:pt x="4306961" y="482364"/>
                        </a:cubicBezTo>
                        <a:lnTo>
                          <a:pt x="4306961" y="482362"/>
                        </a:lnTo>
                        <a:cubicBezTo>
                          <a:pt x="4302885" y="531804"/>
                          <a:pt x="4261196" y="574992"/>
                          <a:pt x="4210486" y="578837"/>
                        </a:cubicBezTo>
                        <a:cubicBezTo>
                          <a:pt x="4104716" y="579909"/>
                          <a:pt x="4001797" y="574668"/>
                          <a:pt x="3893596" y="578837"/>
                        </a:cubicBezTo>
                        <a:cubicBezTo>
                          <a:pt x="3785395" y="583006"/>
                          <a:pt x="3699124" y="563866"/>
                          <a:pt x="3589134" y="578837"/>
                        </a:cubicBezTo>
                        <a:cubicBezTo>
                          <a:pt x="3643003" y="687433"/>
                          <a:pt x="3654458" y="760065"/>
                          <a:pt x="3676637" y="816091"/>
                        </a:cubicBezTo>
                        <a:cubicBezTo>
                          <a:pt x="3439348" y="771899"/>
                          <a:pt x="3300957" y="675935"/>
                          <a:pt x="3106158" y="699837"/>
                        </a:cubicBezTo>
                        <a:cubicBezTo>
                          <a:pt x="2911359" y="723738"/>
                          <a:pt x="2743730" y="558790"/>
                          <a:pt x="2512394" y="578837"/>
                        </a:cubicBezTo>
                        <a:cubicBezTo>
                          <a:pt x="2287527" y="615580"/>
                          <a:pt x="2172643" y="555156"/>
                          <a:pt x="2005051" y="578837"/>
                        </a:cubicBezTo>
                        <a:cubicBezTo>
                          <a:pt x="1837459" y="602518"/>
                          <a:pt x="1782473" y="544653"/>
                          <a:pt x="1594345" y="578837"/>
                        </a:cubicBezTo>
                        <a:cubicBezTo>
                          <a:pt x="1406217" y="613021"/>
                          <a:pt x="1228148" y="522939"/>
                          <a:pt x="1111161" y="578837"/>
                        </a:cubicBezTo>
                        <a:cubicBezTo>
                          <a:pt x="994174" y="634735"/>
                          <a:pt x="796767" y="545504"/>
                          <a:pt x="676296" y="578837"/>
                        </a:cubicBezTo>
                        <a:cubicBezTo>
                          <a:pt x="555826" y="612170"/>
                          <a:pt x="219760" y="568081"/>
                          <a:pt x="96475" y="578837"/>
                        </a:cubicBezTo>
                        <a:cubicBezTo>
                          <a:pt x="45214" y="578394"/>
                          <a:pt x="2218" y="537472"/>
                          <a:pt x="0" y="482362"/>
                        </a:cubicBezTo>
                        <a:lnTo>
                          <a:pt x="0" y="482364"/>
                        </a:lnTo>
                        <a:cubicBezTo>
                          <a:pt x="-9703" y="452821"/>
                          <a:pt x="11533" y="404397"/>
                          <a:pt x="0" y="337655"/>
                        </a:cubicBezTo>
                        <a:lnTo>
                          <a:pt x="0" y="337655"/>
                        </a:lnTo>
                        <a:cubicBezTo>
                          <a:pt x="-18877" y="236328"/>
                          <a:pt x="11377" y="197279"/>
                          <a:pt x="0" y="96475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zh-TW" altLang="en-US" sz="28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想要傳達什麼觀念？</a:t>
            </a:r>
          </a:p>
        </p:txBody>
      </p:sp>
      <p:pic>
        <p:nvPicPr>
          <p:cNvPr id="7" name="圖片 6" descr="一張含有 地圖 的圖片&#10;&#10;AI 產生的內容可能不正確。">
            <a:extLst>
              <a:ext uri="{FF2B5EF4-FFF2-40B4-BE49-F238E27FC236}">
                <a16:creationId xmlns:a16="http://schemas.microsoft.com/office/drawing/2014/main" xmlns="" id="{6B12BC3B-85E8-3E84-5795-1781CFA9AA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5246" y="3296632"/>
            <a:ext cx="2181507" cy="2438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472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xmlns="" id="{451AC9DA-00D0-177E-5CB6-8EBB4B9E7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>
            <a:extLst>
              <a:ext uri="{FF2B5EF4-FFF2-40B4-BE49-F238E27FC236}">
                <a16:creationId xmlns:a16="http://schemas.microsoft.com/office/drawing/2014/main" xmlns="" id="{D5C18F3B-25AE-92C9-479F-0B02043415DD}"/>
              </a:ext>
            </a:extLst>
          </p:cNvPr>
          <p:cNvSpPr/>
          <p:nvPr/>
        </p:nvSpPr>
        <p:spPr>
          <a:xfrm>
            <a:off x="6003965" y="2518034"/>
            <a:ext cx="4181462" cy="29776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0">
              <a:lnSpc>
                <a:spcPts val="44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物價</a:t>
            </a:r>
            <a:r>
              <a:rPr lang="zh-TW" altLang="en-US" sz="24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上漲</a:t>
            </a: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壓力大</a:t>
            </a:r>
            <a:endParaRPr lang="en-US" altLang="zh-TW" sz="2400" u="none" strike="noStrike" cap="none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R="0" lvl="0" algn="ctr" rtl="0">
              <a:lnSpc>
                <a:spcPts val="44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24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缺乏直接表達不滿</a:t>
            </a: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的管道</a:t>
            </a:r>
            <a:endParaRPr lang="en-US" altLang="zh-TW" sz="2400" u="none" strike="noStrike" cap="none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algn="ctr">
              <a:lnSpc>
                <a:spcPts val="4480"/>
              </a:lnSpc>
            </a:pPr>
            <a:r>
              <a:rPr lang="zh-TW" altLang="en-US" sz="2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Germania One"/>
                <a:sym typeface="Germania One"/>
              </a:rPr>
              <a:t>民眾尋找</a:t>
            </a:r>
            <a:r>
              <a:rPr lang="zh-TW" altLang="en-US" sz="2400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  <a:cs typeface="Germania One"/>
                <a:sym typeface="Germania One"/>
              </a:rPr>
              <a:t>另類反抗方式</a:t>
            </a:r>
            <a:endParaRPr lang="zh-TW" altLang="en-US" sz="2400" dirty="0">
              <a:solidFill>
                <a:schemeClr val="tx1"/>
              </a:solidFill>
              <a:highlight>
                <a:srgbClr val="FED55C"/>
              </a:highlight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pPr algn="ctr">
              <a:lnSpc>
                <a:spcPts val="4480"/>
              </a:lnSpc>
            </a:pPr>
            <a:r>
              <a:rPr lang="zh-TW" altLang="en-US" sz="2400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Germania One"/>
                <a:sym typeface="Germania One"/>
              </a:rPr>
              <a:t>個人意識與</a:t>
            </a:r>
            <a:r>
              <a:rPr lang="zh-TW" altLang="en-US" sz="2400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  <a:cs typeface="Germania One"/>
                <a:sym typeface="Germania One"/>
              </a:rPr>
              <a:t>群體行動</a:t>
            </a:r>
            <a:endParaRPr lang="en-US" altLang="zh-TW" sz="2400" dirty="0">
              <a:solidFill>
                <a:schemeClr val="tx1"/>
              </a:solidFill>
              <a:highlight>
                <a:srgbClr val="FED55C"/>
              </a:highlight>
              <a:latin typeface="Microsoft JhengHei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  <a:p>
            <a:pPr marR="0" lvl="0" algn="ctr" rtl="0">
              <a:lnSpc>
                <a:spcPts val="4480"/>
              </a:lnSpc>
              <a:spcBef>
                <a:spcPts val="0"/>
              </a:spcBef>
              <a:spcAft>
                <a:spcPts val="0"/>
              </a:spcAft>
            </a:pPr>
            <a:endParaRPr lang="zh-TW" altLang="en-US" sz="2400" u="none" strike="noStrike" cap="none" dirty="0">
              <a:solidFill>
                <a:schemeClr val="tx1"/>
              </a:solidFill>
              <a:latin typeface="Microsoft JhengHei" panose="020B0604030504040204" pitchFamily="34" charset="-120"/>
              <a:ea typeface="Microsoft JhengHei" panose="020B0604030504040204" pitchFamily="34" charset="-120"/>
              <a:cs typeface="Microsoft JhengHei"/>
              <a:sym typeface="Microsoft JhengHei"/>
            </a:endParaRPr>
          </a:p>
        </p:txBody>
      </p:sp>
      <p:sp>
        <p:nvSpPr>
          <p:cNvPr id="93" name="Google Shape;93;p2">
            <a:extLst>
              <a:ext uri="{FF2B5EF4-FFF2-40B4-BE49-F238E27FC236}">
                <a16:creationId xmlns:a16="http://schemas.microsoft.com/office/drawing/2014/main" xmlns="" id="{BFCBC496-F9EC-C86E-0839-8547A2E7713A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7131877" y="1789372"/>
            <a:ext cx="1925637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結論</a:t>
            </a:r>
          </a:p>
        </p:txBody>
      </p:sp>
    </p:spTree>
    <p:extLst>
      <p:ext uri="{BB962C8B-B14F-4D97-AF65-F5344CB8AC3E}">
        <p14:creationId xmlns:p14="http://schemas.microsoft.com/office/powerpoint/2010/main" val="294259347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xmlns="" id="{E23EBAFE-6003-6889-0CD9-50EFFC7091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>
            <a:extLst>
              <a:ext uri="{FF2B5EF4-FFF2-40B4-BE49-F238E27FC236}">
                <a16:creationId xmlns:a16="http://schemas.microsoft.com/office/drawing/2014/main" xmlns="" id="{0DF02B32-133D-6B2E-862D-693C86FBD922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6570399" y="1497013"/>
            <a:ext cx="3054350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第二章課程目標</a:t>
            </a:r>
          </a:p>
        </p:txBody>
      </p:sp>
      <p:sp>
        <p:nvSpPr>
          <p:cNvPr id="94" name="Google Shape;94;p2">
            <a:extLst>
              <a:ext uri="{FF2B5EF4-FFF2-40B4-BE49-F238E27FC236}">
                <a16:creationId xmlns:a16="http://schemas.microsoft.com/office/drawing/2014/main" xmlns="" id="{73EBD464-4768-598F-DF8E-66F96C34A2C5}"/>
              </a:ext>
            </a:extLst>
          </p:cNvPr>
          <p:cNvSpPr/>
          <p:nvPr/>
        </p:nvSpPr>
        <p:spPr>
          <a:xfrm>
            <a:off x="6096000" y="2364823"/>
            <a:ext cx="4455052" cy="2708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能操作並</a:t>
            </a:r>
            <a:r>
              <a:rPr lang="zh-TW" altLang="en-US" sz="20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運用「樂為世界人」網站</a:t>
            </a: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，查找臺灣文化協會相關資料。</a:t>
            </a: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能說明</a:t>
            </a:r>
            <a:r>
              <a:rPr lang="zh-TW" altLang="en-US" sz="20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臺灣文化協會</a:t>
            </a: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成立的背景與時代意義。</a:t>
            </a: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能舉出一位</a:t>
            </a:r>
            <a:r>
              <a:rPr lang="zh-TW" altLang="en-US" sz="20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文化協會的重要人物</a:t>
            </a: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，並說明其貢獻與理念。</a:t>
            </a:r>
          </a:p>
        </p:txBody>
      </p:sp>
    </p:spTree>
    <p:extLst>
      <p:ext uri="{BB962C8B-B14F-4D97-AF65-F5344CB8AC3E}">
        <p14:creationId xmlns:p14="http://schemas.microsoft.com/office/powerpoint/2010/main" val="2922906354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67279CD3-8377-1961-4A1C-924A27E728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xmlns="" id="{D878EFA2-1000-E985-26D5-D3509B4BD986}"/>
              </a:ext>
            </a:extLst>
          </p:cNvPr>
          <p:cNvSpPr txBox="1">
            <a:spLocks/>
          </p:cNvSpPr>
          <p:nvPr/>
        </p:nvSpPr>
        <p:spPr>
          <a:xfrm>
            <a:off x="4030671" y="1405586"/>
            <a:ext cx="7370698" cy="1537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你知道臺灣第一份由臺灣人主導的報紙是哪一份嗎</a:t>
            </a:r>
            <a:r>
              <a:rPr lang="en-US" altLang="zh-TW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  <a:endParaRPr lang="zh-TW" altLang="en-US" sz="24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4" name="圖片 13" descr="一張含有 地圖 的圖片&#10;&#10;AI 產生的內容可能不正確。">
            <a:extLst>
              <a:ext uri="{FF2B5EF4-FFF2-40B4-BE49-F238E27FC236}">
                <a16:creationId xmlns:a16="http://schemas.microsoft.com/office/drawing/2014/main" xmlns="" id="{33684D10-E7EC-3F86-0E84-08E006C8B5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066" y="1797423"/>
            <a:ext cx="1631399" cy="1823328"/>
          </a:xfrm>
          <a:prstGeom prst="rect">
            <a:avLst/>
          </a:prstGeom>
        </p:spPr>
      </p:pic>
      <p:sp>
        <p:nvSpPr>
          <p:cNvPr id="3" name="Freeform 8">
            <a:extLst>
              <a:ext uri="{FF2B5EF4-FFF2-40B4-BE49-F238E27FC236}">
                <a16:creationId xmlns:a16="http://schemas.microsoft.com/office/drawing/2014/main" xmlns="" id="{CDB24EFE-BCB2-DE24-92F5-400E809863AC}"/>
              </a:ext>
            </a:extLst>
          </p:cNvPr>
          <p:cNvSpPr/>
          <p:nvPr/>
        </p:nvSpPr>
        <p:spPr>
          <a:xfrm>
            <a:off x="4229014" y="2979049"/>
            <a:ext cx="2142682" cy="2955911"/>
          </a:xfrm>
          <a:custGeom>
            <a:avLst/>
            <a:gdLst/>
            <a:ahLst/>
            <a:cxnLst/>
            <a:rect l="l" t="t" r="r" b="b"/>
            <a:pathLst>
              <a:path w="3446005" h="4753895">
                <a:moveTo>
                  <a:pt x="0" y="0"/>
                </a:moveTo>
                <a:lnTo>
                  <a:pt x="3446005" y="0"/>
                </a:lnTo>
                <a:lnTo>
                  <a:pt x="3446005" y="4753895"/>
                </a:lnTo>
                <a:lnTo>
                  <a:pt x="0" y="475389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xmlns="" id="{C693DDE2-A218-A15F-136D-557109A1AD54}"/>
              </a:ext>
            </a:extLst>
          </p:cNvPr>
          <p:cNvSpPr/>
          <p:nvPr/>
        </p:nvSpPr>
        <p:spPr>
          <a:xfrm>
            <a:off x="6619643" y="2709087"/>
            <a:ext cx="2054405" cy="3040520"/>
          </a:xfrm>
          <a:custGeom>
            <a:avLst/>
            <a:gdLst/>
            <a:ahLst/>
            <a:cxnLst/>
            <a:rect l="l" t="t" r="r" b="b"/>
            <a:pathLst>
              <a:path w="3212091" h="4753895">
                <a:moveTo>
                  <a:pt x="0" y="0"/>
                </a:moveTo>
                <a:lnTo>
                  <a:pt x="3212092" y="0"/>
                </a:lnTo>
                <a:lnTo>
                  <a:pt x="3212092" y="4753895"/>
                </a:lnTo>
                <a:lnTo>
                  <a:pt x="0" y="475389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xmlns="" id="{6B80D569-5FF5-9B16-662E-B9F1A2717715}"/>
              </a:ext>
            </a:extLst>
          </p:cNvPr>
          <p:cNvSpPr/>
          <p:nvPr/>
        </p:nvSpPr>
        <p:spPr>
          <a:xfrm>
            <a:off x="8921212" y="2780473"/>
            <a:ext cx="2142682" cy="3180957"/>
          </a:xfrm>
          <a:custGeom>
            <a:avLst/>
            <a:gdLst/>
            <a:ahLst/>
            <a:cxnLst/>
            <a:rect l="l" t="t" r="r" b="b"/>
            <a:pathLst>
              <a:path w="3202208" h="4753895">
                <a:moveTo>
                  <a:pt x="0" y="0"/>
                </a:moveTo>
                <a:lnTo>
                  <a:pt x="3202208" y="0"/>
                </a:lnTo>
                <a:lnTo>
                  <a:pt x="3202208" y="4753895"/>
                </a:lnTo>
                <a:lnTo>
                  <a:pt x="0" y="475389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300837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7B155EC2-0731-AC80-4741-2DAA782D9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xmlns="" id="{348DCDCE-C03A-FE8B-64B5-3B8585120353}"/>
              </a:ext>
            </a:extLst>
          </p:cNvPr>
          <p:cNvSpPr txBox="1">
            <a:spLocks/>
          </p:cNvSpPr>
          <p:nvPr/>
        </p:nvSpPr>
        <p:spPr>
          <a:xfrm>
            <a:off x="3719489" y="2121252"/>
            <a:ext cx="4457860" cy="1537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這是由誰創立的</a:t>
            </a:r>
            <a:r>
              <a:rPr lang="en-US" altLang="zh-TW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</a:p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為什麼要創立這份報紙</a:t>
            </a:r>
            <a:r>
              <a:rPr lang="en-US" altLang="zh-TW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</a:p>
        </p:txBody>
      </p:sp>
      <p:pic>
        <p:nvPicPr>
          <p:cNvPr id="14" name="圖片 13" descr="一張含有 地圖 的圖片&#10;&#10;AI 產生的內容可能不正確。">
            <a:extLst>
              <a:ext uri="{FF2B5EF4-FFF2-40B4-BE49-F238E27FC236}">
                <a16:creationId xmlns:a16="http://schemas.microsoft.com/office/drawing/2014/main" xmlns="" id="{19FF78F9-6932-705F-2DFB-38AE2011DE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066" y="1797423"/>
            <a:ext cx="1631399" cy="1823328"/>
          </a:xfrm>
          <a:prstGeom prst="rect">
            <a:avLst/>
          </a:prstGeom>
        </p:spPr>
      </p:pic>
      <p:sp>
        <p:nvSpPr>
          <p:cNvPr id="3" name="Freeform 8">
            <a:extLst>
              <a:ext uri="{FF2B5EF4-FFF2-40B4-BE49-F238E27FC236}">
                <a16:creationId xmlns:a16="http://schemas.microsoft.com/office/drawing/2014/main" xmlns="" id="{A2820966-9DB7-C423-8DCF-7711E906D2BC}"/>
              </a:ext>
            </a:extLst>
          </p:cNvPr>
          <p:cNvSpPr/>
          <p:nvPr/>
        </p:nvSpPr>
        <p:spPr>
          <a:xfrm>
            <a:off x="8472512" y="1995739"/>
            <a:ext cx="2929291" cy="4041068"/>
          </a:xfrm>
          <a:custGeom>
            <a:avLst/>
            <a:gdLst/>
            <a:ahLst/>
            <a:cxnLst/>
            <a:rect l="l" t="t" r="r" b="b"/>
            <a:pathLst>
              <a:path w="3446005" h="4753895">
                <a:moveTo>
                  <a:pt x="0" y="0"/>
                </a:moveTo>
                <a:lnTo>
                  <a:pt x="3446005" y="0"/>
                </a:lnTo>
                <a:lnTo>
                  <a:pt x="3446005" y="4753895"/>
                </a:lnTo>
                <a:lnTo>
                  <a:pt x="0" y="475389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pic>
        <p:nvPicPr>
          <p:cNvPr id="9" name="圖片 8" descr="一張含有 Rectangle, 螢幕擷取畫面, 黃色 的圖片&#10;&#10;AI 產生的內容可能不正確。">
            <a:extLst>
              <a:ext uri="{FF2B5EF4-FFF2-40B4-BE49-F238E27FC236}">
                <a16:creationId xmlns:a16="http://schemas.microsoft.com/office/drawing/2014/main" xmlns="" id="{8C74C030-ADE4-49B9-2804-1B7932182BE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59352" y="3889069"/>
            <a:ext cx="1868839" cy="108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23097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58F11774-4593-F9AB-02BC-B499469F72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xmlns="" id="{887632B4-1E9F-8019-D90F-3006BFA31CAB}"/>
              </a:ext>
            </a:extLst>
          </p:cNvPr>
          <p:cNvSpPr txBox="1">
            <a:spLocks/>
          </p:cNvSpPr>
          <p:nvPr/>
        </p:nvSpPr>
        <p:spPr>
          <a:xfrm>
            <a:off x="3997061" y="2002264"/>
            <a:ext cx="4197877" cy="28534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r>
              <a:rPr lang="en-US" altLang="zh-TW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《</a:t>
            </a:r>
            <a:r>
              <a:rPr lang="zh-TW" altLang="en-US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臺灣民報</a:t>
            </a:r>
            <a:r>
              <a:rPr lang="en-US" altLang="zh-TW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》</a:t>
            </a:r>
            <a:r>
              <a:rPr lang="zh-TW" altLang="en-US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是由蔣渭水和林獻堂等人，在臺灣文化協會的推動下於</a:t>
            </a:r>
            <a:r>
              <a:rPr lang="en-US" altLang="zh-TW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1923</a:t>
            </a:r>
            <a:r>
              <a:rPr lang="zh-TW" altLang="en-US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年創立的。</a:t>
            </a:r>
          </a:p>
        </p:txBody>
      </p:sp>
      <p:sp>
        <p:nvSpPr>
          <p:cNvPr id="3" name="Freeform 8">
            <a:extLst>
              <a:ext uri="{FF2B5EF4-FFF2-40B4-BE49-F238E27FC236}">
                <a16:creationId xmlns:a16="http://schemas.microsoft.com/office/drawing/2014/main" xmlns="" id="{0A2C4C26-41FF-A8E3-47A0-54FDE3182670}"/>
              </a:ext>
            </a:extLst>
          </p:cNvPr>
          <p:cNvSpPr/>
          <p:nvPr/>
        </p:nvSpPr>
        <p:spPr>
          <a:xfrm>
            <a:off x="8472512" y="1995739"/>
            <a:ext cx="2929291" cy="4041068"/>
          </a:xfrm>
          <a:custGeom>
            <a:avLst/>
            <a:gdLst/>
            <a:ahLst/>
            <a:cxnLst/>
            <a:rect l="l" t="t" r="r" b="b"/>
            <a:pathLst>
              <a:path w="3446005" h="4753895">
                <a:moveTo>
                  <a:pt x="0" y="0"/>
                </a:moveTo>
                <a:lnTo>
                  <a:pt x="3446005" y="0"/>
                </a:lnTo>
                <a:lnTo>
                  <a:pt x="3446005" y="4753895"/>
                </a:lnTo>
                <a:lnTo>
                  <a:pt x="0" y="475389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4" name="Google Shape;93;p2">
            <a:extLst>
              <a:ext uri="{FF2B5EF4-FFF2-40B4-BE49-F238E27FC236}">
                <a16:creationId xmlns:a16="http://schemas.microsoft.com/office/drawing/2014/main" xmlns="" id="{91C59B95-96E5-618B-35AF-235CCF745A8C}"/>
              </a:ext>
            </a:extLst>
          </p:cNvPr>
          <p:cNvSpPr txBox="1">
            <a:spLocks/>
          </p:cNvSpPr>
          <p:nvPr/>
        </p:nvSpPr>
        <p:spPr>
          <a:xfrm>
            <a:off x="1181994" y="2247901"/>
            <a:ext cx="1320862" cy="9223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答案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6591160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xmlns="" id="{F9087913-86CC-897E-6665-78AE64A029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一張含有 螢幕擷取畫面, 設計 的圖片&#10;&#10;AI 產生的內容可能不正確。">
            <a:extLst>
              <a:ext uri="{FF2B5EF4-FFF2-40B4-BE49-F238E27FC236}">
                <a16:creationId xmlns:a16="http://schemas.microsoft.com/office/drawing/2014/main" xmlns="" id="{C62CEC95-24AA-0497-3B73-9ACBBD5281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02110">
            <a:off x="9562596" y="4329859"/>
            <a:ext cx="2479262" cy="2049186"/>
          </a:xfrm>
          <a:prstGeom prst="rect">
            <a:avLst/>
          </a:prstGeom>
        </p:spPr>
      </p:pic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DBEADC53-70DA-A186-F7E7-6CE273663E69}"/>
              </a:ext>
            </a:extLst>
          </p:cNvPr>
          <p:cNvSpPr txBox="1">
            <a:spLocks/>
          </p:cNvSpPr>
          <p:nvPr/>
        </p:nvSpPr>
        <p:spPr>
          <a:xfrm>
            <a:off x="1576997" y="1883438"/>
            <a:ext cx="3930668" cy="583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1. 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傳播新知與啟蒙民眾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xmlns="" id="{81A24033-C634-3C62-D738-66845A54AA6F}"/>
              </a:ext>
            </a:extLst>
          </p:cNvPr>
          <p:cNvSpPr txBox="1">
            <a:spLocks/>
          </p:cNvSpPr>
          <p:nvPr/>
        </p:nvSpPr>
        <p:spPr>
          <a:xfrm>
            <a:off x="1628470" y="2466753"/>
            <a:ext cx="8630652" cy="25573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60"/>
              </a:lnSpc>
              <a:buSzPct val="95000"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當時臺灣仍在日本殖民統治之下，多數民眾教育程度不高，缺乏現代知識與民族意識。臺灣文化協會希望透過報紙這個媒介，傳播民主、自由、科學等現代思想，提升臺灣人的知識水平與公民意識。</a:t>
            </a:r>
          </a:p>
        </p:txBody>
      </p:sp>
    </p:spTree>
    <p:extLst>
      <p:ext uri="{BB962C8B-B14F-4D97-AF65-F5344CB8AC3E}">
        <p14:creationId xmlns:p14="http://schemas.microsoft.com/office/powerpoint/2010/main" val="1946527170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xmlns="" id="{86463DB4-86DA-3983-3217-5A0F75BAAC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4588C2FE-233D-5094-6B3B-95CE0230594D}"/>
              </a:ext>
            </a:extLst>
          </p:cNvPr>
          <p:cNvSpPr txBox="1">
            <a:spLocks/>
          </p:cNvSpPr>
          <p:nvPr/>
        </p:nvSpPr>
        <p:spPr>
          <a:xfrm>
            <a:off x="1576997" y="1883438"/>
            <a:ext cx="3930668" cy="583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2. 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對抗殖民統治的壓迫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xmlns="" id="{51088086-20A1-876F-ADD1-FE425A0AEDA9}"/>
              </a:ext>
            </a:extLst>
          </p:cNvPr>
          <p:cNvSpPr txBox="1">
            <a:spLocks/>
          </p:cNvSpPr>
          <p:nvPr/>
        </p:nvSpPr>
        <p:spPr>
          <a:xfrm>
            <a:off x="1628470" y="2466753"/>
            <a:ext cx="8630652" cy="1681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60"/>
              </a:lnSpc>
              <a:buSzPct val="95000"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日本政府對臺灣實施高壓統治，新聞自由受限。文化協會透過發行</a:t>
            </a:r>
            <a:r>
              <a:rPr lang="en-US" altLang="zh-TW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《</a:t>
            </a: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臺灣民報</a:t>
            </a:r>
            <a:r>
              <a:rPr lang="en-US" altLang="zh-TW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》</a:t>
            </a: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，成為言論抗爭的工具，揭露社會問題，批判不公政策，強化臺灣人的民族認同。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xmlns="" id="{23D9B242-15F6-5CB9-4BC7-1BD49AACE2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192923">
            <a:off x="8513135" y="3787161"/>
            <a:ext cx="3079154" cy="303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935754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xmlns="" id="{7E04709D-9146-2800-9BC5-0BBFD9FD15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5AA1947-D472-09AC-3562-4670231535C5}"/>
              </a:ext>
            </a:extLst>
          </p:cNvPr>
          <p:cNvSpPr/>
          <p:nvPr/>
        </p:nvSpPr>
        <p:spPr>
          <a:xfrm rot="217127">
            <a:off x="9363238" y="4096379"/>
            <a:ext cx="1683035" cy="20941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6" name="圖片 5" descr="一張含有 螢幕擷取畫面, 設計 的圖片&#10;&#10;AI 產生的內容可能不正確。">
            <a:extLst>
              <a:ext uri="{FF2B5EF4-FFF2-40B4-BE49-F238E27FC236}">
                <a16:creationId xmlns:a16="http://schemas.microsoft.com/office/drawing/2014/main" xmlns="" id="{430A6500-D289-3F81-77F5-F79976F574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02110">
            <a:off x="14329625" y="5786811"/>
            <a:ext cx="2479262" cy="2049186"/>
          </a:xfrm>
          <a:prstGeom prst="rect">
            <a:avLst/>
          </a:prstGeom>
        </p:spPr>
      </p:pic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665970D7-C5B1-C843-409B-A43FFA3EFD8A}"/>
              </a:ext>
            </a:extLst>
          </p:cNvPr>
          <p:cNvSpPr txBox="1">
            <a:spLocks/>
          </p:cNvSpPr>
          <p:nvPr/>
        </p:nvSpPr>
        <p:spPr>
          <a:xfrm>
            <a:off x="1576997" y="1883438"/>
            <a:ext cx="5894320" cy="583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3. 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團結社會菁英與知識分子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xmlns="" id="{B0F76AA2-1A61-B35D-A5ED-7C59B21B0164}"/>
              </a:ext>
            </a:extLst>
          </p:cNvPr>
          <p:cNvSpPr txBox="1">
            <a:spLocks/>
          </p:cNvSpPr>
          <p:nvPr/>
        </p:nvSpPr>
        <p:spPr>
          <a:xfrm>
            <a:off x="1628470" y="2466753"/>
            <a:ext cx="8630652" cy="1681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60"/>
              </a:lnSpc>
              <a:buSzPct val="95000"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報紙成為思想交流的平台，聚集了許多具有改革理想的知識分子（如蔣渭水、林獻堂等），透過筆戰與論述，形成一股社會改革的力量，也為未來的民主運動奠定基礎。</a:t>
            </a:r>
          </a:p>
        </p:txBody>
      </p:sp>
      <p:pic>
        <p:nvPicPr>
          <p:cNvPr id="7" name="圖片 6" descr="一張含有 黑色, 黑暗 的圖片&#10;&#10;AI 產生的內容可能不正確。">
            <a:extLst>
              <a:ext uri="{FF2B5EF4-FFF2-40B4-BE49-F238E27FC236}">
                <a16:creationId xmlns:a16="http://schemas.microsoft.com/office/drawing/2014/main" xmlns="" id="{650BA2C1-0B47-7150-7D4E-7A0250736E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0506" y="4224402"/>
            <a:ext cx="1600178" cy="1838099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67BFA3A-0170-2AD9-20D3-4BDF692285BE}"/>
              </a:ext>
            </a:extLst>
          </p:cNvPr>
          <p:cNvSpPr/>
          <p:nvPr/>
        </p:nvSpPr>
        <p:spPr>
          <a:xfrm rot="21096556">
            <a:off x="7348069" y="4195326"/>
            <a:ext cx="1775892" cy="22096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9" name="圖片 8" descr="一張含有 黑色, 黑暗 的圖片&#10;&#10;AI 產生的內容可能不正確。">
            <a:extLst>
              <a:ext uri="{FF2B5EF4-FFF2-40B4-BE49-F238E27FC236}">
                <a16:creationId xmlns:a16="http://schemas.microsoft.com/office/drawing/2014/main" xmlns="" id="{D5DC20FA-97C7-A489-6F21-F19BB3D5921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096556">
            <a:off x="7518512" y="4373785"/>
            <a:ext cx="1569261" cy="1762705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xmlns="" id="{B1AF64C8-2FB4-5F6B-F6FB-8E74834B1C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75153" y="4268723"/>
            <a:ext cx="280952" cy="416896"/>
          </a:xfrm>
          <a:prstGeom prst="rect">
            <a:avLst/>
          </a:prstGeom>
        </p:spPr>
      </p:pic>
      <p:pic>
        <p:nvPicPr>
          <p:cNvPr id="13" name="圖片 12">
            <a:extLst>
              <a:ext uri="{FF2B5EF4-FFF2-40B4-BE49-F238E27FC236}">
                <a16:creationId xmlns:a16="http://schemas.microsoft.com/office/drawing/2014/main" xmlns="" id="{28A1108E-2A22-A859-5777-5C64667633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93794" y="4077580"/>
            <a:ext cx="280952" cy="41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3993865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"/>
          <p:cNvSpPr txBox="1">
            <a:spLocks noGrp="1"/>
          </p:cNvSpPr>
          <p:nvPr>
            <p:ph type="ctrTitle" idx="4294967295"/>
          </p:nvPr>
        </p:nvSpPr>
        <p:spPr>
          <a:xfrm>
            <a:off x="6666095" y="1763327"/>
            <a:ext cx="3053495" cy="7291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第一章課程目標</a:t>
            </a:r>
          </a:p>
        </p:txBody>
      </p:sp>
      <p:sp>
        <p:nvSpPr>
          <p:cNvPr id="94" name="Google Shape;94;p2"/>
          <p:cNvSpPr/>
          <p:nvPr/>
        </p:nvSpPr>
        <p:spPr>
          <a:xfrm>
            <a:off x="6266045" y="2687066"/>
            <a:ext cx="4181462" cy="2272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使用</a:t>
            </a:r>
            <a:r>
              <a:rPr lang="zh-TW" altLang="en-US" sz="24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線上資料庫</a:t>
            </a: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查詢史料</a:t>
            </a: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400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理解</a:t>
            </a:r>
            <a:r>
              <a:rPr lang="zh-TW" altLang="en-US" sz="24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報紙</a:t>
            </a: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與</a:t>
            </a:r>
            <a:r>
              <a:rPr lang="zh-TW" altLang="en-US" sz="24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生活</a:t>
            </a: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的關係</a:t>
            </a: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400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了解</a:t>
            </a:r>
            <a:r>
              <a:rPr lang="zh-TW" altLang="en-US" sz="24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日治時期</a:t>
            </a: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人們的心聲</a:t>
            </a:r>
          </a:p>
        </p:txBody>
      </p:sp>
    </p:spTree>
  </p:cSld>
  <p:clrMapOvr>
    <a:masterClrMapping/>
  </p:clrMapOvr>
  <p:transition spd="med">
    <p:pull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xmlns="" id="{C97BEC0D-2929-044F-DD65-E8760486D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 descr="一張含有 螢幕擷取畫面, 設計 的圖片&#10;&#10;AI 產生的內容可能不正確。">
            <a:extLst>
              <a:ext uri="{FF2B5EF4-FFF2-40B4-BE49-F238E27FC236}">
                <a16:creationId xmlns:a16="http://schemas.microsoft.com/office/drawing/2014/main" xmlns="" id="{730872AA-9F77-37D2-3126-995F2261C2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02110">
            <a:off x="9562596" y="4329859"/>
            <a:ext cx="2479262" cy="2049186"/>
          </a:xfrm>
          <a:prstGeom prst="rect">
            <a:avLst/>
          </a:prstGeom>
        </p:spPr>
      </p:pic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A129F783-0951-3F29-814C-4175AA6EDA28}"/>
              </a:ext>
            </a:extLst>
          </p:cNvPr>
          <p:cNvSpPr txBox="1">
            <a:spLocks/>
          </p:cNvSpPr>
          <p:nvPr/>
        </p:nvSpPr>
        <p:spPr>
          <a:xfrm>
            <a:off x="1576997" y="1883438"/>
            <a:ext cx="4689988" cy="583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4. 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推動臺灣議會設置運動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xmlns="" id="{8DF42B89-0BA2-8C69-ABF6-4A6303389466}"/>
              </a:ext>
            </a:extLst>
          </p:cNvPr>
          <p:cNvSpPr txBox="1">
            <a:spLocks/>
          </p:cNvSpPr>
          <p:nvPr/>
        </p:nvSpPr>
        <p:spPr>
          <a:xfrm>
            <a:off x="1628470" y="2466753"/>
            <a:ext cx="8630652" cy="16815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60"/>
              </a:lnSpc>
              <a:buSzPct val="95000"/>
            </a:pPr>
            <a:r>
              <a:rPr lang="en-US" altLang="zh-TW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《</a:t>
            </a: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臺灣民報</a:t>
            </a:r>
            <a:r>
              <a:rPr lang="en-US" altLang="zh-TW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》</a:t>
            </a: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也用來宣傳文化協會發起的「臺灣議會設置請願運動」，希望爭取臺灣人有參政的權利。報紙的報導與論述是推動請願運動的重要工具。</a:t>
            </a:r>
          </a:p>
        </p:txBody>
      </p:sp>
    </p:spTree>
    <p:extLst>
      <p:ext uri="{BB962C8B-B14F-4D97-AF65-F5344CB8AC3E}">
        <p14:creationId xmlns:p14="http://schemas.microsoft.com/office/powerpoint/2010/main" val="3452931594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xmlns="" id="{DD1CCCB1-FFCF-1C18-C032-ECD995BD7DAC}"/>
              </a:ext>
            </a:extLst>
          </p:cNvPr>
          <p:cNvSpPr txBox="1">
            <a:spLocks/>
          </p:cNvSpPr>
          <p:nvPr/>
        </p:nvSpPr>
        <p:spPr>
          <a:xfrm>
            <a:off x="446049" y="1400407"/>
            <a:ext cx="3010828" cy="3015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讓我們來深入了解臺灣文化協會</a:t>
            </a:r>
            <a:endParaRPr lang="en-US" altLang="zh-TW" sz="32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xmlns="" id="{5512D015-99FA-7B20-3D31-C154126AF411}"/>
              </a:ext>
            </a:extLst>
          </p:cNvPr>
          <p:cNvSpPr/>
          <p:nvPr/>
        </p:nvSpPr>
        <p:spPr>
          <a:xfrm>
            <a:off x="3758119" y="2529191"/>
            <a:ext cx="7836515" cy="2586050"/>
          </a:xfrm>
          <a:custGeom>
            <a:avLst/>
            <a:gdLst/>
            <a:ahLst/>
            <a:cxnLst/>
            <a:rect l="l" t="t" r="r" b="b"/>
            <a:pathLst>
              <a:path w="18986731" h="6265621">
                <a:moveTo>
                  <a:pt x="0" y="0"/>
                </a:moveTo>
                <a:lnTo>
                  <a:pt x="18986731" y="0"/>
                </a:lnTo>
                <a:lnTo>
                  <a:pt x="18986731" y="6265621"/>
                </a:lnTo>
                <a:lnTo>
                  <a:pt x="0" y="626562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xmlns="" id="{318FB240-5277-D73F-7EA4-6776684A521A}"/>
              </a:ext>
            </a:extLst>
          </p:cNvPr>
          <p:cNvSpPr txBox="1"/>
          <p:nvPr/>
        </p:nvSpPr>
        <p:spPr>
          <a:xfrm>
            <a:off x="3456877" y="1073244"/>
            <a:ext cx="3010828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800" u="sng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Kabel"/>
                <a:sym typeface="Kabel"/>
                <a:hlinkClick r:id="rId3" tooltip="https://tca100.nmth.gov.tw/loading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樂為世界人</a:t>
            </a:r>
          </a:p>
        </p:txBody>
      </p:sp>
    </p:spTree>
    <p:extLst>
      <p:ext uri="{BB962C8B-B14F-4D97-AF65-F5344CB8AC3E}">
        <p14:creationId xmlns:p14="http://schemas.microsoft.com/office/powerpoint/2010/main" val="23108366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103CEB09-F41F-6820-5021-BA4D7D5770F6}"/>
              </a:ext>
            </a:extLst>
          </p:cNvPr>
          <p:cNvSpPr/>
          <p:nvPr/>
        </p:nvSpPr>
        <p:spPr>
          <a:xfrm rot="161044">
            <a:off x="9414933" y="2968979"/>
            <a:ext cx="2280355" cy="28373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941E62D1-7056-1F92-72F5-2A6C9B53CE0A}"/>
              </a:ext>
            </a:extLst>
          </p:cNvPr>
          <p:cNvSpPr/>
          <p:nvPr/>
        </p:nvSpPr>
        <p:spPr>
          <a:xfrm rot="21433201">
            <a:off x="6457244" y="2540001"/>
            <a:ext cx="2280355" cy="28373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2D2BC8A-08F9-7E35-542E-C6E9D2374FA0}"/>
              </a:ext>
            </a:extLst>
          </p:cNvPr>
          <p:cNvSpPr/>
          <p:nvPr/>
        </p:nvSpPr>
        <p:spPr>
          <a:xfrm rot="217127">
            <a:off x="3544711" y="2923823"/>
            <a:ext cx="2280355" cy="28373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" name="Google Shape;156;p9">
            <a:extLst>
              <a:ext uri="{FF2B5EF4-FFF2-40B4-BE49-F238E27FC236}">
                <a16:creationId xmlns:a16="http://schemas.microsoft.com/office/drawing/2014/main" xmlns="" id="{236998A5-6A0B-777D-C281-1EA9A45DE9EE}"/>
              </a:ext>
            </a:extLst>
          </p:cNvPr>
          <p:cNvSpPr txBox="1">
            <a:spLocks/>
          </p:cNvSpPr>
          <p:nvPr/>
        </p:nvSpPr>
        <p:spPr>
          <a:xfrm>
            <a:off x="888248" y="634002"/>
            <a:ext cx="2709391" cy="10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文協人物介紹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585BEB1F-D2A0-5468-74B1-3E63B672D08C}"/>
              </a:ext>
            </a:extLst>
          </p:cNvPr>
          <p:cNvSpPr/>
          <p:nvPr/>
        </p:nvSpPr>
        <p:spPr>
          <a:xfrm rot="21411204">
            <a:off x="553155" y="2686756"/>
            <a:ext cx="2280355" cy="28373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3" name="Google Shape;96;p2">
            <a:extLst>
              <a:ext uri="{FF2B5EF4-FFF2-40B4-BE49-F238E27FC236}">
                <a16:creationId xmlns:a16="http://schemas.microsoft.com/office/drawing/2014/main" xmlns="" id="{6749BA58-11A0-0EE7-A05A-2D2D4F8704A4}"/>
              </a:ext>
            </a:extLst>
          </p:cNvPr>
          <p:cNvSpPr/>
          <p:nvPr/>
        </p:nvSpPr>
        <p:spPr>
          <a:xfrm>
            <a:off x="7928658" y="1514856"/>
            <a:ext cx="3933908" cy="950727"/>
          </a:xfrm>
          <a:prstGeom prst="wedgeRoundRectCallout">
            <a:avLst>
              <a:gd name="adj1" fmla="val -61229"/>
              <a:gd name="adj2" fmla="val 51053"/>
              <a:gd name="adj3" fmla="val 16667"/>
            </a:avLst>
          </a:prstGeom>
          <a:solidFill>
            <a:srgbClr val="BE8661"/>
          </a:solidFill>
          <a:ln w="9525">
            <a:noFill/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108000" rIns="91425" bIns="108000" anchor="t" anchorCtr="0">
            <a:spAutoFit/>
          </a:bodyPr>
          <a:lstStyle/>
          <a:p>
            <a:pPr lvl="0" algn="ctr">
              <a:lnSpc>
                <a:spcPts val="2500"/>
              </a:lnSpc>
            </a:pPr>
            <a:r>
              <a:rPr lang="zh-TW" altLang="en-US" sz="18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看一看，文化協會的成員有哪些？</a:t>
            </a:r>
          </a:p>
          <a:p>
            <a:pPr lvl="0" algn="ctr">
              <a:lnSpc>
                <a:spcPts val="2500"/>
              </a:lnSpc>
            </a:pPr>
            <a:r>
              <a:rPr lang="zh-TW" altLang="en-US" sz="1800" b="1" dirty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他們有什麼理念？做了甚麼貢獻？</a:t>
            </a:r>
          </a:p>
        </p:txBody>
      </p:sp>
      <p:pic>
        <p:nvPicPr>
          <p:cNvPr id="9" name="圖片 8" descr="一張含有 黑色, 黑暗 的圖片&#10;&#10;AI 產生的內容可能不正確。">
            <a:extLst>
              <a:ext uri="{FF2B5EF4-FFF2-40B4-BE49-F238E27FC236}">
                <a16:creationId xmlns:a16="http://schemas.microsoft.com/office/drawing/2014/main" xmlns="" id="{38060AF8-C225-5BEA-1A97-482179CA5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411204">
            <a:off x="727128" y="2993701"/>
            <a:ext cx="2015028" cy="2263422"/>
          </a:xfrm>
          <a:prstGeom prst="rect">
            <a:avLst/>
          </a:prstGeom>
        </p:spPr>
      </p:pic>
      <p:pic>
        <p:nvPicPr>
          <p:cNvPr id="11" name="圖片 10" descr="一張含有 黑色, 黑暗 的圖片&#10;&#10;AI 產生的內容可能不正確。">
            <a:extLst>
              <a:ext uri="{FF2B5EF4-FFF2-40B4-BE49-F238E27FC236}">
                <a16:creationId xmlns:a16="http://schemas.microsoft.com/office/drawing/2014/main" xmlns="" id="{77D065DF-CEBF-35BA-CE5E-A6F2137D82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7127">
            <a:off x="3634844" y="3260707"/>
            <a:ext cx="1994272" cy="2263422"/>
          </a:xfrm>
          <a:prstGeom prst="rect">
            <a:avLst/>
          </a:prstGeom>
        </p:spPr>
      </p:pic>
      <p:pic>
        <p:nvPicPr>
          <p:cNvPr id="13" name="圖片 12" descr="一張含有 黑色, 黑暗 的圖片&#10;&#10;AI 產生的內容可能不正確。">
            <a:extLst>
              <a:ext uri="{FF2B5EF4-FFF2-40B4-BE49-F238E27FC236}">
                <a16:creationId xmlns:a16="http://schemas.microsoft.com/office/drawing/2014/main" xmlns="" id="{8CD208CF-33A0-8065-6736-C7C5033CA00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433201">
            <a:off x="6562886" y="2873877"/>
            <a:ext cx="2060990" cy="2141099"/>
          </a:xfrm>
          <a:prstGeom prst="rect">
            <a:avLst/>
          </a:prstGeom>
        </p:spPr>
      </p:pic>
      <p:pic>
        <p:nvPicPr>
          <p:cNvPr id="15" name="圖片 14" descr="一張含有 寫生, 圖畫, 黑色, 藝術 的圖片&#10;&#10;AI 產生的內容可能不正確。">
            <a:extLst>
              <a:ext uri="{FF2B5EF4-FFF2-40B4-BE49-F238E27FC236}">
                <a16:creationId xmlns:a16="http://schemas.microsoft.com/office/drawing/2014/main" xmlns="" id="{2026C747-30B7-5E4F-E2FA-BCB37403F8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61044">
            <a:off x="9557973" y="3283163"/>
            <a:ext cx="1994273" cy="2209003"/>
          </a:xfrm>
          <a:prstGeom prst="rect">
            <a:avLst/>
          </a:prstGeom>
        </p:spPr>
      </p:pic>
      <p:pic>
        <p:nvPicPr>
          <p:cNvPr id="20" name="圖片 19">
            <a:extLst>
              <a:ext uri="{FF2B5EF4-FFF2-40B4-BE49-F238E27FC236}">
                <a16:creationId xmlns:a16="http://schemas.microsoft.com/office/drawing/2014/main" xmlns="" id="{C7668DBB-F49A-C163-CA3A-74757A7373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14752" y="2630282"/>
            <a:ext cx="386636" cy="573718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xmlns="" id="{095C1A1D-5636-993B-1F69-1F7C611E503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68008" y="2219275"/>
            <a:ext cx="386636" cy="573718"/>
          </a:xfrm>
          <a:prstGeom prst="rect">
            <a:avLst/>
          </a:prstGeom>
        </p:spPr>
      </p:pic>
      <p:pic>
        <p:nvPicPr>
          <p:cNvPr id="22" name="圖片 21">
            <a:extLst>
              <a:ext uri="{FF2B5EF4-FFF2-40B4-BE49-F238E27FC236}">
                <a16:creationId xmlns:a16="http://schemas.microsoft.com/office/drawing/2014/main" xmlns="" id="{1E88F9D0-5E79-BA79-A736-8A47E8BAE97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5298" y="2606754"/>
            <a:ext cx="351487" cy="521562"/>
          </a:xfrm>
          <a:prstGeom prst="rect">
            <a:avLst/>
          </a:prstGeom>
        </p:spPr>
      </p:pic>
      <p:pic>
        <p:nvPicPr>
          <p:cNvPr id="23" name="圖片 22">
            <a:extLst>
              <a:ext uri="{FF2B5EF4-FFF2-40B4-BE49-F238E27FC236}">
                <a16:creationId xmlns:a16="http://schemas.microsoft.com/office/drawing/2014/main" xmlns="" id="{D8B3980E-A9A8-1EE7-C73C-BE6666A3E07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371" y="2303757"/>
            <a:ext cx="386636" cy="573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4974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xmlns="" id="{900FC09A-D3D8-D71C-B444-5ED3B80BF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B0A4ECBF-621F-CCDF-9B6C-25671C30D8BA}"/>
              </a:ext>
            </a:extLst>
          </p:cNvPr>
          <p:cNvSpPr txBox="1">
            <a:spLocks/>
          </p:cNvSpPr>
          <p:nvPr/>
        </p:nvSpPr>
        <p:spPr>
          <a:xfrm>
            <a:off x="1628470" y="2399986"/>
            <a:ext cx="4689988" cy="583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發下學習單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xmlns="" id="{C1EEB281-8866-AB13-63C7-451403A7AE86}"/>
              </a:ext>
            </a:extLst>
          </p:cNvPr>
          <p:cNvSpPr txBox="1">
            <a:spLocks/>
          </p:cNvSpPr>
          <p:nvPr/>
        </p:nvSpPr>
        <p:spPr>
          <a:xfrm>
            <a:off x="1628470" y="2983301"/>
            <a:ext cx="4689988" cy="232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60"/>
              </a:lnSpc>
              <a:buSzPct val="95000"/>
            </a:pPr>
            <a:r>
              <a:rPr lang="zh-TW" altLang="en-US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換你找一找，</a:t>
            </a:r>
          </a:p>
          <a:p>
            <a:pPr>
              <a:lnSpc>
                <a:spcPts val="4060"/>
              </a:lnSpc>
              <a:buSzPct val="95000"/>
            </a:pPr>
            <a:r>
              <a:rPr lang="zh-TW" altLang="en-US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請根據圖片與文字的線索，</a:t>
            </a:r>
          </a:p>
          <a:p>
            <a:pPr>
              <a:lnSpc>
                <a:spcPts val="4060"/>
              </a:lnSpc>
              <a:buSzPct val="95000"/>
            </a:pPr>
            <a:r>
              <a:rPr lang="zh-TW" altLang="en-US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想一想，這些人物是誰呢</a:t>
            </a:r>
            <a:r>
              <a:rPr lang="en-US" altLang="zh-TW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</a:p>
          <a:p>
            <a:pPr>
              <a:lnSpc>
                <a:spcPts val="4060"/>
              </a:lnSpc>
              <a:buSzPct val="95000"/>
            </a:pPr>
            <a:endParaRPr lang="en-US" altLang="zh-TW" sz="2800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3" name="圖片 2" descr="一張含有 地圖 的圖片&#10;&#10;AI 產生的內容可能不正確。">
            <a:extLst>
              <a:ext uri="{FF2B5EF4-FFF2-40B4-BE49-F238E27FC236}">
                <a16:creationId xmlns:a16="http://schemas.microsoft.com/office/drawing/2014/main" xmlns="" id="{FA322F12-3CDA-9E2D-C02E-72FE5B2BD9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7236" y="2399986"/>
            <a:ext cx="2411300" cy="2694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920963"/>
      </p:ext>
    </p:extLst>
  </p:cSld>
  <p:clrMapOvr>
    <a:masterClrMapping/>
  </p:clrMapOvr>
  <p:transition spd="med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xmlns="" id="{520B2E5F-F3D9-6C03-0355-B55C40B3AA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94;p2">
            <a:extLst>
              <a:ext uri="{FF2B5EF4-FFF2-40B4-BE49-F238E27FC236}">
                <a16:creationId xmlns:a16="http://schemas.microsoft.com/office/drawing/2014/main" xmlns="" id="{2AD3CA9D-4DF0-D81B-7F0F-E4C06B72203A}"/>
              </a:ext>
            </a:extLst>
          </p:cNvPr>
          <p:cNvSpPr/>
          <p:nvPr/>
        </p:nvSpPr>
        <p:spPr>
          <a:xfrm>
            <a:off x="5721331" y="3076533"/>
            <a:ext cx="5184966" cy="20800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rtl="0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18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啟蒙民智</a:t>
            </a:r>
            <a:r>
              <a:rPr lang="zh-TW" altLang="en-US" sz="18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－提升民眾的教育與知識水平。</a:t>
            </a:r>
          </a:p>
          <a:p>
            <a:pPr marL="342900" marR="0" lvl="0" indent="-342900" rtl="0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18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提倡民主與自由</a:t>
            </a:r>
            <a:r>
              <a:rPr lang="zh-TW" altLang="en-US" sz="18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－主張臺灣人應該擁有言論自由、參政權與平等權利。</a:t>
            </a:r>
          </a:p>
          <a:p>
            <a:pPr marL="342900" marR="0" lvl="0" indent="-342900" rtl="0">
              <a:lnSpc>
                <a:spcPts val="30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18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發展臺灣文化</a:t>
            </a:r>
            <a:r>
              <a:rPr lang="zh-TW" altLang="en-US" sz="18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－強調臺灣人應有自己的文化認同與歷史定位。</a:t>
            </a:r>
          </a:p>
        </p:txBody>
      </p:sp>
      <p:sp>
        <p:nvSpPr>
          <p:cNvPr id="94" name="Google Shape;94;p2">
            <a:extLst>
              <a:ext uri="{FF2B5EF4-FFF2-40B4-BE49-F238E27FC236}">
                <a16:creationId xmlns:a16="http://schemas.microsoft.com/office/drawing/2014/main" xmlns="" id="{DF86ED2F-785F-2443-183A-AB6A6101BD2F}"/>
              </a:ext>
            </a:extLst>
          </p:cNvPr>
          <p:cNvSpPr/>
          <p:nvPr/>
        </p:nvSpPr>
        <p:spPr>
          <a:xfrm>
            <a:off x="5604953" y="2214868"/>
            <a:ext cx="5184966" cy="669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0">
              <a:lnSpc>
                <a:spcPts val="44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28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文化協會的三大核心理念是</a:t>
            </a:r>
            <a:r>
              <a:rPr lang="en-US" altLang="zh-TW" sz="28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...</a:t>
            </a:r>
          </a:p>
        </p:txBody>
      </p:sp>
      <p:sp>
        <p:nvSpPr>
          <p:cNvPr id="93" name="Google Shape;93;p2">
            <a:extLst>
              <a:ext uri="{FF2B5EF4-FFF2-40B4-BE49-F238E27FC236}">
                <a16:creationId xmlns:a16="http://schemas.microsoft.com/office/drawing/2014/main" xmlns="" id="{07A68448-CAC3-EB2C-3016-3B926AA3AEF3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7234618" y="1486206"/>
            <a:ext cx="1925637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結論</a:t>
            </a:r>
          </a:p>
        </p:txBody>
      </p:sp>
    </p:spTree>
    <p:extLst>
      <p:ext uri="{BB962C8B-B14F-4D97-AF65-F5344CB8AC3E}">
        <p14:creationId xmlns:p14="http://schemas.microsoft.com/office/powerpoint/2010/main" val="2915323933"/>
      </p:ext>
    </p:extLst>
  </p:cSld>
  <p:clrMapOvr>
    <a:masterClrMapping/>
  </p:clrMapOvr>
  <p:transition spd="med">
    <p:pull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xmlns="" id="{8E69BDFA-98B6-4889-F171-B31A751E7D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>
            <a:extLst>
              <a:ext uri="{FF2B5EF4-FFF2-40B4-BE49-F238E27FC236}">
                <a16:creationId xmlns:a16="http://schemas.microsoft.com/office/drawing/2014/main" xmlns="" id="{26D32DB1-0CCD-5E87-78F2-B68522A04921}"/>
              </a:ext>
            </a:extLst>
          </p:cNvPr>
          <p:cNvSpPr/>
          <p:nvPr/>
        </p:nvSpPr>
        <p:spPr>
          <a:xfrm>
            <a:off x="4951861" y="2282513"/>
            <a:ext cx="5342628" cy="27083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認識</a:t>
            </a:r>
            <a:r>
              <a:rPr lang="zh-TW" altLang="en-US" sz="20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臺灣文化協會</a:t>
            </a: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的成立背景、重要人物與三大核心理念。</a:t>
            </a: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能閱讀資料，了解文化協會如何</a:t>
            </a:r>
            <a:r>
              <a:rPr lang="zh-TW" altLang="en-US" sz="20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透過各種方式爭取人民權益</a:t>
            </a: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。</a:t>
            </a: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理解文化協會成員</a:t>
            </a:r>
            <a:r>
              <a:rPr lang="zh-TW" altLang="en-US" sz="20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不畏壓迫、勇敢爭取民主自由</a:t>
            </a:r>
            <a:r>
              <a:rPr lang="zh-TW" altLang="en-US" sz="20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的精神。</a:t>
            </a:r>
          </a:p>
        </p:txBody>
      </p:sp>
      <p:sp>
        <p:nvSpPr>
          <p:cNvPr id="93" name="Google Shape;93;p2">
            <a:extLst>
              <a:ext uri="{FF2B5EF4-FFF2-40B4-BE49-F238E27FC236}">
                <a16:creationId xmlns:a16="http://schemas.microsoft.com/office/drawing/2014/main" xmlns="" id="{C3873834-CC16-049C-19D7-7EF73971BBB9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6096000" y="1447370"/>
            <a:ext cx="3054350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第三章課程目標</a:t>
            </a:r>
          </a:p>
        </p:txBody>
      </p:sp>
    </p:spTree>
    <p:extLst>
      <p:ext uri="{BB962C8B-B14F-4D97-AF65-F5344CB8AC3E}">
        <p14:creationId xmlns:p14="http://schemas.microsoft.com/office/powerpoint/2010/main" val="1774069753"/>
      </p:ext>
    </p:extLst>
  </p:cSld>
  <p:clrMapOvr>
    <a:masterClrMapping/>
  </p:clrMapOvr>
  <p:transition spd="med">
    <p:pull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FCB993A-E8E1-8FAC-4F35-6BB2AADD6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xmlns="" id="{38956A14-DADB-986F-4986-BBFAE7A4BFEA}"/>
              </a:ext>
            </a:extLst>
          </p:cNvPr>
          <p:cNvSpPr/>
          <p:nvPr/>
        </p:nvSpPr>
        <p:spPr>
          <a:xfrm>
            <a:off x="4080910" y="3251188"/>
            <a:ext cx="4030180" cy="2674290"/>
          </a:xfrm>
          <a:custGeom>
            <a:avLst/>
            <a:gdLst/>
            <a:ahLst/>
            <a:cxnLst/>
            <a:rect l="l" t="t" r="r" b="b"/>
            <a:pathLst>
              <a:path w="6174884" h="4097443">
                <a:moveTo>
                  <a:pt x="0" y="0"/>
                </a:moveTo>
                <a:lnTo>
                  <a:pt x="6174884" y="0"/>
                </a:lnTo>
                <a:lnTo>
                  <a:pt x="6174884" y="4097443"/>
                </a:lnTo>
                <a:lnTo>
                  <a:pt x="0" y="40974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2" name="Google Shape;93;p2">
            <a:extLst>
              <a:ext uri="{FF2B5EF4-FFF2-40B4-BE49-F238E27FC236}">
                <a16:creationId xmlns:a16="http://schemas.microsoft.com/office/drawing/2014/main" xmlns="" id="{CA2AED49-5D39-94B7-83B5-21719C5BF2A1}"/>
              </a:ext>
            </a:extLst>
          </p:cNvPr>
          <p:cNvSpPr txBox="1">
            <a:spLocks/>
          </p:cNvSpPr>
          <p:nvPr/>
        </p:nvSpPr>
        <p:spPr>
          <a:xfrm>
            <a:off x="4030671" y="1614913"/>
            <a:ext cx="7370698" cy="15379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00"/>
              </a:lnSpc>
              <a:buSzPts val="66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如果你可以回到過去，你會想對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100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年前的臺灣人說什麼？</a:t>
            </a:r>
          </a:p>
        </p:txBody>
      </p:sp>
      <p:pic>
        <p:nvPicPr>
          <p:cNvPr id="14" name="圖片 13" descr="一張含有 地圖 的圖片&#10;&#10;AI 產生的內容可能不正確。">
            <a:extLst>
              <a:ext uri="{FF2B5EF4-FFF2-40B4-BE49-F238E27FC236}">
                <a16:creationId xmlns:a16="http://schemas.microsoft.com/office/drawing/2014/main" xmlns="" id="{C2ED6D45-013E-16CA-6D04-635D0FBB7C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4066" y="1797423"/>
            <a:ext cx="1631399" cy="1823328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BE59E47F-C4BE-BF88-BC76-CBF93A42ED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6732563" y="3081029"/>
            <a:ext cx="414330" cy="614811"/>
          </a:xfrm>
          <a:prstGeom prst="rect">
            <a:avLst/>
          </a:prstGeom>
        </p:spPr>
      </p:pic>
      <p:sp>
        <p:nvSpPr>
          <p:cNvPr id="10" name="Google Shape;94;p2">
            <a:extLst>
              <a:ext uri="{FF2B5EF4-FFF2-40B4-BE49-F238E27FC236}">
                <a16:creationId xmlns:a16="http://schemas.microsoft.com/office/drawing/2014/main" xmlns="" id="{E6E63B83-B33E-84B2-C909-4842F3882191}"/>
              </a:ext>
            </a:extLst>
          </p:cNvPr>
          <p:cNvSpPr/>
          <p:nvPr/>
        </p:nvSpPr>
        <p:spPr>
          <a:xfrm>
            <a:off x="8460940" y="3081029"/>
            <a:ext cx="2940429" cy="22723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16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現在的衡陽路，日治時期名為榮町通，清代街名則為西門街。 （</a:t>
            </a:r>
            <a:r>
              <a:rPr lang="en" altLang="zh-TW" sz="16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6"/>
              </a:rPr>
              <a:t>Source: </a:t>
            </a:r>
            <a:r>
              <a:rPr lang="zh-TW" altLang="en-US" sz="16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  <a:hlinkClick r:id="rId6"/>
              </a:rPr>
              <a:t>經典雜誌</a:t>
            </a:r>
            <a:r>
              <a:rPr lang="zh-TW" altLang="en-US" sz="16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）</a:t>
            </a:r>
          </a:p>
          <a:p>
            <a:pPr marR="0" lvl="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</a:pPr>
            <a:endParaRPr lang="zh-TW" altLang="en-US" sz="1600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R="0" lvl="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</a:pPr>
            <a:endParaRPr lang="en" altLang="zh-TW" sz="1600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19938496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8B35E232-C3BA-A7AD-C503-CE1500F0B6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圖片 10" descr="一張含有 Rectangle, 黃色, 設計 的圖片&#10;&#10;AI 產生的內容可能不正確。">
            <a:extLst>
              <a:ext uri="{FF2B5EF4-FFF2-40B4-BE49-F238E27FC236}">
                <a16:creationId xmlns:a16="http://schemas.microsoft.com/office/drawing/2014/main" xmlns="" id="{C959EC8D-513F-E188-128F-4BF1A58D60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0997" y="4253364"/>
            <a:ext cx="2215182" cy="1304647"/>
          </a:xfrm>
          <a:prstGeom prst="rect">
            <a:avLst/>
          </a:prstGeom>
        </p:spPr>
      </p:pic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06049677-807E-8FCB-A0BF-4D964CA1A4F6}"/>
              </a:ext>
            </a:extLst>
          </p:cNvPr>
          <p:cNvSpPr txBox="1">
            <a:spLocks/>
          </p:cNvSpPr>
          <p:nvPr/>
        </p:nvSpPr>
        <p:spPr>
          <a:xfrm>
            <a:off x="669465" y="2221566"/>
            <a:ext cx="2102591" cy="681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歷史背景</a:t>
            </a:r>
          </a:p>
        </p:txBody>
      </p:sp>
      <p:sp>
        <p:nvSpPr>
          <p:cNvPr id="4" name="Google Shape;94;p2">
            <a:extLst>
              <a:ext uri="{FF2B5EF4-FFF2-40B4-BE49-F238E27FC236}">
                <a16:creationId xmlns:a16="http://schemas.microsoft.com/office/drawing/2014/main" xmlns="" id="{9244A0DF-0D1C-D26A-D134-1936CC0EC7FB}"/>
              </a:ext>
            </a:extLst>
          </p:cNvPr>
          <p:cNvSpPr/>
          <p:nvPr/>
        </p:nvSpPr>
        <p:spPr>
          <a:xfrm>
            <a:off x="3933705" y="2417004"/>
            <a:ext cx="6154753" cy="1836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8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總督府對臺灣人民高壓統治。</a:t>
            </a: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800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8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日治時期初期，人民缺乏言論自由與政治參與機會。</a:t>
            </a:r>
          </a:p>
        </p:txBody>
      </p:sp>
      <p:pic>
        <p:nvPicPr>
          <p:cNvPr id="6" name="圖片 5" descr="一張含有 Rectangle, 螢幕擷取畫面, 黃色 的圖片&#10;&#10;AI 產生的內容可能不正確。">
            <a:extLst>
              <a:ext uri="{FF2B5EF4-FFF2-40B4-BE49-F238E27FC236}">
                <a16:creationId xmlns:a16="http://schemas.microsoft.com/office/drawing/2014/main" xmlns="" id="{180C73CF-3C23-FA4F-8794-1F853C09D44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4689" y="4793457"/>
            <a:ext cx="2351082" cy="1365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8614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B5DCCDF4-1301-E181-F706-1DDC7A2305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D4A7A738-B73E-8885-9A2E-4873C2D2FDC9}"/>
              </a:ext>
            </a:extLst>
          </p:cNvPr>
          <p:cNvSpPr txBox="1">
            <a:spLocks/>
          </p:cNvSpPr>
          <p:nvPr/>
        </p:nvSpPr>
        <p:spPr>
          <a:xfrm>
            <a:off x="669465" y="2221566"/>
            <a:ext cx="2102591" cy="681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如何表達</a:t>
            </a:r>
          </a:p>
        </p:txBody>
      </p:sp>
      <p:sp>
        <p:nvSpPr>
          <p:cNvPr id="4" name="Google Shape;94;p2">
            <a:extLst>
              <a:ext uri="{FF2B5EF4-FFF2-40B4-BE49-F238E27FC236}">
                <a16:creationId xmlns:a16="http://schemas.microsoft.com/office/drawing/2014/main" xmlns="" id="{C42B2F73-EEEF-A63C-6B27-512AC8858D6C}"/>
              </a:ext>
            </a:extLst>
          </p:cNvPr>
          <p:cNvSpPr/>
          <p:nvPr/>
        </p:nvSpPr>
        <p:spPr>
          <a:xfrm>
            <a:off x="4349695" y="2420446"/>
            <a:ext cx="6793699" cy="9643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日治時期人民如何表達對總督府的不滿？</a:t>
            </a:r>
          </a:p>
          <a:p>
            <a:pPr marR="0" lvl="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</a:pPr>
            <a:endParaRPr lang="zh-TW" altLang="en-US" sz="2800" b="1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2" name="Google Shape;94;p2">
            <a:extLst>
              <a:ext uri="{FF2B5EF4-FFF2-40B4-BE49-F238E27FC236}">
                <a16:creationId xmlns:a16="http://schemas.microsoft.com/office/drawing/2014/main" xmlns="" id="{3C8604F4-0555-4D9F-8CB5-E0D057240695}"/>
              </a:ext>
            </a:extLst>
          </p:cNvPr>
          <p:cNvSpPr/>
          <p:nvPr/>
        </p:nvSpPr>
        <p:spPr>
          <a:xfrm>
            <a:off x="4126670" y="3209074"/>
            <a:ext cx="6793699" cy="528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28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歌仔戲、廟會、演講、出版刊物</a:t>
            </a:r>
          </a:p>
        </p:txBody>
      </p:sp>
      <p:pic>
        <p:nvPicPr>
          <p:cNvPr id="7" name="圖片 6" descr="一張含有 OK 繃, 設計 的圖片&#10;&#10;AI 產生的內容可能不正確。">
            <a:extLst>
              <a:ext uri="{FF2B5EF4-FFF2-40B4-BE49-F238E27FC236}">
                <a16:creationId xmlns:a16="http://schemas.microsoft.com/office/drawing/2014/main" xmlns="" id="{8D0AFF74-A74D-CC68-A754-ABE67615AB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23728">
            <a:off x="8878186" y="3949521"/>
            <a:ext cx="2259024" cy="2431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4226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EB2B4B72-3251-1E56-89A8-9F7258A663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2">
            <a:extLst>
              <a:ext uri="{FF2B5EF4-FFF2-40B4-BE49-F238E27FC236}">
                <a16:creationId xmlns:a16="http://schemas.microsoft.com/office/drawing/2014/main" xmlns="" id="{196F27C4-1C44-F3B5-14E5-55C7174CDEC7}"/>
              </a:ext>
            </a:extLst>
          </p:cNvPr>
          <p:cNvSpPr/>
          <p:nvPr/>
        </p:nvSpPr>
        <p:spPr>
          <a:xfrm>
            <a:off x="4163450" y="2221566"/>
            <a:ext cx="7359085" cy="4324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成立時間：</a:t>
            </a:r>
            <a:r>
              <a:rPr lang="en-US" altLang="zh-TW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1921</a:t>
            </a: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年</a:t>
            </a:r>
            <a:r>
              <a:rPr lang="en-US" altLang="zh-TW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10</a:t>
            </a: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月</a:t>
            </a:r>
            <a:r>
              <a:rPr lang="en-US" altLang="zh-TW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17</a:t>
            </a: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日</a:t>
            </a: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800" b="1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地點：大稻埕</a:t>
            </a: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800" b="1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創辦人：蔣渭水、林獻堂等人</a:t>
            </a: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800" b="1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抵抗</a:t>
            </a:r>
            <a:r>
              <a:rPr lang="zh-TW" altLang="en-US" sz="2800" b="1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日本統治下的壓迫與限制</a:t>
            </a: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800" b="1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期望透過</a:t>
            </a:r>
            <a:r>
              <a:rPr lang="zh-TW" altLang="en-US" sz="2800" b="1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文化力量</a:t>
            </a: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提升臺灣人的</a:t>
            </a:r>
            <a:r>
              <a:rPr lang="zh-TW" altLang="en-US" sz="2800" b="1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民族意識</a:t>
            </a: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800" b="1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514350" marR="0" lvl="0" indent="-514350" rtl="0">
              <a:lnSpc>
                <a:spcPts val="29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800" b="1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89257329-E0C9-0E0F-B1BB-AAAF84411805}"/>
              </a:ext>
            </a:extLst>
          </p:cNvPr>
          <p:cNvSpPr txBox="1">
            <a:spLocks/>
          </p:cNvSpPr>
          <p:nvPr/>
        </p:nvSpPr>
        <p:spPr>
          <a:xfrm>
            <a:off x="669465" y="2221566"/>
            <a:ext cx="2102591" cy="681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文化協會</a:t>
            </a:r>
          </a:p>
        </p:txBody>
      </p:sp>
    </p:spTree>
    <p:extLst>
      <p:ext uri="{BB962C8B-B14F-4D97-AF65-F5344CB8AC3E}">
        <p14:creationId xmlns:p14="http://schemas.microsoft.com/office/powerpoint/2010/main" val="4267220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>
            <a:extLst>
              <a:ext uri="{FF2B5EF4-FFF2-40B4-BE49-F238E27FC236}">
                <a16:creationId xmlns:a16="http://schemas.microsoft.com/office/drawing/2014/main" xmlns="" id="{3CAD1CED-6103-3057-82C3-124E87105B58}"/>
              </a:ext>
            </a:extLst>
          </p:cNvPr>
          <p:cNvGrpSpPr/>
          <p:nvPr/>
        </p:nvGrpSpPr>
        <p:grpSpPr>
          <a:xfrm>
            <a:off x="-73272" y="3304516"/>
            <a:ext cx="13567354" cy="2870215"/>
            <a:chOff x="-73272" y="3304516"/>
            <a:chExt cx="13567354" cy="2870215"/>
          </a:xfrm>
        </p:grpSpPr>
        <p:sp>
          <p:nvSpPr>
            <p:cNvPr id="5" name="Google Shape;138;p5">
              <a:extLst>
                <a:ext uri="{FF2B5EF4-FFF2-40B4-BE49-F238E27FC236}">
                  <a16:creationId xmlns:a16="http://schemas.microsoft.com/office/drawing/2014/main" xmlns="" id="{E4E77995-149B-43D5-7827-251BF1C68555}"/>
                </a:ext>
              </a:extLst>
            </p:cNvPr>
            <p:cNvSpPr/>
            <p:nvPr/>
          </p:nvSpPr>
          <p:spPr>
            <a:xfrm rot="5400000">
              <a:off x="274320" y="2956924"/>
              <a:ext cx="2870212" cy="3565395"/>
            </a:xfrm>
            <a:custGeom>
              <a:avLst/>
              <a:gdLst/>
              <a:ahLst/>
              <a:cxnLst/>
              <a:rect l="l" t="t" r="r" b="b"/>
              <a:pathLst>
                <a:path w="19216279" h="16040300" extrusionOk="0">
                  <a:moveTo>
                    <a:pt x="0" y="0"/>
                  </a:moveTo>
                  <a:lnTo>
                    <a:pt x="19216280" y="0"/>
                  </a:lnTo>
                  <a:lnTo>
                    <a:pt x="19216280" y="16040300"/>
                  </a:lnTo>
                  <a:lnTo>
                    <a:pt x="0" y="160403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/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 dirty="0"/>
            </a:p>
          </p:txBody>
        </p:sp>
        <p:sp>
          <p:nvSpPr>
            <p:cNvPr id="6" name="Google Shape;138;p5">
              <a:extLst>
                <a:ext uri="{FF2B5EF4-FFF2-40B4-BE49-F238E27FC236}">
                  <a16:creationId xmlns:a16="http://schemas.microsoft.com/office/drawing/2014/main" xmlns="" id="{3822BC36-3A84-0BDA-40E0-5EC0EFDDD79A}"/>
                </a:ext>
              </a:extLst>
            </p:cNvPr>
            <p:cNvSpPr/>
            <p:nvPr/>
          </p:nvSpPr>
          <p:spPr>
            <a:xfrm rot="5400000">
              <a:off x="3638410" y="2956925"/>
              <a:ext cx="2870212" cy="3565395"/>
            </a:xfrm>
            <a:custGeom>
              <a:avLst/>
              <a:gdLst/>
              <a:ahLst/>
              <a:cxnLst/>
              <a:rect l="l" t="t" r="r" b="b"/>
              <a:pathLst>
                <a:path w="19216279" h="16040300" extrusionOk="0">
                  <a:moveTo>
                    <a:pt x="0" y="0"/>
                  </a:moveTo>
                  <a:lnTo>
                    <a:pt x="19216280" y="0"/>
                  </a:lnTo>
                  <a:lnTo>
                    <a:pt x="19216280" y="16040300"/>
                  </a:lnTo>
                  <a:lnTo>
                    <a:pt x="0" y="160403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/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 dirty="0"/>
            </a:p>
          </p:txBody>
        </p:sp>
        <p:sp>
          <p:nvSpPr>
            <p:cNvPr id="7" name="Google Shape;138;p5">
              <a:extLst>
                <a:ext uri="{FF2B5EF4-FFF2-40B4-BE49-F238E27FC236}">
                  <a16:creationId xmlns:a16="http://schemas.microsoft.com/office/drawing/2014/main" xmlns="" id="{BCA8FE36-FCD2-FC35-CD35-8D2F6ADB3387}"/>
                </a:ext>
              </a:extLst>
            </p:cNvPr>
            <p:cNvSpPr/>
            <p:nvPr/>
          </p:nvSpPr>
          <p:spPr>
            <a:xfrm rot="5400000">
              <a:off x="7137967" y="2956926"/>
              <a:ext cx="2870212" cy="3565395"/>
            </a:xfrm>
            <a:custGeom>
              <a:avLst/>
              <a:gdLst/>
              <a:ahLst/>
              <a:cxnLst/>
              <a:rect l="l" t="t" r="r" b="b"/>
              <a:pathLst>
                <a:path w="19216279" h="16040300" extrusionOk="0">
                  <a:moveTo>
                    <a:pt x="0" y="0"/>
                  </a:moveTo>
                  <a:lnTo>
                    <a:pt x="19216280" y="0"/>
                  </a:lnTo>
                  <a:lnTo>
                    <a:pt x="19216280" y="16040300"/>
                  </a:lnTo>
                  <a:lnTo>
                    <a:pt x="0" y="160403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/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 dirty="0"/>
            </a:p>
          </p:txBody>
        </p:sp>
        <p:sp>
          <p:nvSpPr>
            <p:cNvPr id="8" name="Google Shape;138;p5">
              <a:extLst>
                <a:ext uri="{FF2B5EF4-FFF2-40B4-BE49-F238E27FC236}">
                  <a16:creationId xmlns:a16="http://schemas.microsoft.com/office/drawing/2014/main" xmlns="" id="{6451AE27-BFE1-2238-6CC3-664E4B0C67D9}"/>
                </a:ext>
              </a:extLst>
            </p:cNvPr>
            <p:cNvSpPr/>
            <p:nvPr/>
          </p:nvSpPr>
          <p:spPr>
            <a:xfrm rot="5400000">
              <a:off x="10276279" y="2956927"/>
              <a:ext cx="2870212" cy="3565395"/>
            </a:xfrm>
            <a:custGeom>
              <a:avLst/>
              <a:gdLst/>
              <a:ahLst/>
              <a:cxnLst/>
              <a:rect l="l" t="t" r="r" b="b"/>
              <a:pathLst>
                <a:path w="19216279" h="16040300" extrusionOk="0">
                  <a:moveTo>
                    <a:pt x="0" y="0"/>
                  </a:moveTo>
                  <a:lnTo>
                    <a:pt x="19216280" y="0"/>
                  </a:lnTo>
                  <a:lnTo>
                    <a:pt x="19216280" y="16040300"/>
                  </a:lnTo>
                  <a:lnTo>
                    <a:pt x="0" y="160403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/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 dirty="0"/>
            </a:p>
          </p:txBody>
        </p:sp>
      </p:grpSp>
      <p:sp>
        <p:nvSpPr>
          <p:cNvPr id="2" name="Google Shape;115;p3">
            <a:hlinkClick r:id="rId3"/>
            <a:extLst>
              <a:ext uri="{FF2B5EF4-FFF2-40B4-BE49-F238E27FC236}">
                <a16:creationId xmlns:a16="http://schemas.microsoft.com/office/drawing/2014/main" xmlns="" id="{7C2CF3F8-C8A2-068E-A977-1AA55080A8C4}"/>
              </a:ext>
            </a:extLst>
          </p:cNvPr>
          <p:cNvSpPr/>
          <p:nvPr/>
        </p:nvSpPr>
        <p:spPr>
          <a:xfrm>
            <a:off x="-244813" y="2607733"/>
            <a:ext cx="13061656" cy="3249087"/>
          </a:xfrm>
          <a:custGeom>
            <a:avLst/>
            <a:gdLst/>
            <a:ahLst/>
            <a:cxnLst/>
            <a:rect l="l" t="t" r="r" b="b"/>
            <a:pathLst>
              <a:path w="18288000" h="4549140" extrusionOk="0">
                <a:moveTo>
                  <a:pt x="0" y="0"/>
                </a:moveTo>
                <a:lnTo>
                  <a:pt x="18288000" y="0"/>
                </a:lnTo>
                <a:lnTo>
                  <a:pt x="18288000" y="4549140"/>
                </a:lnTo>
                <a:lnTo>
                  <a:pt x="0" y="454914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4">
              <a:alphaModFix/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/>
          </a:p>
        </p:txBody>
      </p:sp>
      <p:sp>
        <p:nvSpPr>
          <p:cNvPr id="3" name="Google Shape;156;p9">
            <a:extLst>
              <a:ext uri="{FF2B5EF4-FFF2-40B4-BE49-F238E27FC236}">
                <a16:creationId xmlns:a16="http://schemas.microsoft.com/office/drawing/2014/main" xmlns="" id="{4C8BD894-D586-7836-D3D7-5DD0EF8F2271}"/>
              </a:ext>
            </a:extLst>
          </p:cNvPr>
          <p:cNvSpPr txBox="1">
            <a:spLocks/>
          </p:cNvSpPr>
          <p:nvPr/>
        </p:nvSpPr>
        <p:spPr>
          <a:xfrm>
            <a:off x="888248" y="683271"/>
            <a:ext cx="5207752" cy="10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  <a:hlinkClick r:id="rId5"/>
              </a:rPr>
              <a:t>臺灣史數位資源整合入口網</a:t>
            </a:r>
            <a:endParaRPr lang="zh-TW" altLang="en-US" sz="32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4" name="Google Shape;156;p9">
            <a:extLst>
              <a:ext uri="{FF2B5EF4-FFF2-40B4-BE49-F238E27FC236}">
                <a16:creationId xmlns:a16="http://schemas.microsoft.com/office/drawing/2014/main" xmlns="" id="{273A6CAE-30B3-2357-7511-A9F4AB07CB83}"/>
              </a:ext>
            </a:extLst>
          </p:cNvPr>
          <p:cNvSpPr txBox="1">
            <a:spLocks/>
          </p:cNvSpPr>
          <p:nvPr/>
        </p:nvSpPr>
        <p:spPr>
          <a:xfrm>
            <a:off x="-244813" y="1525591"/>
            <a:ext cx="5207752" cy="414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  <a:spcBef>
                <a:spcPts val="0"/>
              </a:spcBef>
              <a:buClr>
                <a:schemeClr val="dk1"/>
              </a:buClr>
              <a:buSzPts val="4800"/>
              <a:buFont typeface="Microsoft JhengHei"/>
              <a:buNone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近代臺灣報刊資料庫</a:t>
            </a:r>
          </a:p>
        </p:txBody>
      </p:sp>
    </p:spTree>
    <p:extLst>
      <p:ext uri="{BB962C8B-B14F-4D97-AF65-F5344CB8AC3E}">
        <p14:creationId xmlns:p14="http://schemas.microsoft.com/office/powerpoint/2010/main" val="30978029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C84A1775-A389-9BE8-EC14-45458CF8B0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xmlns="" id="{7F818817-39C5-FE72-C9DD-C8863548DAE5}"/>
              </a:ext>
            </a:extLst>
          </p:cNvPr>
          <p:cNvSpPr txBox="1">
            <a:spLocks/>
          </p:cNvSpPr>
          <p:nvPr/>
        </p:nvSpPr>
        <p:spPr>
          <a:xfrm>
            <a:off x="446049" y="1400407"/>
            <a:ext cx="3010828" cy="3015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讓我們來深入了解台灣文化協會</a:t>
            </a:r>
            <a:endParaRPr lang="en-US" altLang="zh-TW" sz="32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Freeform 7">
            <a:extLst>
              <a:ext uri="{FF2B5EF4-FFF2-40B4-BE49-F238E27FC236}">
                <a16:creationId xmlns:a16="http://schemas.microsoft.com/office/drawing/2014/main" xmlns="" id="{3BD674A9-822D-2357-6AB1-FA1A19C794DE}"/>
              </a:ext>
            </a:extLst>
          </p:cNvPr>
          <p:cNvSpPr/>
          <p:nvPr/>
        </p:nvSpPr>
        <p:spPr>
          <a:xfrm>
            <a:off x="3758119" y="2529191"/>
            <a:ext cx="7836515" cy="2586050"/>
          </a:xfrm>
          <a:custGeom>
            <a:avLst/>
            <a:gdLst/>
            <a:ahLst/>
            <a:cxnLst/>
            <a:rect l="l" t="t" r="r" b="b"/>
            <a:pathLst>
              <a:path w="18986731" h="6265621">
                <a:moveTo>
                  <a:pt x="0" y="0"/>
                </a:moveTo>
                <a:lnTo>
                  <a:pt x="18986731" y="0"/>
                </a:lnTo>
                <a:lnTo>
                  <a:pt x="18986731" y="6265621"/>
                </a:lnTo>
                <a:lnTo>
                  <a:pt x="0" y="6265621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4" name="TextBox 8">
            <a:extLst>
              <a:ext uri="{FF2B5EF4-FFF2-40B4-BE49-F238E27FC236}">
                <a16:creationId xmlns:a16="http://schemas.microsoft.com/office/drawing/2014/main" xmlns="" id="{C5D97D48-BE9F-4A6A-B6B8-070769DA95EF}"/>
              </a:ext>
            </a:extLst>
          </p:cNvPr>
          <p:cNvSpPr txBox="1"/>
          <p:nvPr/>
        </p:nvSpPr>
        <p:spPr>
          <a:xfrm>
            <a:off x="3456877" y="1073244"/>
            <a:ext cx="3010828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800" u="sng" dirty="0">
                <a:solidFill>
                  <a:schemeClr val="bg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Kabel"/>
                <a:sym typeface="Kabel"/>
                <a:hlinkClick r:id="rId3" tooltip="https://tca100.nmth.gov.tw/loading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樂為世界人</a:t>
            </a:r>
          </a:p>
        </p:txBody>
      </p:sp>
    </p:spTree>
    <p:extLst>
      <p:ext uri="{BB962C8B-B14F-4D97-AF65-F5344CB8AC3E}">
        <p14:creationId xmlns:p14="http://schemas.microsoft.com/office/powerpoint/2010/main" val="35874479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778D3185-B7D0-68D0-EEB2-A64283750991}"/>
              </a:ext>
            </a:extLst>
          </p:cNvPr>
          <p:cNvSpPr/>
          <p:nvPr/>
        </p:nvSpPr>
        <p:spPr>
          <a:xfrm>
            <a:off x="9841424" y="1208868"/>
            <a:ext cx="891152" cy="441701"/>
          </a:xfrm>
          <a:prstGeom prst="rect">
            <a:avLst/>
          </a:prstGeom>
          <a:solidFill>
            <a:srgbClr val="C5957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sp>
        <p:nvSpPr>
          <p:cNvPr id="2" name="Freeform 7">
            <a:extLst>
              <a:ext uri="{FF2B5EF4-FFF2-40B4-BE49-F238E27FC236}">
                <a16:creationId xmlns:a16="http://schemas.microsoft.com/office/drawing/2014/main" xmlns="" id="{2BF8AD7F-FB0E-C0B3-42E2-30EB138EDDCB}"/>
              </a:ext>
            </a:extLst>
          </p:cNvPr>
          <p:cNvSpPr/>
          <p:nvPr/>
        </p:nvSpPr>
        <p:spPr>
          <a:xfrm>
            <a:off x="1530222" y="2017006"/>
            <a:ext cx="8954680" cy="4436959"/>
          </a:xfrm>
          <a:custGeom>
            <a:avLst/>
            <a:gdLst/>
            <a:ahLst/>
            <a:cxnLst/>
            <a:rect l="l" t="t" r="r" b="b"/>
            <a:pathLst>
              <a:path w="11301259" h="5749515">
                <a:moveTo>
                  <a:pt x="0" y="0"/>
                </a:moveTo>
                <a:lnTo>
                  <a:pt x="11301258" y="0"/>
                </a:lnTo>
                <a:lnTo>
                  <a:pt x="11301258" y="5749515"/>
                </a:lnTo>
                <a:lnTo>
                  <a:pt x="0" y="5749515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>
              <a:fillRect l="1" r="-168" b="-2848"/>
            </a:stretch>
          </a:blipFill>
        </p:spPr>
        <p:txBody>
          <a:bodyPr/>
          <a:lstStyle/>
          <a:p>
            <a:endParaRPr lang="zh-TW" altLang="en-US"/>
          </a:p>
        </p:txBody>
      </p:sp>
      <p:sp>
        <p:nvSpPr>
          <p:cNvPr id="3" name="Google Shape;93;p2">
            <a:extLst>
              <a:ext uri="{FF2B5EF4-FFF2-40B4-BE49-F238E27FC236}">
                <a16:creationId xmlns:a16="http://schemas.microsoft.com/office/drawing/2014/main" xmlns="" id="{68B3831B-F684-79C3-18A5-853638441C79}"/>
              </a:ext>
            </a:extLst>
          </p:cNvPr>
          <p:cNvSpPr txBox="1">
            <a:spLocks/>
          </p:cNvSpPr>
          <p:nvPr/>
        </p:nvSpPr>
        <p:spPr>
          <a:xfrm>
            <a:off x="2110958" y="981308"/>
            <a:ext cx="8839541" cy="914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600"/>
              </a:lnSpc>
              <a:buSzPts val="6600"/>
              <a:buFont typeface="Microsoft JhengHei"/>
              <a:buNone/>
            </a:pP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看一看，文化協會的成員為了推廣他們的理念，做了哪些事情？</a:t>
            </a:r>
          </a:p>
        </p:txBody>
      </p:sp>
    </p:spTree>
    <p:extLst>
      <p:ext uri="{BB962C8B-B14F-4D97-AF65-F5344CB8AC3E}">
        <p14:creationId xmlns:p14="http://schemas.microsoft.com/office/powerpoint/2010/main" val="2150879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xmlns="" id="{251CE6C8-3737-BAED-1D3F-CF8A09D4C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FC677B43-8A3E-D236-25AF-694D9D195D10}"/>
              </a:ext>
            </a:extLst>
          </p:cNvPr>
          <p:cNvSpPr txBox="1">
            <a:spLocks/>
          </p:cNvSpPr>
          <p:nvPr/>
        </p:nvSpPr>
        <p:spPr>
          <a:xfrm>
            <a:off x="1628470" y="2399986"/>
            <a:ext cx="4689988" cy="583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32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發下學習單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xmlns="" id="{63C0F9D5-B3BC-6139-AE9D-20A9956569CA}"/>
              </a:ext>
            </a:extLst>
          </p:cNvPr>
          <p:cNvSpPr txBox="1">
            <a:spLocks/>
          </p:cNvSpPr>
          <p:nvPr/>
        </p:nvSpPr>
        <p:spPr>
          <a:xfrm>
            <a:off x="1628470" y="2983301"/>
            <a:ext cx="4689988" cy="23246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60"/>
              </a:lnSpc>
              <a:buSzPct val="95000"/>
            </a:pPr>
            <a:r>
              <a:rPr lang="zh-TW" altLang="en-US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換你找一找，</a:t>
            </a:r>
          </a:p>
          <a:p>
            <a:pPr>
              <a:lnSpc>
                <a:spcPts val="4060"/>
              </a:lnSpc>
              <a:buSzPct val="95000"/>
            </a:pPr>
            <a:r>
              <a:rPr lang="zh-TW" altLang="en-US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自由探索網站，找到線索，</a:t>
            </a:r>
          </a:p>
          <a:p>
            <a:pPr>
              <a:lnSpc>
                <a:spcPts val="4060"/>
              </a:lnSpc>
              <a:buSzPct val="95000"/>
            </a:pPr>
            <a:r>
              <a:rPr lang="zh-TW" altLang="en-US" sz="2800" dirty="0">
                <a:latin typeface="Microsoft JhengHei"/>
                <a:ea typeface="Microsoft JhengHei"/>
                <a:cs typeface="Microsoft JhengHei"/>
                <a:sym typeface="Microsoft JhengHei"/>
              </a:rPr>
              <a:t>回答問題。</a:t>
            </a:r>
          </a:p>
        </p:txBody>
      </p:sp>
      <p:pic>
        <p:nvPicPr>
          <p:cNvPr id="3" name="圖片 2" descr="一張含有 地圖 的圖片&#10;&#10;AI 產生的內容可能不正確。">
            <a:extLst>
              <a:ext uri="{FF2B5EF4-FFF2-40B4-BE49-F238E27FC236}">
                <a16:creationId xmlns:a16="http://schemas.microsoft.com/office/drawing/2014/main" xmlns="" id="{C2349255-74E0-1C67-BE78-F86F64F56C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40999">
            <a:off x="6884110" y="1793182"/>
            <a:ext cx="2129686" cy="2380237"/>
          </a:xfrm>
          <a:prstGeom prst="rect">
            <a:avLst/>
          </a:prstGeom>
        </p:spPr>
      </p:pic>
      <p:pic>
        <p:nvPicPr>
          <p:cNvPr id="4" name="圖片 3" descr="一張含有 Rectangle, 黃色, 設計 的圖片&#10;&#10;AI 產生的內容可能不正確。">
            <a:extLst>
              <a:ext uri="{FF2B5EF4-FFF2-40B4-BE49-F238E27FC236}">
                <a16:creationId xmlns:a16="http://schemas.microsoft.com/office/drawing/2014/main" xmlns="" id="{E9DECB78-A4B9-AB2C-11CA-EE27E05F8F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48349" y="3705942"/>
            <a:ext cx="2215182" cy="1557129"/>
          </a:xfrm>
          <a:prstGeom prst="rect">
            <a:avLst/>
          </a:prstGeom>
        </p:spPr>
      </p:pic>
      <p:pic>
        <p:nvPicPr>
          <p:cNvPr id="5" name="圖片 4" descr="一張含有 Rectangle, 螢幕擷取畫面, 黃色 的圖片&#10;&#10;AI 產生的內容可能不正確。">
            <a:extLst>
              <a:ext uri="{FF2B5EF4-FFF2-40B4-BE49-F238E27FC236}">
                <a16:creationId xmlns:a16="http://schemas.microsoft.com/office/drawing/2014/main" xmlns="" id="{5641C7A3-11E7-4396-B4C4-6E69E2F44F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2041" y="4246034"/>
            <a:ext cx="2351082" cy="1630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911830"/>
      </p:ext>
    </p:extLst>
  </p:cSld>
  <p:clrMapOvr>
    <a:masterClrMapping/>
  </p:clrMapOvr>
  <p:transition spd="med">
    <p:pull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xmlns="" id="{C3DE1E9D-9C55-888F-ACB3-81A72BAA3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77B0C118-2B24-79AC-1D3D-373FE5131E99}"/>
              </a:ext>
            </a:extLst>
          </p:cNvPr>
          <p:cNvSpPr txBox="1">
            <a:spLocks/>
          </p:cNvSpPr>
          <p:nvPr/>
        </p:nvSpPr>
        <p:spPr>
          <a:xfrm>
            <a:off x="674828" y="765474"/>
            <a:ext cx="5928269" cy="14332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580"/>
              </a:lnSpc>
              <a:spcAft>
                <a:spcPts val="1200"/>
              </a:spcAft>
              <a:buSzPct val="95000"/>
            </a:pP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請根據你對日治</a:t>
            </a:r>
            <a:r>
              <a:rPr lang="zh-TW" altLang="en-US" sz="2400" b="1" dirty="0" smtClean="0">
                <a:latin typeface="Microsoft JhengHei"/>
                <a:ea typeface="Microsoft JhengHei"/>
                <a:cs typeface="Microsoft JhengHei"/>
                <a:sym typeface="Microsoft JhengHei"/>
              </a:rPr>
              <a:t>時代歷史的了解，</a:t>
            </a:r>
            <a:r>
              <a:rPr lang="zh-TW" altLang="en-US" sz="24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說明你偏好該抗爭方式的原因</a:t>
            </a:r>
          </a:p>
        </p:txBody>
      </p:sp>
      <p:sp>
        <p:nvSpPr>
          <p:cNvPr id="4" name="Google Shape;138;p5">
            <a:extLst>
              <a:ext uri="{FF2B5EF4-FFF2-40B4-BE49-F238E27FC236}">
                <a16:creationId xmlns:a16="http://schemas.microsoft.com/office/drawing/2014/main" xmlns="" id="{DE558474-ED54-998C-877F-9D9B76E73BD7}"/>
              </a:ext>
            </a:extLst>
          </p:cNvPr>
          <p:cNvSpPr/>
          <p:nvPr/>
        </p:nvSpPr>
        <p:spPr>
          <a:xfrm rot="5400000">
            <a:off x="456680" y="2753791"/>
            <a:ext cx="3779811" cy="3343515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 dirty="0"/>
          </a:p>
        </p:txBody>
      </p:sp>
      <p:sp>
        <p:nvSpPr>
          <p:cNvPr id="5" name="Google Shape;138;p5">
            <a:extLst>
              <a:ext uri="{FF2B5EF4-FFF2-40B4-BE49-F238E27FC236}">
                <a16:creationId xmlns:a16="http://schemas.microsoft.com/office/drawing/2014/main" xmlns="" id="{943DF682-D82D-CA57-8321-44DA2AAD0E69}"/>
              </a:ext>
            </a:extLst>
          </p:cNvPr>
          <p:cNvSpPr/>
          <p:nvPr/>
        </p:nvSpPr>
        <p:spPr>
          <a:xfrm rot="5400000">
            <a:off x="4088949" y="2307989"/>
            <a:ext cx="3779811" cy="3561347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 dirty="0"/>
          </a:p>
        </p:txBody>
      </p:sp>
      <p:sp>
        <p:nvSpPr>
          <p:cNvPr id="6" name="Google Shape;138;p5">
            <a:extLst>
              <a:ext uri="{FF2B5EF4-FFF2-40B4-BE49-F238E27FC236}">
                <a16:creationId xmlns:a16="http://schemas.microsoft.com/office/drawing/2014/main" xmlns="" id="{4809A3F5-EEBE-B304-5002-9FC89ECF20A5}"/>
              </a:ext>
            </a:extLst>
          </p:cNvPr>
          <p:cNvSpPr/>
          <p:nvPr/>
        </p:nvSpPr>
        <p:spPr>
          <a:xfrm rot="5400000">
            <a:off x="7984953" y="2554641"/>
            <a:ext cx="3779811" cy="3838070"/>
          </a:xfrm>
          <a:custGeom>
            <a:avLst/>
            <a:gdLst/>
            <a:ahLst/>
            <a:cxnLst/>
            <a:rect l="l" t="t" r="r" b="b"/>
            <a:pathLst>
              <a:path w="19216279" h="16040300" extrusionOk="0">
                <a:moveTo>
                  <a:pt x="0" y="0"/>
                </a:moveTo>
                <a:lnTo>
                  <a:pt x="19216280" y="0"/>
                </a:lnTo>
                <a:lnTo>
                  <a:pt x="19216280" y="16040300"/>
                </a:lnTo>
                <a:lnTo>
                  <a:pt x="0" y="16040300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3">
              <a:alphaModFix/>
              <a:duotone>
                <a:prstClr val="black"/>
                <a:srgbClr val="D9C3A5">
                  <a:tint val="50000"/>
                  <a:satMod val="180000"/>
                </a:srgbClr>
              </a:duotone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TW" altLang="en-US" dirty="0"/>
          </a:p>
        </p:txBody>
      </p:sp>
      <p:sp>
        <p:nvSpPr>
          <p:cNvPr id="7" name="Google Shape;102;p3">
            <a:extLst>
              <a:ext uri="{FF2B5EF4-FFF2-40B4-BE49-F238E27FC236}">
                <a16:creationId xmlns:a16="http://schemas.microsoft.com/office/drawing/2014/main" xmlns="" id="{3C93C00D-4BBC-3900-C478-A6EF332FE67F}"/>
              </a:ext>
            </a:extLst>
          </p:cNvPr>
          <p:cNvSpPr txBox="1">
            <a:spLocks/>
          </p:cNvSpPr>
          <p:nvPr/>
        </p:nvSpPr>
        <p:spPr>
          <a:xfrm>
            <a:off x="854665" y="2723194"/>
            <a:ext cx="2983840" cy="3139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3560"/>
              </a:lnSpc>
              <a:buSzPct val="95000"/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「武裝抗日」</a:t>
            </a:r>
          </a:p>
          <a:p>
            <a:pPr>
              <a:lnSpc>
                <a:spcPts val="3560"/>
              </a:lnSpc>
              <a:buSzPct val="95000"/>
            </a:pPr>
            <a:r>
              <a:rPr lang="zh-TW" altLang="en-US" sz="2000" dirty="0">
                <a:latin typeface="Microsoft JhengHei"/>
                <a:ea typeface="Microsoft JhengHei"/>
                <a:cs typeface="Microsoft JhengHei"/>
                <a:sym typeface="Microsoft JhengHei"/>
              </a:rPr>
              <a:t>理由：因為那時候日本人用武力欺負臺灣人，如果我們不反抗，他們就會一直欺壓我們。我覺得要勇敢站出來保護自己的家園。</a:t>
            </a:r>
          </a:p>
        </p:txBody>
      </p:sp>
      <p:sp>
        <p:nvSpPr>
          <p:cNvPr id="8" name="Google Shape;102;p3">
            <a:extLst>
              <a:ext uri="{FF2B5EF4-FFF2-40B4-BE49-F238E27FC236}">
                <a16:creationId xmlns:a16="http://schemas.microsoft.com/office/drawing/2014/main" xmlns="" id="{8DBA0421-E061-16A0-B1FF-B140C055FFBD}"/>
              </a:ext>
            </a:extLst>
          </p:cNvPr>
          <p:cNvSpPr txBox="1">
            <a:spLocks/>
          </p:cNvSpPr>
          <p:nvPr/>
        </p:nvSpPr>
        <p:spPr>
          <a:xfrm>
            <a:off x="4292506" y="2518800"/>
            <a:ext cx="3343514" cy="3139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560"/>
              </a:lnSpc>
              <a:buSzPct val="95000"/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「臺灣文化協會的文化抗爭」</a:t>
            </a:r>
          </a:p>
          <a:p>
            <a:pPr>
              <a:lnSpc>
                <a:spcPts val="3560"/>
              </a:lnSpc>
              <a:buSzPct val="95000"/>
            </a:pPr>
            <a:r>
              <a:rPr lang="zh-TW" altLang="en-US" sz="2000" dirty="0">
                <a:latin typeface="Microsoft JhengHei"/>
                <a:ea typeface="Microsoft JhengHei"/>
                <a:cs typeface="Microsoft JhengHei"/>
                <a:sym typeface="Microsoft JhengHei"/>
              </a:rPr>
              <a:t>理由：文化協會用教育、演講、辦報紙的方法，讓更多人覺醒，這樣不會流血，也可以長久地改變社會，比較安全有效。</a:t>
            </a:r>
          </a:p>
        </p:txBody>
      </p:sp>
      <p:sp>
        <p:nvSpPr>
          <p:cNvPr id="10" name="Google Shape;102;p3">
            <a:extLst>
              <a:ext uri="{FF2B5EF4-FFF2-40B4-BE49-F238E27FC236}">
                <a16:creationId xmlns:a16="http://schemas.microsoft.com/office/drawing/2014/main" xmlns="" id="{C7F5EC04-EBF4-EF93-BF3A-C3E4B61605BB}"/>
              </a:ext>
            </a:extLst>
          </p:cNvPr>
          <p:cNvSpPr txBox="1">
            <a:spLocks/>
          </p:cNvSpPr>
          <p:nvPr/>
        </p:nvSpPr>
        <p:spPr>
          <a:xfrm>
            <a:off x="8090085" y="2866492"/>
            <a:ext cx="3666487" cy="31397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3560"/>
              </a:lnSpc>
              <a:buSzPct val="95000"/>
            </a:pPr>
            <a:r>
              <a:rPr lang="zh-TW" altLang="en-US" sz="2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「其他：和平請願與國際發聲」</a:t>
            </a:r>
            <a:endParaRPr lang="en-US" altLang="zh-TW" sz="20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>
              <a:lnSpc>
                <a:spcPts val="3560"/>
              </a:lnSpc>
              <a:buSzPct val="95000"/>
            </a:pPr>
            <a:r>
              <a:rPr lang="zh-TW" altLang="en-US" sz="2000" dirty="0">
                <a:latin typeface="Microsoft JhengHei"/>
                <a:ea typeface="Microsoft JhengHei"/>
                <a:cs typeface="Microsoft JhengHei"/>
                <a:sym typeface="Microsoft JhengHei"/>
              </a:rPr>
              <a:t>理由：如果能透過請願或讓其他國家知道臺灣人的困難，就可能獲得更多幫助，而且也可以避免傷害更多人。</a:t>
            </a:r>
          </a:p>
        </p:txBody>
      </p:sp>
    </p:spTree>
    <p:extLst>
      <p:ext uri="{BB962C8B-B14F-4D97-AF65-F5344CB8AC3E}">
        <p14:creationId xmlns:p14="http://schemas.microsoft.com/office/powerpoint/2010/main" val="2961968960"/>
      </p:ext>
    </p:extLst>
  </p:cSld>
  <p:clrMapOvr>
    <a:masterClrMapping/>
  </p:clrMapOvr>
  <p:transition spd="med">
    <p:pull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>
          <a:extLst>
            <a:ext uri="{FF2B5EF4-FFF2-40B4-BE49-F238E27FC236}">
              <a16:creationId xmlns:a16="http://schemas.microsoft.com/office/drawing/2014/main" xmlns="" id="{EEB4C116-02C6-88DD-B5D1-CACECB3FE2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">
            <a:extLst>
              <a:ext uri="{FF2B5EF4-FFF2-40B4-BE49-F238E27FC236}">
                <a16:creationId xmlns:a16="http://schemas.microsoft.com/office/drawing/2014/main" xmlns="" id="{99B2B749-A866-7DCD-DF94-5478C8F6BCBE}"/>
              </a:ext>
            </a:extLst>
          </p:cNvPr>
          <p:cNvSpPr/>
          <p:nvPr/>
        </p:nvSpPr>
        <p:spPr>
          <a:xfrm>
            <a:off x="5604953" y="2337408"/>
            <a:ext cx="5184966" cy="6693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0">
              <a:lnSpc>
                <a:spcPts val="44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3600" u="none" strike="noStrike" cap="none" dirty="0">
                <a:solidFill>
                  <a:schemeClr val="tx1"/>
                </a:solidFill>
                <a:highlight>
                  <a:srgbClr val="FED55C"/>
                </a:highlight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團結就是力量</a:t>
            </a:r>
          </a:p>
        </p:txBody>
      </p:sp>
      <p:sp>
        <p:nvSpPr>
          <p:cNvPr id="93" name="Google Shape;93;p2">
            <a:extLst>
              <a:ext uri="{FF2B5EF4-FFF2-40B4-BE49-F238E27FC236}">
                <a16:creationId xmlns:a16="http://schemas.microsoft.com/office/drawing/2014/main" xmlns="" id="{694A5D1C-506B-3736-7CFE-C17E1B97675C}"/>
              </a:ext>
            </a:extLst>
          </p:cNvPr>
          <p:cNvSpPr txBox="1">
            <a:spLocks noGrp="1"/>
          </p:cNvSpPr>
          <p:nvPr>
            <p:ph type="ctrTitle" idx="4294967295"/>
          </p:nvPr>
        </p:nvSpPr>
        <p:spPr>
          <a:xfrm>
            <a:off x="7234618" y="1486206"/>
            <a:ext cx="1925637" cy="728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結論</a:t>
            </a:r>
          </a:p>
        </p:txBody>
      </p:sp>
      <p:sp>
        <p:nvSpPr>
          <p:cNvPr id="7" name="Google Shape;94;p2">
            <a:extLst>
              <a:ext uri="{FF2B5EF4-FFF2-40B4-BE49-F238E27FC236}">
                <a16:creationId xmlns:a16="http://schemas.microsoft.com/office/drawing/2014/main" xmlns="" id="{BFCAC27F-2A34-CBC3-9F1E-3D4A28B05055}"/>
              </a:ext>
            </a:extLst>
          </p:cNvPr>
          <p:cNvSpPr/>
          <p:nvPr/>
        </p:nvSpPr>
        <p:spPr>
          <a:xfrm>
            <a:off x="5697941" y="3129323"/>
            <a:ext cx="5184966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文化協會凝聚知識分子與大眾</a:t>
            </a:r>
          </a:p>
          <a:p>
            <a:pPr marL="457200" marR="0" lvl="0" indent="-45720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  <a:cs typeface="Microsoft JhengHei"/>
                <a:sym typeface="Microsoft JhengHei"/>
              </a:rPr>
              <a:t>形成共同的民族意識與改革行動</a:t>
            </a:r>
          </a:p>
        </p:txBody>
      </p:sp>
    </p:spTree>
    <p:extLst>
      <p:ext uri="{BB962C8B-B14F-4D97-AF65-F5344CB8AC3E}">
        <p14:creationId xmlns:p14="http://schemas.microsoft.com/office/powerpoint/2010/main" val="2274330289"/>
      </p:ext>
    </p:extLst>
  </p:cSld>
  <p:clrMapOvr>
    <a:masterClrMapping/>
  </p:clrMapOvr>
  <p:transition spd="med">
    <p:pull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413151F8-8D0B-B1B7-2CB4-443C3F7600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C6E1DC57-3425-7BDF-5B49-84B685CA6D78}"/>
              </a:ext>
            </a:extLst>
          </p:cNvPr>
          <p:cNvSpPr txBox="1">
            <a:spLocks/>
          </p:cNvSpPr>
          <p:nvPr/>
        </p:nvSpPr>
        <p:spPr>
          <a:xfrm>
            <a:off x="974265" y="2445086"/>
            <a:ext cx="2102591" cy="681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想一想</a:t>
            </a:r>
          </a:p>
        </p:txBody>
      </p:sp>
      <p:sp>
        <p:nvSpPr>
          <p:cNvPr id="4" name="Google Shape;94;p2">
            <a:extLst>
              <a:ext uri="{FF2B5EF4-FFF2-40B4-BE49-F238E27FC236}">
                <a16:creationId xmlns:a16="http://schemas.microsoft.com/office/drawing/2014/main" xmlns="" id="{76F52399-8CD6-97C2-5BCD-9F69A6C516C6}"/>
              </a:ext>
            </a:extLst>
          </p:cNvPr>
          <p:cNvSpPr/>
          <p:nvPr/>
        </p:nvSpPr>
        <p:spPr>
          <a:xfrm>
            <a:off x="4163450" y="2221566"/>
            <a:ext cx="7359085" cy="30161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4350" marR="0" lvl="0" indent="-514350" rtl="0">
              <a:lnSpc>
                <a:spcPts val="376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文化協會的努力與今日民主自由的生活有關聯嗎</a:t>
            </a:r>
            <a:r>
              <a:rPr lang="en-US" altLang="zh-TW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</a:p>
          <a:p>
            <a:pPr marL="514350" marR="0" lvl="0" indent="-514350" rtl="0">
              <a:lnSpc>
                <a:spcPts val="376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en-US" altLang="zh-TW" sz="2800" b="1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514350" marR="0" lvl="0" indent="-514350" rtl="0">
              <a:lnSpc>
                <a:spcPts val="376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r>
              <a:rPr lang="zh-TW" altLang="en-US" sz="28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我們應該珍惜現有的民主生活，珍視自己的權利。</a:t>
            </a:r>
          </a:p>
          <a:p>
            <a:pPr marL="514350" marR="0" lvl="0" indent="-514350" rtl="0">
              <a:lnSpc>
                <a:spcPts val="376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</a:pPr>
            <a:endParaRPr lang="zh-TW" altLang="en-US" sz="2800" b="1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5" name="圖片 4" descr="一張含有 Rectangle, 螢幕擷取畫面, 黃色 的圖片&#10;&#10;AI 產生的內容可能不正確。">
            <a:extLst>
              <a:ext uri="{FF2B5EF4-FFF2-40B4-BE49-F238E27FC236}">
                <a16:creationId xmlns:a16="http://schemas.microsoft.com/office/drawing/2014/main" xmlns="" id="{C162F850-8F60-AAC4-EEA5-C2CD52A44F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0355" y="4454517"/>
            <a:ext cx="2696453" cy="1566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8947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391B0E6D-6B95-8310-3380-67465ABAE3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2;p3">
            <a:extLst>
              <a:ext uri="{FF2B5EF4-FFF2-40B4-BE49-F238E27FC236}">
                <a16:creationId xmlns:a16="http://schemas.microsoft.com/office/drawing/2014/main" xmlns="" id="{6E937211-F94E-F1EE-D012-D2404F7F466D}"/>
              </a:ext>
            </a:extLst>
          </p:cNvPr>
          <p:cNvSpPr txBox="1">
            <a:spLocks/>
          </p:cNvSpPr>
          <p:nvPr/>
        </p:nvSpPr>
        <p:spPr>
          <a:xfrm>
            <a:off x="669465" y="2465406"/>
            <a:ext cx="2102591" cy="6810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延伸任務</a:t>
            </a:r>
          </a:p>
        </p:txBody>
      </p:sp>
      <p:sp>
        <p:nvSpPr>
          <p:cNvPr id="4" name="Google Shape;94;p2">
            <a:extLst>
              <a:ext uri="{FF2B5EF4-FFF2-40B4-BE49-F238E27FC236}">
                <a16:creationId xmlns:a16="http://schemas.microsoft.com/office/drawing/2014/main" xmlns="" id="{2B202195-33CC-0DB4-63B4-CC7CDA197332}"/>
              </a:ext>
            </a:extLst>
          </p:cNvPr>
          <p:cNvSpPr/>
          <p:nvPr/>
        </p:nvSpPr>
        <p:spPr>
          <a:xfrm>
            <a:off x="3980571" y="2465406"/>
            <a:ext cx="5427590" cy="1889834"/>
          </a:xfrm>
          <a:prstGeom prst="wedgeRoundRectCallout">
            <a:avLst>
              <a:gd name="adj1" fmla="val 46930"/>
              <a:gd name="adj2" fmla="val 82589"/>
              <a:gd name="adj3" fmla="val 16667"/>
            </a:avLst>
          </a:prstGeom>
          <a:solidFill>
            <a:srgbClr val="DED1AE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rtl="0">
              <a:lnSpc>
                <a:spcPts val="416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了解了臺灣文化協會成員們的努力後，試著寫一段感謝文化協會的話，並貼在布告欄。</a:t>
            </a:r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E9FBB0D9-2E39-0767-86C6-68DCC443FB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0982">
            <a:off x="10044652" y="3995583"/>
            <a:ext cx="1219288" cy="2627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6151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>
          <a:extLst>
            <a:ext uri="{FF2B5EF4-FFF2-40B4-BE49-F238E27FC236}">
              <a16:creationId xmlns:a16="http://schemas.microsoft.com/office/drawing/2014/main" xmlns="" id="{80B09241-E079-4795-0BDA-996FCF30A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xmlns="" id="{305A1BA1-549E-0C6B-8495-1ABC00B1AD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07537">
            <a:off x="8513758" y="3622544"/>
            <a:ext cx="3470055" cy="3321762"/>
          </a:xfrm>
          <a:prstGeom prst="rect">
            <a:avLst/>
          </a:prstGeom>
        </p:spPr>
      </p:pic>
      <p:pic>
        <p:nvPicPr>
          <p:cNvPr id="5" name="圖片 4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xmlns="" id="{DC500EB3-0C66-EBBD-FE0B-FE5A011452A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41299" t="-413" r="20381" b="60120"/>
          <a:stretch>
            <a:fillRect/>
          </a:stretch>
        </p:blipFill>
        <p:spPr>
          <a:xfrm rot="19338073">
            <a:off x="10383173" y="2501620"/>
            <a:ext cx="1382889" cy="1663090"/>
          </a:xfrm>
          <a:prstGeom prst="rect">
            <a:avLst/>
          </a:prstGeom>
        </p:spPr>
      </p:pic>
      <p:pic>
        <p:nvPicPr>
          <p:cNvPr id="6" name="圖片 5" descr="一張含有 卡通, 帽子, 美工圖案, 圖解 的圖片&#10;&#10;AI 產生的內容可能不正確。">
            <a:extLst>
              <a:ext uri="{FF2B5EF4-FFF2-40B4-BE49-F238E27FC236}">
                <a16:creationId xmlns:a16="http://schemas.microsoft.com/office/drawing/2014/main" xmlns="" id="{21065B2B-C89F-371F-206B-30BFF8D0C91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6868" y="1468710"/>
            <a:ext cx="2904544" cy="4368918"/>
          </a:xfrm>
          <a:prstGeom prst="rect">
            <a:avLst/>
          </a:prstGeom>
        </p:spPr>
      </p:pic>
      <p:grpSp>
        <p:nvGrpSpPr>
          <p:cNvPr id="11" name="群組 10">
            <a:extLst>
              <a:ext uri="{FF2B5EF4-FFF2-40B4-BE49-F238E27FC236}">
                <a16:creationId xmlns:a16="http://schemas.microsoft.com/office/drawing/2014/main" xmlns="" id="{F269999B-2579-2194-1B60-561F5736ABB1}"/>
              </a:ext>
            </a:extLst>
          </p:cNvPr>
          <p:cNvGrpSpPr/>
          <p:nvPr/>
        </p:nvGrpSpPr>
        <p:grpSpPr>
          <a:xfrm>
            <a:off x="609600" y="5396915"/>
            <a:ext cx="4055390" cy="1080861"/>
            <a:chOff x="609600" y="5396915"/>
            <a:chExt cx="4055390" cy="1080861"/>
          </a:xfrm>
        </p:grpSpPr>
        <p:pic>
          <p:nvPicPr>
            <p:cNvPr id="12" name="圖片 11">
              <a:extLst>
                <a:ext uri="{FF2B5EF4-FFF2-40B4-BE49-F238E27FC236}">
                  <a16:creationId xmlns:a16="http://schemas.microsoft.com/office/drawing/2014/main" xmlns="" id="{721EDE07-D038-41E2-925B-E1407B20C32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09600" y="5396915"/>
              <a:ext cx="4055390" cy="854261"/>
            </a:xfrm>
            <a:prstGeom prst="rect">
              <a:avLst/>
            </a:prstGeom>
          </p:spPr>
        </p:pic>
        <p:sp>
          <p:nvSpPr>
            <p:cNvPr id="13" name="文字方塊 12">
              <a:extLst>
                <a:ext uri="{FF2B5EF4-FFF2-40B4-BE49-F238E27FC236}">
                  <a16:creationId xmlns:a16="http://schemas.microsoft.com/office/drawing/2014/main" xmlns="" id="{BC6D2F01-FD15-3866-2702-C7DDD9611AAD}"/>
                </a:ext>
              </a:extLst>
            </p:cNvPr>
            <p:cNvSpPr txBox="1"/>
            <p:nvPr/>
          </p:nvSpPr>
          <p:spPr>
            <a:xfrm>
              <a:off x="924356" y="5646779"/>
              <a:ext cx="344647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1600" b="1" dirty="0">
                  <a:solidFill>
                    <a:srgbClr val="DE9D77"/>
                  </a:solidFill>
                </a:rPr>
                <a:t>作者</a:t>
              </a:r>
              <a:r>
                <a:rPr kumimoji="1" lang="en-US" altLang="zh-TW" sz="1600" b="1" dirty="0">
                  <a:solidFill>
                    <a:srgbClr val="DE9D77"/>
                  </a:solidFill>
                </a:rPr>
                <a:t>      </a:t>
              </a:r>
              <a:r>
                <a:rPr kumimoji="1" lang="zh-TW" altLang="en-US" sz="1600" b="1" dirty="0">
                  <a:solidFill>
                    <a:srgbClr val="DE9D77"/>
                  </a:solidFill>
                </a:rPr>
                <a:t>臺北市銘傳國小 陳彥如老師 </a:t>
              </a: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  <a:p>
              <a:endParaRPr kumimoji="1" lang="zh-TW" altLang="en-US" sz="1600" b="1" dirty="0">
                <a:solidFill>
                  <a:srgbClr val="DE9D77"/>
                </a:solidFill>
              </a:endParaRPr>
            </a:p>
          </p:txBody>
        </p:sp>
      </p:grpSp>
      <p:pic>
        <p:nvPicPr>
          <p:cNvPr id="21" name="圖片 20">
            <a:extLst>
              <a:ext uri="{FF2B5EF4-FFF2-40B4-BE49-F238E27FC236}">
                <a16:creationId xmlns:a16="http://schemas.microsoft.com/office/drawing/2014/main" xmlns="" id="{65792F6E-AFDE-CDD0-AA1B-53BBF807DC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xmlns="" id="{9DE9F561-6EA6-DD2F-29A5-04336B285C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19764185">
            <a:off x="1749932" y="529389"/>
            <a:ext cx="4816102" cy="5195074"/>
          </a:xfrm>
          <a:prstGeom prst="rect">
            <a:avLst/>
          </a:prstGeom>
        </p:spPr>
      </p:pic>
      <p:sp>
        <p:nvSpPr>
          <p:cNvPr id="3" name="Google Shape;93;p2">
            <a:extLst>
              <a:ext uri="{FF2B5EF4-FFF2-40B4-BE49-F238E27FC236}">
                <a16:creationId xmlns:a16="http://schemas.microsoft.com/office/drawing/2014/main" xmlns="" id="{BCBFCEF4-7C6B-762E-4731-E2B833D031CB}"/>
              </a:ext>
            </a:extLst>
          </p:cNvPr>
          <p:cNvSpPr txBox="1">
            <a:spLocks/>
          </p:cNvSpPr>
          <p:nvPr/>
        </p:nvSpPr>
        <p:spPr>
          <a:xfrm>
            <a:off x="2243054" y="2402248"/>
            <a:ext cx="4184650" cy="1336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6600"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感謝聆聽！</a:t>
            </a:r>
            <a:b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敬祝 平安 如意！</a:t>
            </a:r>
          </a:p>
        </p:txBody>
      </p:sp>
      <p:pic>
        <p:nvPicPr>
          <p:cNvPr id="8" name="圖片 7">
            <a:extLst>
              <a:ext uri="{FF2B5EF4-FFF2-40B4-BE49-F238E27FC236}">
                <a16:creationId xmlns:a16="http://schemas.microsoft.com/office/drawing/2014/main" xmlns="" id="{3C3FF147-33DA-8313-1B41-3EC33CEC8A5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94191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xmlns="" id="{A82441EC-CCA6-0FE6-74CC-F7045F1DF0D8}"/>
              </a:ext>
            </a:extLst>
          </p:cNvPr>
          <p:cNvSpPr txBox="1">
            <a:spLocks/>
          </p:cNvSpPr>
          <p:nvPr/>
        </p:nvSpPr>
        <p:spPr>
          <a:xfrm>
            <a:off x="440891" y="1458950"/>
            <a:ext cx="2884337" cy="2298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這些報紙是用什麼文字寫的？</a:t>
            </a:r>
            <a:endParaRPr lang="en-US" altLang="zh-TW" sz="2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為什麼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  <a:endParaRPr lang="zh-TW" altLang="en-US" sz="2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>
              <a:lnSpc>
                <a:spcPts val="5000"/>
              </a:lnSpc>
              <a:buSzPts val="6600"/>
              <a:buFont typeface="Microsoft JhengHei"/>
              <a:buNone/>
            </a:pPr>
            <a:endParaRPr lang="zh-TW" altLang="en-US" sz="2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4" name="圖片 13" descr="一張含有 地圖 的圖片&#10;&#10;AI 產生的內容可能不正確。">
            <a:extLst>
              <a:ext uri="{FF2B5EF4-FFF2-40B4-BE49-F238E27FC236}">
                <a16:creationId xmlns:a16="http://schemas.microsoft.com/office/drawing/2014/main" xmlns="" id="{45EA60C7-91F8-A064-B39B-28174EB75C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584" y="3429000"/>
            <a:ext cx="1631399" cy="1823328"/>
          </a:xfrm>
          <a:prstGeom prst="rect">
            <a:avLst/>
          </a:prstGeom>
        </p:spPr>
      </p:pic>
      <p:sp>
        <p:nvSpPr>
          <p:cNvPr id="16" name="Google Shape;94;p2">
            <a:extLst>
              <a:ext uri="{FF2B5EF4-FFF2-40B4-BE49-F238E27FC236}">
                <a16:creationId xmlns:a16="http://schemas.microsoft.com/office/drawing/2014/main" xmlns="" id="{82E1289D-615A-ADB4-78D0-B9FCD4BA0B1D}"/>
              </a:ext>
            </a:extLst>
          </p:cNvPr>
          <p:cNvSpPr/>
          <p:nvPr/>
        </p:nvSpPr>
        <p:spPr>
          <a:xfrm>
            <a:off x="4194921" y="2217934"/>
            <a:ext cx="6869319" cy="35804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zh-TW" altLang="en-US" sz="2400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因為當時臺灣人很喜歡日本文化，引起一股全民學日本語的風潮。</a:t>
            </a:r>
            <a:endParaRPr lang="zh-TW" altLang="en-US" sz="2400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endParaRPr lang="zh-TW" altLang="en-US" sz="2400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因為當時臺灣被日本統治，總督府要求臺灣人學習日文，在生活中也要使用日文。</a:t>
            </a:r>
            <a:endParaRPr lang="en-US" altLang="zh-TW" sz="2400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endParaRPr lang="zh-TW" altLang="en-US" sz="2400" u="none" strike="noStrike" cap="none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457200" marR="0" lvl="0" indent="-457200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  <a:buFont typeface="+mj-lt"/>
              <a:buAutoNum type="alphaUcPeriod"/>
            </a:pPr>
            <a:r>
              <a:rPr lang="zh-TW" altLang="en-US" sz="24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因為當時總督府推行多元文化，同一份報紙會有中文版、日文版和英文版。</a:t>
            </a:r>
          </a:p>
        </p:txBody>
      </p:sp>
    </p:spTree>
    <p:extLst>
      <p:ext uri="{BB962C8B-B14F-4D97-AF65-F5344CB8AC3E}">
        <p14:creationId xmlns:p14="http://schemas.microsoft.com/office/powerpoint/2010/main" val="2846250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>
          <a:extLst>
            <a:ext uri="{FF2B5EF4-FFF2-40B4-BE49-F238E27FC236}">
              <a16:creationId xmlns:a16="http://schemas.microsoft.com/office/drawing/2014/main" xmlns="" id="{210AAB34-F128-942C-612D-94683A6C8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102;p3">
            <a:extLst>
              <a:ext uri="{FF2B5EF4-FFF2-40B4-BE49-F238E27FC236}">
                <a16:creationId xmlns:a16="http://schemas.microsoft.com/office/drawing/2014/main" xmlns="" id="{A051BCDA-6B33-D187-7F31-37FB68E2A845}"/>
              </a:ext>
            </a:extLst>
          </p:cNvPr>
          <p:cNvSpPr txBox="1">
            <a:spLocks/>
          </p:cNvSpPr>
          <p:nvPr/>
        </p:nvSpPr>
        <p:spPr>
          <a:xfrm>
            <a:off x="1576997" y="2198461"/>
            <a:ext cx="8375077" cy="1113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60"/>
              </a:lnSpc>
              <a:buSzPct val="95000"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主要讀者是臺灣人，當時多數臺灣人熟悉的是漢文、文言文。</a:t>
            </a:r>
          </a:p>
        </p:txBody>
      </p:sp>
      <p:pic>
        <p:nvPicPr>
          <p:cNvPr id="6" name="圖片 5" descr="一張含有 螢幕擷取畫面, 設計 的圖片&#10;&#10;AI 產生的內容可能不正確。">
            <a:extLst>
              <a:ext uri="{FF2B5EF4-FFF2-40B4-BE49-F238E27FC236}">
                <a16:creationId xmlns:a16="http://schemas.microsoft.com/office/drawing/2014/main" xmlns="" id="{EEADE3B9-77DB-FBEC-51A4-E14DC7E3A40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302110">
            <a:off x="9562596" y="4329859"/>
            <a:ext cx="2479262" cy="2049186"/>
          </a:xfrm>
          <a:prstGeom prst="rect">
            <a:avLst/>
          </a:prstGeom>
        </p:spPr>
      </p:pic>
      <p:sp>
        <p:nvSpPr>
          <p:cNvPr id="2" name="Google Shape;102;p3">
            <a:extLst>
              <a:ext uri="{FF2B5EF4-FFF2-40B4-BE49-F238E27FC236}">
                <a16:creationId xmlns:a16="http://schemas.microsoft.com/office/drawing/2014/main" xmlns="" id="{C1D7359C-6702-822A-5598-D0E4113C9752}"/>
              </a:ext>
            </a:extLst>
          </p:cNvPr>
          <p:cNvSpPr txBox="1">
            <a:spLocks/>
          </p:cNvSpPr>
          <p:nvPr/>
        </p:nvSpPr>
        <p:spPr>
          <a:xfrm>
            <a:off x="1576997" y="1883438"/>
            <a:ext cx="3930668" cy="583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中文（文言文／漢文）</a:t>
            </a:r>
          </a:p>
        </p:txBody>
      </p:sp>
      <p:sp>
        <p:nvSpPr>
          <p:cNvPr id="11" name="Google Shape;102;p3">
            <a:extLst>
              <a:ext uri="{FF2B5EF4-FFF2-40B4-BE49-F238E27FC236}">
                <a16:creationId xmlns:a16="http://schemas.microsoft.com/office/drawing/2014/main" xmlns="" id="{54008986-1D89-55C3-A910-53D821DC5B83}"/>
              </a:ext>
            </a:extLst>
          </p:cNvPr>
          <p:cNvSpPr txBox="1">
            <a:spLocks/>
          </p:cNvSpPr>
          <p:nvPr/>
        </p:nvSpPr>
        <p:spPr>
          <a:xfrm>
            <a:off x="1576997" y="4012315"/>
            <a:ext cx="7758389" cy="16673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4060"/>
              </a:lnSpc>
              <a:buSzPct val="95000"/>
            </a:pP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日本政府積極推動</a:t>
            </a:r>
            <a:r>
              <a:rPr lang="zh-TW" altLang="en-US" sz="2400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皇民化運動</a:t>
            </a: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與</a:t>
            </a:r>
            <a:r>
              <a:rPr lang="zh-TW" altLang="en-US" sz="2400" dirty="0">
                <a:highlight>
                  <a:srgbClr val="FED55C"/>
                </a:highlight>
                <a:latin typeface="Microsoft JhengHei"/>
                <a:ea typeface="Microsoft JhengHei"/>
                <a:cs typeface="Microsoft JhengHei"/>
                <a:sym typeface="Microsoft JhengHei"/>
              </a:rPr>
              <a:t>日語教育</a:t>
            </a:r>
            <a:r>
              <a:rPr lang="zh-TW" altLang="en-US" sz="2400" dirty="0">
                <a:latin typeface="Microsoft JhengHei"/>
                <a:ea typeface="Microsoft JhengHei"/>
                <a:cs typeface="Microsoft JhengHei"/>
                <a:sym typeface="Microsoft JhengHei"/>
              </a:rPr>
              <a:t>，因此部分報紙也會刊登日文內容。到了日治後期，日文比例增加，中文內容逐漸減少。</a:t>
            </a:r>
          </a:p>
        </p:txBody>
      </p:sp>
      <p:sp>
        <p:nvSpPr>
          <p:cNvPr id="12" name="Google Shape;102;p3">
            <a:extLst>
              <a:ext uri="{FF2B5EF4-FFF2-40B4-BE49-F238E27FC236}">
                <a16:creationId xmlns:a16="http://schemas.microsoft.com/office/drawing/2014/main" xmlns="" id="{39C0D6AE-6ABE-2099-0A1B-5DAD9B8742C7}"/>
              </a:ext>
            </a:extLst>
          </p:cNvPr>
          <p:cNvSpPr txBox="1">
            <a:spLocks/>
          </p:cNvSpPr>
          <p:nvPr/>
        </p:nvSpPr>
        <p:spPr>
          <a:xfrm>
            <a:off x="1576997" y="3429000"/>
            <a:ext cx="3930668" cy="5833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  <a:spcAft>
                <a:spcPts val="1200"/>
              </a:spcAft>
              <a:buSzPct val="95000"/>
            </a:pP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日文（漢字</a:t>
            </a:r>
            <a:r>
              <a:rPr lang="en-US" altLang="zh-TW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+</a:t>
            </a:r>
            <a:r>
              <a:rPr lang="zh-TW" altLang="en-US" sz="28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假名混合）</a:t>
            </a:r>
          </a:p>
        </p:txBody>
      </p:sp>
    </p:spTree>
    <p:extLst>
      <p:ext uri="{BB962C8B-B14F-4D97-AF65-F5344CB8AC3E}">
        <p14:creationId xmlns:p14="http://schemas.microsoft.com/office/powerpoint/2010/main" val="2497407772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4;p2">
            <a:extLst>
              <a:ext uri="{FF2B5EF4-FFF2-40B4-BE49-F238E27FC236}">
                <a16:creationId xmlns:a16="http://schemas.microsoft.com/office/drawing/2014/main" xmlns="" id="{B3388401-500C-1841-1FF3-D87F01AE4183}"/>
              </a:ext>
            </a:extLst>
          </p:cNvPr>
          <p:cNvSpPr/>
          <p:nvPr/>
        </p:nvSpPr>
        <p:spPr>
          <a:xfrm>
            <a:off x="5165575" y="3415864"/>
            <a:ext cx="4536634" cy="528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32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說一說，你看到了什麼</a:t>
            </a:r>
            <a:r>
              <a:rPr lang="en-US" altLang="zh-TW" sz="3200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?</a:t>
            </a:r>
          </a:p>
        </p:txBody>
      </p:sp>
      <p:sp>
        <p:nvSpPr>
          <p:cNvPr id="4" name="Google Shape;94;p2">
            <a:extLst>
              <a:ext uri="{FF2B5EF4-FFF2-40B4-BE49-F238E27FC236}">
                <a16:creationId xmlns:a16="http://schemas.microsoft.com/office/drawing/2014/main" xmlns="" id="{871D6FA9-2B42-995A-61E3-B3D3F1BC6FFA}"/>
              </a:ext>
            </a:extLst>
          </p:cNvPr>
          <p:cNvSpPr/>
          <p:nvPr/>
        </p:nvSpPr>
        <p:spPr>
          <a:xfrm>
            <a:off x="5165575" y="2642036"/>
            <a:ext cx="4536634" cy="528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36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自由瀏覽時間</a:t>
            </a:r>
          </a:p>
        </p:txBody>
      </p:sp>
    </p:spTree>
    <p:extLst>
      <p:ext uri="{BB962C8B-B14F-4D97-AF65-F5344CB8AC3E}">
        <p14:creationId xmlns:p14="http://schemas.microsoft.com/office/powerpoint/2010/main" val="4114509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群組 8">
            <a:extLst>
              <a:ext uri="{FF2B5EF4-FFF2-40B4-BE49-F238E27FC236}">
                <a16:creationId xmlns:a16="http://schemas.microsoft.com/office/drawing/2014/main" xmlns="" id="{9D5B587F-1EF2-C4F2-BA45-97A3E38CE323}"/>
              </a:ext>
            </a:extLst>
          </p:cNvPr>
          <p:cNvGrpSpPr/>
          <p:nvPr/>
        </p:nvGrpSpPr>
        <p:grpSpPr>
          <a:xfrm>
            <a:off x="2609011" y="1591489"/>
            <a:ext cx="4064819" cy="2483141"/>
            <a:chOff x="1389446" y="2251165"/>
            <a:chExt cx="4069648" cy="2486091"/>
          </a:xfrm>
        </p:grpSpPr>
        <p:sp>
          <p:nvSpPr>
            <p:cNvPr id="6" name="Google Shape;138;p5">
              <a:extLst>
                <a:ext uri="{FF2B5EF4-FFF2-40B4-BE49-F238E27FC236}">
                  <a16:creationId xmlns:a16="http://schemas.microsoft.com/office/drawing/2014/main" xmlns="" id="{548DEE48-F87B-4DB8-C382-469A7D0021D1}"/>
                </a:ext>
              </a:extLst>
            </p:cNvPr>
            <p:cNvSpPr/>
            <p:nvPr/>
          </p:nvSpPr>
          <p:spPr>
            <a:xfrm rot="5400000">
              <a:off x="2109361" y="1577703"/>
              <a:ext cx="2439638" cy="3879467"/>
            </a:xfrm>
            <a:custGeom>
              <a:avLst/>
              <a:gdLst/>
              <a:ahLst/>
              <a:cxnLst/>
              <a:rect l="l" t="t" r="r" b="b"/>
              <a:pathLst>
                <a:path w="19216279" h="16040300" extrusionOk="0">
                  <a:moveTo>
                    <a:pt x="0" y="0"/>
                  </a:moveTo>
                  <a:lnTo>
                    <a:pt x="19216280" y="0"/>
                  </a:lnTo>
                  <a:lnTo>
                    <a:pt x="19216280" y="16040300"/>
                  </a:lnTo>
                  <a:lnTo>
                    <a:pt x="0" y="160403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/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 dirty="0"/>
            </a:p>
          </p:txBody>
        </p:sp>
        <p:sp>
          <p:nvSpPr>
            <p:cNvPr id="2" name="Google Shape;169;p7">
              <a:extLst>
                <a:ext uri="{FF2B5EF4-FFF2-40B4-BE49-F238E27FC236}">
                  <a16:creationId xmlns:a16="http://schemas.microsoft.com/office/drawing/2014/main" xmlns="" id="{A188FEDF-D0EC-42C8-1FB9-62BDCFFFA6DE}"/>
                </a:ext>
              </a:extLst>
            </p:cNvPr>
            <p:cNvSpPr/>
            <p:nvPr/>
          </p:nvSpPr>
          <p:spPr>
            <a:xfrm>
              <a:off x="1579626" y="2251165"/>
              <a:ext cx="3879468" cy="2355669"/>
            </a:xfrm>
            <a:custGeom>
              <a:avLst/>
              <a:gdLst/>
              <a:ahLst/>
              <a:cxnLst/>
              <a:rect l="l" t="t" r="r" b="b"/>
              <a:pathLst>
                <a:path w="7375176" h="4478313" extrusionOk="0">
                  <a:moveTo>
                    <a:pt x="0" y="0"/>
                  </a:moveTo>
                  <a:lnTo>
                    <a:pt x="7375176" y="0"/>
                  </a:lnTo>
                  <a:lnTo>
                    <a:pt x="7375176" y="4478314"/>
                  </a:lnTo>
                  <a:lnTo>
                    <a:pt x="0" y="4478314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3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1" name="群組 10">
            <a:extLst>
              <a:ext uri="{FF2B5EF4-FFF2-40B4-BE49-F238E27FC236}">
                <a16:creationId xmlns:a16="http://schemas.microsoft.com/office/drawing/2014/main" xmlns="" id="{6E370F7A-3013-13FC-E4F5-FA0877FF93CE}"/>
              </a:ext>
            </a:extLst>
          </p:cNvPr>
          <p:cNvGrpSpPr/>
          <p:nvPr/>
        </p:nvGrpSpPr>
        <p:grpSpPr>
          <a:xfrm>
            <a:off x="6830984" y="1721762"/>
            <a:ext cx="2359782" cy="2352870"/>
            <a:chOff x="7018469" y="2487636"/>
            <a:chExt cx="3109971" cy="3100862"/>
          </a:xfrm>
        </p:grpSpPr>
        <p:sp>
          <p:nvSpPr>
            <p:cNvPr id="8" name="Google Shape;138;p5">
              <a:extLst>
                <a:ext uri="{FF2B5EF4-FFF2-40B4-BE49-F238E27FC236}">
                  <a16:creationId xmlns:a16="http://schemas.microsoft.com/office/drawing/2014/main" xmlns="" id="{F909E882-106F-B2E1-9E29-70BCD70E67F5}"/>
                </a:ext>
              </a:extLst>
            </p:cNvPr>
            <p:cNvSpPr/>
            <p:nvPr/>
          </p:nvSpPr>
          <p:spPr>
            <a:xfrm rot="5400000">
              <a:off x="6839506" y="2666599"/>
              <a:ext cx="3100862" cy="2742936"/>
            </a:xfrm>
            <a:custGeom>
              <a:avLst/>
              <a:gdLst/>
              <a:ahLst/>
              <a:cxnLst/>
              <a:rect l="l" t="t" r="r" b="b"/>
              <a:pathLst>
                <a:path w="19216279" h="16040300" extrusionOk="0">
                  <a:moveTo>
                    <a:pt x="0" y="0"/>
                  </a:moveTo>
                  <a:lnTo>
                    <a:pt x="19216280" y="0"/>
                  </a:lnTo>
                  <a:lnTo>
                    <a:pt x="19216280" y="16040300"/>
                  </a:lnTo>
                  <a:lnTo>
                    <a:pt x="0" y="160403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/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 dirty="0"/>
            </a:p>
          </p:txBody>
        </p:sp>
        <p:sp>
          <p:nvSpPr>
            <p:cNvPr id="4" name="Google Shape;170;p7">
              <a:extLst>
                <a:ext uri="{FF2B5EF4-FFF2-40B4-BE49-F238E27FC236}">
                  <a16:creationId xmlns:a16="http://schemas.microsoft.com/office/drawing/2014/main" xmlns="" id="{8A84D555-C300-DE4E-B485-3B7D90DDD65D}"/>
                </a:ext>
              </a:extLst>
            </p:cNvPr>
            <p:cNvSpPr/>
            <p:nvPr/>
          </p:nvSpPr>
          <p:spPr>
            <a:xfrm>
              <a:off x="7208649" y="2487636"/>
              <a:ext cx="2919791" cy="2949892"/>
            </a:xfrm>
            <a:custGeom>
              <a:avLst/>
              <a:gdLst/>
              <a:ahLst/>
              <a:cxnLst/>
              <a:rect l="l" t="t" r="r" b="b"/>
              <a:pathLst>
                <a:path w="5175314" h="5228668" extrusionOk="0">
                  <a:moveTo>
                    <a:pt x="0" y="0"/>
                  </a:moveTo>
                  <a:lnTo>
                    <a:pt x="5175314" y="0"/>
                  </a:lnTo>
                  <a:lnTo>
                    <a:pt x="5175314" y="5228668"/>
                  </a:lnTo>
                  <a:lnTo>
                    <a:pt x="0" y="5228668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4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/>
            </a:p>
          </p:txBody>
        </p:sp>
      </p:grpSp>
      <p:grpSp>
        <p:nvGrpSpPr>
          <p:cNvPr id="10" name="群組 9">
            <a:extLst>
              <a:ext uri="{FF2B5EF4-FFF2-40B4-BE49-F238E27FC236}">
                <a16:creationId xmlns:a16="http://schemas.microsoft.com/office/drawing/2014/main" xmlns="" id="{74365A24-0C6D-9ED4-22C1-1B0739F16464}"/>
              </a:ext>
            </a:extLst>
          </p:cNvPr>
          <p:cNvGrpSpPr/>
          <p:nvPr/>
        </p:nvGrpSpPr>
        <p:grpSpPr>
          <a:xfrm>
            <a:off x="3947257" y="4074630"/>
            <a:ext cx="4651383" cy="2352874"/>
            <a:chOff x="3253416" y="3820809"/>
            <a:chExt cx="4335591" cy="2193133"/>
          </a:xfrm>
        </p:grpSpPr>
        <p:sp>
          <p:nvSpPr>
            <p:cNvPr id="7" name="Google Shape;138;p5">
              <a:extLst>
                <a:ext uri="{FF2B5EF4-FFF2-40B4-BE49-F238E27FC236}">
                  <a16:creationId xmlns:a16="http://schemas.microsoft.com/office/drawing/2014/main" xmlns="" id="{DD9F6B6C-1B16-964E-8FB7-C51F732981A2}"/>
                </a:ext>
              </a:extLst>
            </p:cNvPr>
            <p:cNvSpPr/>
            <p:nvPr/>
          </p:nvSpPr>
          <p:spPr>
            <a:xfrm rot="5400000">
              <a:off x="4324646" y="2749582"/>
              <a:ext cx="2193130" cy="4335590"/>
            </a:xfrm>
            <a:custGeom>
              <a:avLst/>
              <a:gdLst/>
              <a:ahLst/>
              <a:cxnLst/>
              <a:rect l="l" t="t" r="r" b="b"/>
              <a:pathLst>
                <a:path w="19216279" h="16040300" extrusionOk="0">
                  <a:moveTo>
                    <a:pt x="0" y="0"/>
                  </a:moveTo>
                  <a:lnTo>
                    <a:pt x="19216280" y="0"/>
                  </a:lnTo>
                  <a:lnTo>
                    <a:pt x="19216280" y="16040300"/>
                  </a:lnTo>
                  <a:lnTo>
                    <a:pt x="0" y="1604030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2">
                <a:alphaModFix/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 dirty="0"/>
            </a:p>
          </p:txBody>
        </p:sp>
        <p:sp>
          <p:nvSpPr>
            <p:cNvPr id="5" name="Google Shape;171;p7">
              <a:extLst>
                <a:ext uri="{FF2B5EF4-FFF2-40B4-BE49-F238E27FC236}">
                  <a16:creationId xmlns:a16="http://schemas.microsoft.com/office/drawing/2014/main" xmlns="" id="{BAEA0499-6EB1-3B53-89DC-A77993193D91}"/>
                </a:ext>
              </a:extLst>
            </p:cNvPr>
            <p:cNvSpPr/>
            <p:nvPr/>
          </p:nvSpPr>
          <p:spPr>
            <a:xfrm>
              <a:off x="3329181" y="3820809"/>
              <a:ext cx="4259826" cy="2062578"/>
            </a:xfrm>
            <a:custGeom>
              <a:avLst/>
              <a:gdLst/>
              <a:ahLst/>
              <a:cxnLst/>
              <a:rect l="l" t="t" r="r" b="b"/>
              <a:pathLst>
                <a:path w="10618266" h="5141290" extrusionOk="0">
                  <a:moveTo>
                    <a:pt x="0" y="0"/>
                  </a:moveTo>
                  <a:lnTo>
                    <a:pt x="10618266" y="0"/>
                  </a:lnTo>
                  <a:lnTo>
                    <a:pt x="10618266" y="5141290"/>
                  </a:lnTo>
                  <a:lnTo>
                    <a:pt x="0" y="5141290"/>
                  </a:lnTo>
                  <a:lnTo>
                    <a:pt x="0" y="0"/>
                  </a:lnTo>
                  <a:close/>
                </a:path>
              </a:pathLst>
            </a:custGeom>
            <a:blipFill rotWithShape="1">
              <a:blip r:embed="rId5">
                <a:alphaModFix/>
              </a:blip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zh-TW" altLang="en-US" dirty="0"/>
            </a:p>
          </p:txBody>
        </p:sp>
      </p:grpSp>
      <p:pic>
        <p:nvPicPr>
          <p:cNvPr id="3" name="圖片 2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xmlns="" id="{075A95E2-AAE2-AAE1-5AAF-A7B0E712EB8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41299" t="-413" r="20381" b="60120"/>
          <a:stretch>
            <a:fillRect/>
          </a:stretch>
        </p:blipFill>
        <p:spPr>
          <a:xfrm rot="655303">
            <a:off x="1081095" y="5080775"/>
            <a:ext cx="1382889" cy="1663090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xmlns="" id="{0D92AAFD-60F1-2F60-CC97-CFF88D1A67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407537">
            <a:off x="9514500" y="2140158"/>
            <a:ext cx="2323262" cy="222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5775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文字, 螢幕擷取畫面, 數字, 樣式 的圖片&#10;&#10;AI 產生的內容可能不正確。">
            <a:extLst>
              <a:ext uri="{FF2B5EF4-FFF2-40B4-BE49-F238E27FC236}">
                <a16:creationId xmlns:a16="http://schemas.microsoft.com/office/drawing/2014/main" xmlns="" id="{AAEBD2B3-5D7F-8ACA-813B-8BA1BC558F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759185"/>
            <a:ext cx="7772400" cy="4361701"/>
          </a:xfrm>
          <a:prstGeom prst="rect">
            <a:avLst/>
          </a:prstGeom>
        </p:spPr>
      </p:pic>
      <p:pic>
        <p:nvPicPr>
          <p:cNvPr id="2" name="圖片 1" descr="一張含有 圓形, 設計 的圖片&#10;&#10;AI 產生的內容可能不正確。">
            <a:extLst>
              <a:ext uri="{FF2B5EF4-FFF2-40B4-BE49-F238E27FC236}">
                <a16:creationId xmlns:a16="http://schemas.microsoft.com/office/drawing/2014/main" xmlns="" id="{1A9BA22F-772A-43DD-A42B-B973316C763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299" t="-413" r="20381" b="60120"/>
          <a:stretch>
            <a:fillRect/>
          </a:stretch>
        </p:blipFill>
        <p:spPr>
          <a:xfrm>
            <a:off x="10405750" y="4457796"/>
            <a:ext cx="1382889" cy="1663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357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xmlns="" id="{F56575E2-A918-6908-DDD9-BE81453F55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94;p2">
            <a:extLst>
              <a:ext uri="{FF2B5EF4-FFF2-40B4-BE49-F238E27FC236}">
                <a16:creationId xmlns:a16="http://schemas.microsoft.com/office/drawing/2014/main" xmlns="" id="{F8029403-90A4-A213-7832-4AF5A2ABDDC1}"/>
              </a:ext>
            </a:extLst>
          </p:cNvPr>
          <p:cNvSpPr/>
          <p:nvPr/>
        </p:nvSpPr>
        <p:spPr>
          <a:xfrm>
            <a:off x="5186957" y="1935876"/>
            <a:ext cx="4536634" cy="5283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ctr" rtl="0">
              <a:lnSpc>
                <a:spcPts val="3380"/>
              </a:lnSpc>
              <a:spcBef>
                <a:spcPts val="0"/>
              </a:spcBef>
              <a:spcAft>
                <a:spcPts val="0"/>
              </a:spcAft>
            </a:pPr>
            <a:r>
              <a:rPr lang="zh-TW" altLang="en-US" sz="3600" b="1" u="none" strike="noStrike" cap="none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小組探究時間</a:t>
            </a:r>
          </a:p>
        </p:txBody>
      </p:sp>
      <p:sp>
        <p:nvSpPr>
          <p:cNvPr id="2" name="Google Shape;95;p2">
            <a:extLst>
              <a:ext uri="{FF2B5EF4-FFF2-40B4-BE49-F238E27FC236}">
                <a16:creationId xmlns:a16="http://schemas.microsoft.com/office/drawing/2014/main" xmlns="" id="{C753BE3C-021B-2BD7-B931-92F6A9E1BBDB}"/>
              </a:ext>
            </a:extLst>
          </p:cNvPr>
          <p:cNvSpPr/>
          <p:nvPr/>
        </p:nvSpPr>
        <p:spPr>
          <a:xfrm>
            <a:off x="4616972" y="2623763"/>
            <a:ext cx="2288325" cy="442630"/>
          </a:xfrm>
          <a:prstGeom prst="wedgeRoundRectCallout">
            <a:avLst>
              <a:gd name="adj1" fmla="val 47813"/>
              <a:gd name="adj2" fmla="val 100445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145663"/>
                      <a:gd name="connsiteY0" fmla="*/ 73773 h 442630"/>
                      <a:gd name="connsiteX1" fmla="*/ 73773 w 4145663"/>
                      <a:gd name="connsiteY1" fmla="*/ 0 h 442630"/>
                      <a:gd name="connsiteX2" fmla="*/ 706796 w 4145663"/>
                      <a:gd name="connsiteY2" fmla="*/ 0 h 442630"/>
                      <a:gd name="connsiteX3" fmla="*/ 1269483 w 4145663"/>
                      <a:gd name="connsiteY3" fmla="*/ 0 h 442630"/>
                      <a:gd name="connsiteX4" fmla="*/ 1808725 w 4145663"/>
                      <a:gd name="connsiteY4" fmla="*/ 0 h 442630"/>
                      <a:gd name="connsiteX5" fmla="*/ 2418303 w 4145663"/>
                      <a:gd name="connsiteY5" fmla="*/ 0 h 442630"/>
                      <a:gd name="connsiteX6" fmla="*/ 2418303 w 4145663"/>
                      <a:gd name="connsiteY6" fmla="*/ 0 h 442630"/>
                      <a:gd name="connsiteX7" fmla="*/ 2926147 w 4145663"/>
                      <a:gd name="connsiteY7" fmla="*/ 0 h 442630"/>
                      <a:gd name="connsiteX8" fmla="*/ 3454719 w 4145663"/>
                      <a:gd name="connsiteY8" fmla="*/ 0 h 442630"/>
                      <a:gd name="connsiteX9" fmla="*/ 3775648 w 4145663"/>
                      <a:gd name="connsiteY9" fmla="*/ 0 h 442630"/>
                      <a:gd name="connsiteX10" fmla="*/ 4071890 w 4145663"/>
                      <a:gd name="connsiteY10" fmla="*/ 0 h 442630"/>
                      <a:gd name="connsiteX11" fmla="*/ 4145663 w 4145663"/>
                      <a:gd name="connsiteY11" fmla="*/ 73773 h 442630"/>
                      <a:gd name="connsiteX12" fmla="*/ 4145663 w 4145663"/>
                      <a:gd name="connsiteY12" fmla="*/ 258201 h 442630"/>
                      <a:gd name="connsiteX13" fmla="*/ 4145663 w 4145663"/>
                      <a:gd name="connsiteY13" fmla="*/ 258201 h 442630"/>
                      <a:gd name="connsiteX14" fmla="*/ 4145663 w 4145663"/>
                      <a:gd name="connsiteY14" fmla="*/ 368858 h 442630"/>
                      <a:gd name="connsiteX15" fmla="*/ 4145663 w 4145663"/>
                      <a:gd name="connsiteY15" fmla="*/ 368857 h 442630"/>
                      <a:gd name="connsiteX16" fmla="*/ 4071890 w 4145663"/>
                      <a:gd name="connsiteY16" fmla="*/ 442630 h 442630"/>
                      <a:gd name="connsiteX17" fmla="*/ 3757133 w 4145663"/>
                      <a:gd name="connsiteY17" fmla="*/ 442630 h 442630"/>
                      <a:gd name="connsiteX18" fmla="*/ 3454719 w 4145663"/>
                      <a:gd name="connsiteY18" fmla="*/ 442630 h 442630"/>
                      <a:gd name="connsiteX19" fmla="*/ 3736850 w 4145663"/>
                      <a:gd name="connsiteY19" fmla="*/ 547574 h 442630"/>
                      <a:gd name="connsiteX20" fmla="*/ 4054997 w 4145663"/>
                      <a:gd name="connsiteY20" fmla="*/ 665915 h 442630"/>
                      <a:gd name="connsiteX21" fmla="*/ 3525799 w 4145663"/>
                      <a:gd name="connsiteY21" fmla="*/ 593720 h 442630"/>
                      <a:gd name="connsiteX22" fmla="*/ 3012968 w 4145663"/>
                      <a:gd name="connsiteY22" fmla="*/ 523757 h 442630"/>
                      <a:gd name="connsiteX23" fmla="*/ 2418303 w 4145663"/>
                      <a:gd name="connsiteY23" fmla="*/ 442630 h 442630"/>
                      <a:gd name="connsiteX24" fmla="*/ 1832171 w 4145663"/>
                      <a:gd name="connsiteY24" fmla="*/ 442630 h 442630"/>
                      <a:gd name="connsiteX25" fmla="*/ 1246038 w 4145663"/>
                      <a:gd name="connsiteY25" fmla="*/ 442630 h 442630"/>
                      <a:gd name="connsiteX26" fmla="*/ 706796 w 4145663"/>
                      <a:gd name="connsiteY26" fmla="*/ 442630 h 442630"/>
                      <a:gd name="connsiteX27" fmla="*/ 73773 w 4145663"/>
                      <a:gd name="connsiteY27" fmla="*/ 442630 h 442630"/>
                      <a:gd name="connsiteX28" fmla="*/ 0 w 4145663"/>
                      <a:gd name="connsiteY28" fmla="*/ 368857 h 442630"/>
                      <a:gd name="connsiteX29" fmla="*/ 0 w 4145663"/>
                      <a:gd name="connsiteY29" fmla="*/ 368858 h 442630"/>
                      <a:gd name="connsiteX30" fmla="*/ 0 w 4145663"/>
                      <a:gd name="connsiteY30" fmla="*/ 258201 h 442630"/>
                      <a:gd name="connsiteX31" fmla="*/ 0 w 4145663"/>
                      <a:gd name="connsiteY31" fmla="*/ 258201 h 442630"/>
                      <a:gd name="connsiteX32" fmla="*/ 0 w 4145663"/>
                      <a:gd name="connsiteY32" fmla="*/ 73773 h 4426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145663" h="442630" extrusionOk="0">
                        <a:moveTo>
                          <a:pt x="0" y="73773"/>
                        </a:moveTo>
                        <a:cubicBezTo>
                          <a:pt x="-2991" y="31184"/>
                          <a:pt x="24314" y="3271"/>
                          <a:pt x="73773" y="0"/>
                        </a:cubicBezTo>
                        <a:cubicBezTo>
                          <a:pt x="285543" y="-55238"/>
                          <a:pt x="484648" y="6404"/>
                          <a:pt x="706796" y="0"/>
                        </a:cubicBezTo>
                        <a:cubicBezTo>
                          <a:pt x="928944" y="-6404"/>
                          <a:pt x="1068972" y="60344"/>
                          <a:pt x="1269483" y="0"/>
                        </a:cubicBezTo>
                        <a:cubicBezTo>
                          <a:pt x="1469994" y="-60344"/>
                          <a:pt x="1551859" y="55083"/>
                          <a:pt x="1808725" y="0"/>
                        </a:cubicBezTo>
                        <a:cubicBezTo>
                          <a:pt x="2065591" y="-55083"/>
                          <a:pt x="2114702" y="38411"/>
                          <a:pt x="2418303" y="0"/>
                        </a:cubicBezTo>
                        <a:lnTo>
                          <a:pt x="2418303" y="0"/>
                        </a:lnTo>
                        <a:cubicBezTo>
                          <a:pt x="2589110" y="-51645"/>
                          <a:pt x="2707926" y="9983"/>
                          <a:pt x="2926147" y="0"/>
                        </a:cubicBezTo>
                        <a:cubicBezTo>
                          <a:pt x="3144368" y="-9983"/>
                          <a:pt x="3239350" y="45619"/>
                          <a:pt x="3454719" y="0"/>
                        </a:cubicBezTo>
                        <a:cubicBezTo>
                          <a:pt x="3594909" y="-18718"/>
                          <a:pt x="3643346" y="33090"/>
                          <a:pt x="3775648" y="0"/>
                        </a:cubicBezTo>
                        <a:cubicBezTo>
                          <a:pt x="3907950" y="-33090"/>
                          <a:pt x="3991690" y="20761"/>
                          <a:pt x="4071890" y="0"/>
                        </a:cubicBezTo>
                        <a:cubicBezTo>
                          <a:pt x="4119258" y="5417"/>
                          <a:pt x="4147969" y="36461"/>
                          <a:pt x="4145663" y="73773"/>
                        </a:cubicBezTo>
                        <a:cubicBezTo>
                          <a:pt x="4151784" y="156751"/>
                          <a:pt x="4126698" y="208879"/>
                          <a:pt x="4145663" y="258201"/>
                        </a:cubicBezTo>
                        <a:lnTo>
                          <a:pt x="4145663" y="258201"/>
                        </a:lnTo>
                        <a:cubicBezTo>
                          <a:pt x="4150266" y="291430"/>
                          <a:pt x="4142254" y="336657"/>
                          <a:pt x="4145663" y="368858"/>
                        </a:cubicBezTo>
                        <a:lnTo>
                          <a:pt x="4145663" y="368857"/>
                        </a:lnTo>
                        <a:cubicBezTo>
                          <a:pt x="4143323" y="409985"/>
                          <a:pt x="4108157" y="439541"/>
                          <a:pt x="4071890" y="442630"/>
                        </a:cubicBezTo>
                        <a:cubicBezTo>
                          <a:pt x="3924404" y="447168"/>
                          <a:pt x="3854795" y="421972"/>
                          <a:pt x="3757133" y="442630"/>
                        </a:cubicBezTo>
                        <a:cubicBezTo>
                          <a:pt x="3659471" y="463288"/>
                          <a:pt x="3600822" y="429503"/>
                          <a:pt x="3454719" y="442630"/>
                        </a:cubicBezTo>
                        <a:cubicBezTo>
                          <a:pt x="3575270" y="466832"/>
                          <a:pt x="3660549" y="533861"/>
                          <a:pt x="3736850" y="547574"/>
                        </a:cubicBezTo>
                        <a:cubicBezTo>
                          <a:pt x="3813151" y="561287"/>
                          <a:pt x="3940696" y="625396"/>
                          <a:pt x="4054997" y="665915"/>
                        </a:cubicBezTo>
                        <a:cubicBezTo>
                          <a:pt x="3890851" y="666987"/>
                          <a:pt x="3735787" y="580374"/>
                          <a:pt x="3525799" y="593720"/>
                        </a:cubicBezTo>
                        <a:cubicBezTo>
                          <a:pt x="3315810" y="607065"/>
                          <a:pt x="3127752" y="485708"/>
                          <a:pt x="3012968" y="523757"/>
                        </a:cubicBezTo>
                        <a:cubicBezTo>
                          <a:pt x="2898184" y="561806"/>
                          <a:pt x="2654177" y="447876"/>
                          <a:pt x="2418303" y="442630"/>
                        </a:cubicBezTo>
                        <a:cubicBezTo>
                          <a:pt x="2298060" y="450896"/>
                          <a:pt x="2077834" y="438939"/>
                          <a:pt x="1832171" y="442630"/>
                        </a:cubicBezTo>
                        <a:cubicBezTo>
                          <a:pt x="1586508" y="446321"/>
                          <a:pt x="1423822" y="429110"/>
                          <a:pt x="1246038" y="442630"/>
                        </a:cubicBezTo>
                        <a:cubicBezTo>
                          <a:pt x="1068254" y="456150"/>
                          <a:pt x="898596" y="381418"/>
                          <a:pt x="706796" y="442630"/>
                        </a:cubicBezTo>
                        <a:cubicBezTo>
                          <a:pt x="514996" y="503842"/>
                          <a:pt x="383985" y="387086"/>
                          <a:pt x="73773" y="442630"/>
                        </a:cubicBezTo>
                        <a:cubicBezTo>
                          <a:pt x="42266" y="440604"/>
                          <a:pt x="7163" y="415502"/>
                          <a:pt x="0" y="368857"/>
                        </a:cubicBezTo>
                        <a:lnTo>
                          <a:pt x="0" y="368858"/>
                        </a:lnTo>
                        <a:cubicBezTo>
                          <a:pt x="-8795" y="324065"/>
                          <a:pt x="3660" y="293402"/>
                          <a:pt x="0" y="258201"/>
                        </a:cubicBezTo>
                        <a:lnTo>
                          <a:pt x="0" y="258201"/>
                        </a:lnTo>
                        <a:cubicBezTo>
                          <a:pt x="-21162" y="173455"/>
                          <a:pt x="9892" y="162807"/>
                          <a:pt x="0" y="73773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zh-TW" altLang="en-US" sz="2000" b="1" dirty="0">
                <a:ln w="0"/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這則新聞</a:t>
            </a:r>
            <a:r>
              <a:rPr lang="en-US" altLang="zh-TW" sz="2000" b="1" dirty="0">
                <a:ln w="0"/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......</a:t>
            </a:r>
          </a:p>
        </p:txBody>
      </p:sp>
      <p:sp>
        <p:nvSpPr>
          <p:cNvPr id="5" name="Google Shape;96;p2">
            <a:extLst>
              <a:ext uri="{FF2B5EF4-FFF2-40B4-BE49-F238E27FC236}">
                <a16:creationId xmlns:a16="http://schemas.microsoft.com/office/drawing/2014/main" xmlns="" id="{9AAFD394-E993-6F56-D6AC-067D1D915669}"/>
              </a:ext>
            </a:extLst>
          </p:cNvPr>
          <p:cNvSpPr/>
          <p:nvPr/>
        </p:nvSpPr>
        <p:spPr>
          <a:xfrm>
            <a:off x="7632793" y="2764134"/>
            <a:ext cx="2957708" cy="581831"/>
          </a:xfrm>
          <a:prstGeom prst="wedgeRoundRectCallout">
            <a:avLst>
              <a:gd name="adj1" fmla="val -61229"/>
              <a:gd name="adj2" fmla="val 51053"/>
              <a:gd name="adj3" fmla="val 16667"/>
            </a:avLst>
          </a:prstGeom>
          <a:noFill/>
          <a:ln w="952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108000" rIns="91425" bIns="108000" anchor="t" anchorCtr="0">
            <a:spAutoFit/>
          </a:bodyPr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標題是什麼？</a:t>
            </a:r>
          </a:p>
        </p:txBody>
      </p:sp>
      <p:sp>
        <p:nvSpPr>
          <p:cNvPr id="6" name="Google Shape;97;p2">
            <a:extLst>
              <a:ext uri="{FF2B5EF4-FFF2-40B4-BE49-F238E27FC236}">
                <a16:creationId xmlns:a16="http://schemas.microsoft.com/office/drawing/2014/main" xmlns="" id="{5BE39870-5DB4-4766-200F-84A78D0C2BE5}"/>
              </a:ext>
            </a:extLst>
          </p:cNvPr>
          <p:cNvSpPr/>
          <p:nvPr/>
        </p:nvSpPr>
        <p:spPr>
          <a:xfrm>
            <a:off x="4879842" y="3645914"/>
            <a:ext cx="3298728" cy="442630"/>
          </a:xfrm>
          <a:prstGeom prst="wedgeRoundRectCallout">
            <a:avLst>
              <a:gd name="adj1" fmla="val -5521"/>
              <a:gd name="adj2" fmla="val 9183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4306961"/>
                      <a:gd name="connsiteY0" fmla="*/ 96475 h 578837"/>
                      <a:gd name="connsiteX1" fmla="*/ 96475 w 4306961"/>
                      <a:gd name="connsiteY1" fmla="*/ 0 h 578837"/>
                      <a:gd name="connsiteX2" fmla="*/ 627977 w 4306961"/>
                      <a:gd name="connsiteY2" fmla="*/ 0 h 578837"/>
                      <a:gd name="connsiteX3" fmla="*/ 1087002 w 4306961"/>
                      <a:gd name="connsiteY3" fmla="*/ 0 h 578837"/>
                      <a:gd name="connsiteX4" fmla="*/ 1521867 w 4306961"/>
                      <a:gd name="connsiteY4" fmla="*/ 0 h 578837"/>
                      <a:gd name="connsiteX5" fmla="*/ 2029210 w 4306961"/>
                      <a:gd name="connsiteY5" fmla="*/ 0 h 578837"/>
                      <a:gd name="connsiteX6" fmla="*/ 2512394 w 4306961"/>
                      <a:gd name="connsiteY6" fmla="*/ 0 h 578837"/>
                      <a:gd name="connsiteX7" fmla="*/ 2512394 w 4306961"/>
                      <a:gd name="connsiteY7" fmla="*/ 0 h 578837"/>
                      <a:gd name="connsiteX8" fmla="*/ 3072299 w 4306961"/>
                      <a:gd name="connsiteY8" fmla="*/ 0 h 578837"/>
                      <a:gd name="connsiteX9" fmla="*/ 3589134 w 4306961"/>
                      <a:gd name="connsiteY9" fmla="*/ 0 h 578837"/>
                      <a:gd name="connsiteX10" fmla="*/ 3899810 w 4306961"/>
                      <a:gd name="connsiteY10" fmla="*/ 0 h 578837"/>
                      <a:gd name="connsiteX11" fmla="*/ 4210486 w 4306961"/>
                      <a:gd name="connsiteY11" fmla="*/ 0 h 578837"/>
                      <a:gd name="connsiteX12" fmla="*/ 4306961 w 4306961"/>
                      <a:gd name="connsiteY12" fmla="*/ 96475 h 578837"/>
                      <a:gd name="connsiteX13" fmla="*/ 4306961 w 4306961"/>
                      <a:gd name="connsiteY13" fmla="*/ 337655 h 578837"/>
                      <a:gd name="connsiteX14" fmla="*/ 4306961 w 4306961"/>
                      <a:gd name="connsiteY14" fmla="*/ 337655 h 578837"/>
                      <a:gd name="connsiteX15" fmla="*/ 4306961 w 4306961"/>
                      <a:gd name="connsiteY15" fmla="*/ 482364 h 578837"/>
                      <a:gd name="connsiteX16" fmla="*/ 4306961 w 4306961"/>
                      <a:gd name="connsiteY16" fmla="*/ 482362 h 578837"/>
                      <a:gd name="connsiteX17" fmla="*/ 4210486 w 4306961"/>
                      <a:gd name="connsiteY17" fmla="*/ 578837 h 578837"/>
                      <a:gd name="connsiteX18" fmla="*/ 3893596 w 4306961"/>
                      <a:gd name="connsiteY18" fmla="*/ 578837 h 578837"/>
                      <a:gd name="connsiteX19" fmla="*/ 3589134 w 4306961"/>
                      <a:gd name="connsiteY19" fmla="*/ 578837 h 578837"/>
                      <a:gd name="connsiteX20" fmla="*/ 3676637 w 4306961"/>
                      <a:gd name="connsiteY20" fmla="*/ 816091 h 578837"/>
                      <a:gd name="connsiteX21" fmla="*/ 3106158 w 4306961"/>
                      <a:gd name="connsiteY21" fmla="*/ 699837 h 578837"/>
                      <a:gd name="connsiteX22" fmla="*/ 2512394 w 4306961"/>
                      <a:gd name="connsiteY22" fmla="*/ 578837 h 578837"/>
                      <a:gd name="connsiteX23" fmla="*/ 2005051 w 4306961"/>
                      <a:gd name="connsiteY23" fmla="*/ 578837 h 578837"/>
                      <a:gd name="connsiteX24" fmla="*/ 1594345 w 4306961"/>
                      <a:gd name="connsiteY24" fmla="*/ 578837 h 578837"/>
                      <a:gd name="connsiteX25" fmla="*/ 1111161 w 4306961"/>
                      <a:gd name="connsiteY25" fmla="*/ 578837 h 578837"/>
                      <a:gd name="connsiteX26" fmla="*/ 676296 w 4306961"/>
                      <a:gd name="connsiteY26" fmla="*/ 578837 h 578837"/>
                      <a:gd name="connsiteX27" fmla="*/ 96475 w 4306961"/>
                      <a:gd name="connsiteY27" fmla="*/ 578837 h 578837"/>
                      <a:gd name="connsiteX28" fmla="*/ 0 w 4306961"/>
                      <a:gd name="connsiteY28" fmla="*/ 482362 h 578837"/>
                      <a:gd name="connsiteX29" fmla="*/ 0 w 4306961"/>
                      <a:gd name="connsiteY29" fmla="*/ 482364 h 578837"/>
                      <a:gd name="connsiteX30" fmla="*/ 0 w 4306961"/>
                      <a:gd name="connsiteY30" fmla="*/ 337655 h 578837"/>
                      <a:gd name="connsiteX31" fmla="*/ 0 w 4306961"/>
                      <a:gd name="connsiteY31" fmla="*/ 337655 h 578837"/>
                      <a:gd name="connsiteX32" fmla="*/ 0 w 4306961"/>
                      <a:gd name="connsiteY32" fmla="*/ 96475 h 5788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4306961" h="578837" extrusionOk="0">
                        <a:moveTo>
                          <a:pt x="0" y="96475"/>
                        </a:moveTo>
                        <a:cubicBezTo>
                          <a:pt x="-13111" y="35106"/>
                          <a:pt x="29641" y="5086"/>
                          <a:pt x="96475" y="0"/>
                        </a:cubicBezTo>
                        <a:cubicBezTo>
                          <a:pt x="306447" y="-11582"/>
                          <a:pt x="421865" y="21704"/>
                          <a:pt x="627977" y="0"/>
                        </a:cubicBezTo>
                        <a:cubicBezTo>
                          <a:pt x="834089" y="-21704"/>
                          <a:pt x="890260" y="33860"/>
                          <a:pt x="1087002" y="0"/>
                        </a:cubicBezTo>
                        <a:cubicBezTo>
                          <a:pt x="1283744" y="-33860"/>
                          <a:pt x="1426947" y="6319"/>
                          <a:pt x="1521867" y="0"/>
                        </a:cubicBezTo>
                        <a:cubicBezTo>
                          <a:pt x="1616787" y="-6319"/>
                          <a:pt x="1818225" y="29013"/>
                          <a:pt x="2029210" y="0"/>
                        </a:cubicBezTo>
                        <a:cubicBezTo>
                          <a:pt x="2240195" y="-29013"/>
                          <a:pt x="2290578" y="39444"/>
                          <a:pt x="2512394" y="0"/>
                        </a:cubicBezTo>
                        <a:lnTo>
                          <a:pt x="2512394" y="0"/>
                        </a:lnTo>
                        <a:cubicBezTo>
                          <a:pt x="2733930" y="-56931"/>
                          <a:pt x="2799951" y="55747"/>
                          <a:pt x="3072299" y="0"/>
                        </a:cubicBezTo>
                        <a:cubicBezTo>
                          <a:pt x="3344648" y="-55747"/>
                          <a:pt x="3419336" y="58"/>
                          <a:pt x="3589134" y="0"/>
                        </a:cubicBezTo>
                        <a:cubicBezTo>
                          <a:pt x="3696572" y="-12036"/>
                          <a:pt x="3794554" y="34165"/>
                          <a:pt x="3899810" y="0"/>
                        </a:cubicBezTo>
                        <a:cubicBezTo>
                          <a:pt x="4005066" y="-34165"/>
                          <a:pt x="4138744" y="25070"/>
                          <a:pt x="4210486" y="0"/>
                        </a:cubicBezTo>
                        <a:cubicBezTo>
                          <a:pt x="4268251" y="13927"/>
                          <a:pt x="4315955" y="34305"/>
                          <a:pt x="4306961" y="96475"/>
                        </a:cubicBezTo>
                        <a:cubicBezTo>
                          <a:pt x="4324299" y="197873"/>
                          <a:pt x="4285912" y="278984"/>
                          <a:pt x="4306961" y="337655"/>
                        </a:cubicBezTo>
                        <a:lnTo>
                          <a:pt x="4306961" y="337655"/>
                        </a:lnTo>
                        <a:cubicBezTo>
                          <a:pt x="4322360" y="404168"/>
                          <a:pt x="4296992" y="420412"/>
                          <a:pt x="4306961" y="482364"/>
                        </a:cubicBezTo>
                        <a:lnTo>
                          <a:pt x="4306961" y="482362"/>
                        </a:lnTo>
                        <a:cubicBezTo>
                          <a:pt x="4302885" y="531804"/>
                          <a:pt x="4261196" y="574992"/>
                          <a:pt x="4210486" y="578837"/>
                        </a:cubicBezTo>
                        <a:cubicBezTo>
                          <a:pt x="4104716" y="579909"/>
                          <a:pt x="4001797" y="574668"/>
                          <a:pt x="3893596" y="578837"/>
                        </a:cubicBezTo>
                        <a:cubicBezTo>
                          <a:pt x="3785395" y="583006"/>
                          <a:pt x="3699124" y="563866"/>
                          <a:pt x="3589134" y="578837"/>
                        </a:cubicBezTo>
                        <a:cubicBezTo>
                          <a:pt x="3643003" y="687433"/>
                          <a:pt x="3654458" y="760065"/>
                          <a:pt x="3676637" y="816091"/>
                        </a:cubicBezTo>
                        <a:cubicBezTo>
                          <a:pt x="3439348" y="771899"/>
                          <a:pt x="3300957" y="675935"/>
                          <a:pt x="3106158" y="699837"/>
                        </a:cubicBezTo>
                        <a:cubicBezTo>
                          <a:pt x="2911359" y="723738"/>
                          <a:pt x="2743730" y="558790"/>
                          <a:pt x="2512394" y="578837"/>
                        </a:cubicBezTo>
                        <a:cubicBezTo>
                          <a:pt x="2287527" y="615580"/>
                          <a:pt x="2172643" y="555156"/>
                          <a:pt x="2005051" y="578837"/>
                        </a:cubicBezTo>
                        <a:cubicBezTo>
                          <a:pt x="1837459" y="602518"/>
                          <a:pt x="1782473" y="544653"/>
                          <a:pt x="1594345" y="578837"/>
                        </a:cubicBezTo>
                        <a:cubicBezTo>
                          <a:pt x="1406217" y="613021"/>
                          <a:pt x="1228148" y="522939"/>
                          <a:pt x="1111161" y="578837"/>
                        </a:cubicBezTo>
                        <a:cubicBezTo>
                          <a:pt x="994174" y="634735"/>
                          <a:pt x="796767" y="545504"/>
                          <a:pt x="676296" y="578837"/>
                        </a:cubicBezTo>
                        <a:cubicBezTo>
                          <a:pt x="555826" y="612170"/>
                          <a:pt x="219760" y="568081"/>
                          <a:pt x="96475" y="578837"/>
                        </a:cubicBezTo>
                        <a:cubicBezTo>
                          <a:pt x="45214" y="578394"/>
                          <a:pt x="2218" y="537472"/>
                          <a:pt x="0" y="482362"/>
                        </a:cubicBezTo>
                        <a:lnTo>
                          <a:pt x="0" y="482364"/>
                        </a:lnTo>
                        <a:cubicBezTo>
                          <a:pt x="-9703" y="452821"/>
                          <a:pt x="11533" y="404397"/>
                          <a:pt x="0" y="337655"/>
                        </a:cubicBezTo>
                        <a:lnTo>
                          <a:pt x="0" y="337655"/>
                        </a:lnTo>
                        <a:cubicBezTo>
                          <a:pt x="-18877" y="236328"/>
                          <a:pt x="11377" y="197279"/>
                          <a:pt x="0" y="96475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zh-TW" altLang="en-US" sz="2000" b="1" dirty="0">
                <a:solidFill>
                  <a:schemeClr val="dk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發布日期是什麼時候？</a:t>
            </a:r>
          </a:p>
        </p:txBody>
      </p:sp>
      <p:sp>
        <p:nvSpPr>
          <p:cNvPr id="7" name="Google Shape;96;p2">
            <a:extLst>
              <a:ext uri="{FF2B5EF4-FFF2-40B4-BE49-F238E27FC236}">
                <a16:creationId xmlns:a16="http://schemas.microsoft.com/office/drawing/2014/main" xmlns="" id="{0D580078-44E4-0549-A76C-A78E7DBA167C}"/>
              </a:ext>
            </a:extLst>
          </p:cNvPr>
          <p:cNvSpPr/>
          <p:nvPr/>
        </p:nvSpPr>
        <p:spPr>
          <a:xfrm>
            <a:off x="7254421" y="4435278"/>
            <a:ext cx="2957708" cy="581831"/>
          </a:xfrm>
          <a:prstGeom prst="wedgeRoundRectCallout">
            <a:avLst>
              <a:gd name="adj1" fmla="val -61229"/>
              <a:gd name="adj2" fmla="val 51053"/>
              <a:gd name="adj3" fmla="val 16667"/>
            </a:avLst>
          </a:prstGeom>
          <a:noFill/>
          <a:ln w="9525">
            <a:solidFill>
              <a:schemeClr val="tx1"/>
            </a:solidFill>
            <a:extLst>
              <a:ext uri="{C807C97D-BFC1-408E-A445-0C87EB9F89A2}">
                <ask:lineSketchStyleProps xmlns:ask="http://schemas.microsoft.com/office/drawing/2018/sketchyshapes" xmlns="" sd="1219033472">
                  <a:custGeom>
                    <a:avLst/>
                    <a:gdLst>
                      <a:gd name="connsiteX0" fmla="*/ 0 w 2957708"/>
                      <a:gd name="connsiteY0" fmla="*/ 96974 h 581831"/>
                      <a:gd name="connsiteX1" fmla="*/ 96974 w 2957708"/>
                      <a:gd name="connsiteY1" fmla="*/ 0 h 581831"/>
                      <a:gd name="connsiteX2" fmla="*/ 492951 w 2957708"/>
                      <a:gd name="connsiteY2" fmla="*/ 0 h 581831"/>
                      <a:gd name="connsiteX3" fmla="*/ 492951 w 2957708"/>
                      <a:gd name="connsiteY3" fmla="*/ 0 h 581831"/>
                      <a:gd name="connsiteX4" fmla="*/ 840482 w 2957708"/>
                      <a:gd name="connsiteY4" fmla="*/ 0 h 581831"/>
                      <a:gd name="connsiteX5" fmla="*/ 1232378 w 2957708"/>
                      <a:gd name="connsiteY5" fmla="*/ 0 h 581831"/>
                      <a:gd name="connsiteX6" fmla="*/ 1758880 w 2957708"/>
                      <a:gd name="connsiteY6" fmla="*/ 0 h 581831"/>
                      <a:gd name="connsiteX7" fmla="*/ 2269098 w 2957708"/>
                      <a:gd name="connsiteY7" fmla="*/ 0 h 581831"/>
                      <a:gd name="connsiteX8" fmla="*/ 2860734 w 2957708"/>
                      <a:gd name="connsiteY8" fmla="*/ 0 h 581831"/>
                      <a:gd name="connsiteX9" fmla="*/ 2957708 w 2957708"/>
                      <a:gd name="connsiteY9" fmla="*/ 96974 h 581831"/>
                      <a:gd name="connsiteX10" fmla="*/ 2957708 w 2957708"/>
                      <a:gd name="connsiteY10" fmla="*/ 339401 h 581831"/>
                      <a:gd name="connsiteX11" fmla="*/ 2957708 w 2957708"/>
                      <a:gd name="connsiteY11" fmla="*/ 339401 h 581831"/>
                      <a:gd name="connsiteX12" fmla="*/ 2957708 w 2957708"/>
                      <a:gd name="connsiteY12" fmla="*/ 484859 h 581831"/>
                      <a:gd name="connsiteX13" fmla="*/ 2957708 w 2957708"/>
                      <a:gd name="connsiteY13" fmla="*/ 484857 h 581831"/>
                      <a:gd name="connsiteX14" fmla="*/ 2860734 w 2957708"/>
                      <a:gd name="connsiteY14" fmla="*/ 581831 h 581831"/>
                      <a:gd name="connsiteX15" fmla="*/ 2285382 w 2957708"/>
                      <a:gd name="connsiteY15" fmla="*/ 581831 h 581831"/>
                      <a:gd name="connsiteX16" fmla="*/ 1742596 w 2957708"/>
                      <a:gd name="connsiteY16" fmla="*/ 581831 h 581831"/>
                      <a:gd name="connsiteX17" fmla="*/ 1232378 w 2957708"/>
                      <a:gd name="connsiteY17" fmla="*/ 581831 h 581831"/>
                      <a:gd name="connsiteX18" fmla="*/ 862665 w 2957708"/>
                      <a:gd name="connsiteY18" fmla="*/ 581831 h 581831"/>
                      <a:gd name="connsiteX19" fmla="*/ 492951 w 2957708"/>
                      <a:gd name="connsiteY19" fmla="*/ 581831 h 581831"/>
                      <a:gd name="connsiteX20" fmla="*/ 492951 w 2957708"/>
                      <a:gd name="connsiteY20" fmla="*/ 581831 h 581831"/>
                      <a:gd name="connsiteX21" fmla="*/ 96974 w 2957708"/>
                      <a:gd name="connsiteY21" fmla="*/ 581831 h 581831"/>
                      <a:gd name="connsiteX22" fmla="*/ 0 w 2957708"/>
                      <a:gd name="connsiteY22" fmla="*/ 484857 h 581831"/>
                      <a:gd name="connsiteX23" fmla="*/ 0 w 2957708"/>
                      <a:gd name="connsiteY23" fmla="*/ 484859 h 581831"/>
                      <a:gd name="connsiteX24" fmla="*/ -332121 w 2957708"/>
                      <a:gd name="connsiteY24" fmla="*/ 587958 h 581831"/>
                      <a:gd name="connsiteX25" fmla="*/ 0 w 2957708"/>
                      <a:gd name="connsiteY25" fmla="*/ 339401 h 581831"/>
                      <a:gd name="connsiteX26" fmla="*/ 0 w 2957708"/>
                      <a:gd name="connsiteY26" fmla="*/ 96974 h 5818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</a:cxnLst>
                    <a:rect l="l" t="t" r="r" b="b"/>
                    <a:pathLst>
                      <a:path w="2957708" h="581831" fill="none" extrusionOk="0">
                        <a:moveTo>
                          <a:pt x="0" y="96974"/>
                        </a:moveTo>
                        <a:cubicBezTo>
                          <a:pt x="1491" y="48440"/>
                          <a:pt x="53929" y="-3090"/>
                          <a:pt x="96974" y="0"/>
                        </a:cubicBezTo>
                        <a:cubicBezTo>
                          <a:pt x="251881" y="-45324"/>
                          <a:pt x="318186" y="14855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37762" y="-7874"/>
                          <a:pt x="770730" y="5574"/>
                          <a:pt x="840482" y="0"/>
                        </a:cubicBezTo>
                        <a:cubicBezTo>
                          <a:pt x="910234" y="-5574"/>
                          <a:pt x="1065780" y="43283"/>
                          <a:pt x="1232378" y="0"/>
                        </a:cubicBezTo>
                        <a:cubicBezTo>
                          <a:pt x="1455021" y="-9699"/>
                          <a:pt x="1578524" y="37715"/>
                          <a:pt x="1758880" y="0"/>
                        </a:cubicBezTo>
                        <a:cubicBezTo>
                          <a:pt x="1939236" y="-37715"/>
                          <a:pt x="2066268" y="33092"/>
                          <a:pt x="2269098" y="0"/>
                        </a:cubicBezTo>
                        <a:cubicBezTo>
                          <a:pt x="2471928" y="-33092"/>
                          <a:pt x="2665537" y="23595"/>
                          <a:pt x="2860734" y="0"/>
                        </a:cubicBezTo>
                        <a:cubicBezTo>
                          <a:pt x="2927000" y="-3364"/>
                          <a:pt x="2955865" y="56181"/>
                          <a:pt x="2957708" y="96974"/>
                        </a:cubicBezTo>
                        <a:cubicBezTo>
                          <a:pt x="2974559" y="193525"/>
                          <a:pt x="2941315" y="288334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69187" y="396324"/>
                          <a:pt x="2955964" y="414315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68556" y="549808"/>
                          <a:pt x="2913179" y="587841"/>
                          <a:pt x="2860734" y="581831"/>
                        </a:cubicBezTo>
                        <a:cubicBezTo>
                          <a:pt x="2682891" y="617618"/>
                          <a:pt x="2433370" y="534191"/>
                          <a:pt x="2285382" y="581831"/>
                        </a:cubicBezTo>
                        <a:cubicBezTo>
                          <a:pt x="2137394" y="629471"/>
                          <a:pt x="1917195" y="538339"/>
                          <a:pt x="1742596" y="581831"/>
                        </a:cubicBezTo>
                        <a:cubicBezTo>
                          <a:pt x="1567997" y="625323"/>
                          <a:pt x="1344675" y="580243"/>
                          <a:pt x="1232378" y="581831"/>
                        </a:cubicBezTo>
                        <a:cubicBezTo>
                          <a:pt x="1065217" y="613553"/>
                          <a:pt x="953466" y="548566"/>
                          <a:pt x="862665" y="581831"/>
                        </a:cubicBezTo>
                        <a:cubicBezTo>
                          <a:pt x="771864" y="615096"/>
                          <a:pt x="579144" y="571258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37329" y="611417"/>
                          <a:pt x="266350" y="542261"/>
                          <a:pt x="96974" y="581831"/>
                        </a:cubicBezTo>
                        <a:cubicBezTo>
                          <a:pt x="45615" y="582585"/>
                          <a:pt x="-4533" y="52941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147834" y="531320"/>
                          <a:pt x="-188297" y="509641"/>
                          <a:pt x="-332121" y="587958"/>
                        </a:cubicBezTo>
                        <a:cubicBezTo>
                          <a:pt x="-253970" y="507730"/>
                          <a:pt x="-112815" y="465349"/>
                          <a:pt x="0" y="339401"/>
                        </a:cubicBezTo>
                        <a:cubicBezTo>
                          <a:pt x="-10198" y="268410"/>
                          <a:pt x="3200" y="151073"/>
                          <a:pt x="0" y="96974"/>
                        </a:cubicBezTo>
                        <a:close/>
                      </a:path>
                      <a:path w="2957708" h="581831" stroke="0" extrusionOk="0">
                        <a:moveTo>
                          <a:pt x="0" y="96974"/>
                        </a:moveTo>
                        <a:cubicBezTo>
                          <a:pt x="-12330" y="35812"/>
                          <a:pt x="40270" y="1181"/>
                          <a:pt x="96974" y="0"/>
                        </a:cubicBezTo>
                        <a:cubicBezTo>
                          <a:pt x="211700" y="-40295"/>
                          <a:pt x="299943" y="24810"/>
                          <a:pt x="492951" y="0"/>
                        </a:cubicBezTo>
                        <a:lnTo>
                          <a:pt x="492951" y="0"/>
                        </a:lnTo>
                        <a:cubicBezTo>
                          <a:pt x="601805" y="-197"/>
                          <a:pt x="691098" y="37634"/>
                          <a:pt x="855270" y="0"/>
                        </a:cubicBezTo>
                        <a:cubicBezTo>
                          <a:pt x="1019442" y="-37634"/>
                          <a:pt x="1053009" y="22644"/>
                          <a:pt x="1232378" y="0"/>
                        </a:cubicBezTo>
                        <a:cubicBezTo>
                          <a:pt x="1420342" y="-42912"/>
                          <a:pt x="1573166" y="28081"/>
                          <a:pt x="1807730" y="0"/>
                        </a:cubicBezTo>
                        <a:cubicBezTo>
                          <a:pt x="2042294" y="-28081"/>
                          <a:pt x="2205087" y="55634"/>
                          <a:pt x="2350516" y="0"/>
                        </a:cubicBezTo>
                        <a:cubicBezTo>
                          <a:pt x="2495945" y="-55634"/>
                          <a:pt x="2727415" y="40271"/>
                          <a:pt x="2860734" y="0"/>
                        </a:cubicBezTo>
                        <a:cubicBezTo>
                          <a:pt x="2915567" y="715"/>
                          <a:pt x="2972267" y="46918"/>
                          <a:pt x="2957708" y="96974"/>
                        </a:cubicBezTo>
                        <a:cubicBezTo>
                          <a:pt x="2972989" y="157825"/>
                          <a:pt x="2945346" y="279863"/>
                          <a:pt x="2957708" y="339401"/>
                        </a:cubicBezTo>
                        <a:lnTo>
                          <a:pt x="2957708" y="339401"/>
                        </a:lnTo>
                        <a:cubicBezTo>
                          <a:pt x="2959387" y="410831"/>
                          <a:pt x="2944005" y="423993"/>
                          <a:pt x="2957708" y="484859"/>
                        </a:cubicBezTo>
                        <a:lnTo>
                          <a:pt x="2957708" y="484857"/>
                        </a:lnTo>
                        <a:cubicBezTo>
                          <a:pt x="2959716" y="540874"/>
                          <a:pt x="2925084" y="572381"/>
                          <a:pt x="2860734" y="581831"/>
                        </a:cubicBezTo>
                        <a:cubicBezTo>
                          <a:pt x="2665996" y="630373"/>
                          <a:pt x="2435078" y="551980"/>
                          <a:pt x="2317949" y="581831"/>
                        </a:cubicBezTo>
                        <a:cubicBezTo>
                          <a:pt x="2200821" y="611682"/>
                          <a:pt x="1909270" y="559364"/>
                          <a:pt x="1775163" y="581831"/>
                        </a:cubicBezTo>
                        <a:cubicBezTo>
                          <a:pt x="1641056" y="604298"/>
                          <a:pt x="1370359" y="538925"/>
                          <a:pt x="1232378" y="581831"/>
                        </a:cubicBezTo>
                        <a:cubicBezTo>
                          <a:pt x="1145355" y="613961"/>
                          <a:pt x="957151" y="552732"/>
                          <a:pt x="862665" y="581831"/>
                        </a:cubicBezTo>
                        <a:cubicBezTo>
                          <a:pt x="768179" y="610930"/>
                          <a:pt x="575596" y="568609"/>
                          <a:pt x="492951" y="581831"/>
                        </a:cubicBezTo>
                        <a:lnTo>
                          <a:pt x="492951" y="581831"/>
                        </a:lnTo>
                        <a:cubicBezTo>
                          <a:pt x="380076" y="608038"/>
                          <a:pt x="180958" y="547354"/>
                          <a:pt x="96974" y="581831"/>
                        </a:cubicBezTo>
                        <a:cubicBezTo>
                          <a:pt x="30141" y="582539"/>
                          <a:pt x="704" y="539807"/>
                          <a:pt x="0" y="484857"/>
                        </a:cubicBezTo>
                        <a:lnTo>
                          <a:pt x="0" y="484859"/>
                        </a:lnTo>
                        <a:cubicBezTo>
                          <a:pt x="-98962" y="546357"/>
                          <a:pt x="-205131" y="531339"/>
                          <a:pt x="-332121" y="587958"/>
                        </a:cubicBezTo>
                        <a:cubicBezTo>
                          <a:pt x="-283357" y="501261"/>
                          <a:pt x="-132213" y="479817"/>
                          <a:pt x="0" y="339401"/>
                        </a:cubicBezTo>
                        <a:cubicBezTo>
                          <a:pt x="-8763" y="232547"/>
                          <a:pt x="17182" y="189102"/>
                          <a:pt x="0" y="96974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txBody>
          <a:bodyPr spcFirstLastPara="1" wrap="square" lIns="91425" tIns="108000" rIns="91425" bIns="108000" anchor="t" anchorCtr="0">
            <a:spAutoFit/>
          </a:bodyPr>
          <a:lstStyle/>
          <a:p>
            <a:pPr lvl="0" algn="ctr"/>
            <a:r>
              <a:rPr lang="zh-TW" altLang="en-US" sz="20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想要傳達什麼觀念？</a:t>
            </a:r>
          </a:p>
        </p:txBody>
      </p:sp>
    </p:spTree>
    <p:extLst>
      <p:ext uri="{BB962C8B-B14F-4D97-AF65-F5344CB8AC3E}">
        <p14:creationId xmlns:p14="http://schemas.microsoft.com/office/powerpoint/2010/main" val="256722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佈景主題">
  <a:themeElements>
    <a:clrScheme name="藍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4487</TotalTime>
  <Words>1305</Words>
  <Application>Microsoft Office PowerPoint</Application>
  <PresentationFormat>寬螢幕</PresentationFormat>
  <Paragraphs>121</Paragraphs>
  <Slides>37</Slides>
  <Notes>26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37</vt:i4>
      </vt:variant>
    </vt:vector>
  </HeadingPairs>
  <TitlesOfParts>
    <vt:vector size="47" baseType="lpstr">
      <vt:lpstr>Aptos</vt:lpstr>
      <vt:lpstr>Germania One</vt:lpstr>
      <vt:lpstr>Kabel</vt:lpstr>
      <vt:lpstr>Microsoft JhengHei</vt:lpstr>
      <vt:lpstr>Microsoft JhengHei</vt:lpstr>
      <vt:lpstr>新細明體</vt:lpstr>
      <vt:lpstr>Arial</vt:lpstr>
      <vt:lpstr>Calibri</vt:lpstr>
      <vt:lpstr>自訂設計</vt:lpstr>
      <vt:lpstr>Office 佈景主題</vt:lpstr>
      <vt:lpstr>PowerPoint 簡報</vt:lpstr>
      <vt:lpstr>第一章課程目標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結論</vt:lpstr>
      <vt:lpstr>第二章課程目標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結論</vt:lpstr>
      <vt:lpstr>第三章課程目標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結論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彩券如何 從 愛國 到 公益 ？</dc:title>
  <dc:creator>Kuma</dc:creator>
  <cp:lastModifiedBy>Microsoft 帳戶</cp:lastModifiedBy>
  <cp:revision>129</cp:revision>
  <dcterms:created xsi:type="dcterms:W3CDTF">2024-11-05T09:50:48Z</dcterms:created>
  <dcterms:modified xsi:type="dcterms:W3CDTF">2025-09-30T06:35:21Z</dcterms:modified>
</cp:coreProperties>
</file>