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comment2.xml" ContentType="application/vnd.openxmlformats-officedocument.presentationml.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Override PartName="/ppt/ink/ink1.xml" ContentType="application/inkml+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1"/>
    <p:sldMasterId id="2147483671" r:id="rId2"/>
  </p:sldMasterIdLst>
  <p:notesMasterIdLst>
    <p:notesMasterId r:id="rId24"/>
  </p:notesMasterIdLst>
  <p:sldIdLst>
    <p:sldId id="256" r:id="rId3"/>
    <p:sldId id="257" r:id="rId4"/>
    <p:sldId id="258" r:id="rId5"/>
    <p:sldId id="259" r:id="rId6"/>
    <p:sldId id="260" r:id="rId7"/>
    <p:sldId id="261" r:id="rId8"/>
    <p:sldId id="262" r:id="rId9"/>
    <p:sldId id="263" r:id="rId10"/>
    <p:sldId id="264" r:id="rId11"/>
    <p:sldId id="276" r:id="rId12"/>
    <p:sldId id="277" r:id="rId13"/>
    <p:sldId id="278" r:id="rId14"/>
    <p:sldId id="279" r:id="rId15"/>
    <p:sldId id="280" r:id="rId16"/>
    <p:sldId id="270" r:id="rId17"/>
    <p:sldId id="281" r:id="rId18"/>
    <p:sldId id="282" r:id="rId19"/>
    <p:sldId id="283" r:id="rId20"/>
    <p:sldId id="284" r:id="rId21"/>
    <p:sldId id="286" r:id="rId22"/>
    <p:sldId id="287" r:id="rId2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6" roundtripDataSignature="AMtx7mijQDfkaK4E7rj6cteZsa7aO4aVn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帳戶" initials="M帳" lastIdx="3" clrIdx="0">
    <p:extLst>
      <p:ext uri="{19B8F6BF-5375-455C-9EA6-DF929625EA0E}">
        <p15:presenceInfo xmlns:p15="http://schemas.microsoft.com/office/powerpoint/2012/main" userId="89b08cced16d70b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D55C"/>
    <a:srgbClr val="3150CB"/>
    <a:srgbClr val="A3D9FF"/>
    <a:srgbClr val="9ED5F5"/>
    <a:srgbClr val="99CFED"/>
    <a:srgbClr val="FD837C"/>
    <a:srgbClr val="ECD7FF"/>
    <a:srgbClr val="6CD7FE"/>
    <a:srgbClr val="9051D4"/>
    <a:srgbClr val="03C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51"/>
    <p:restoredTop sz="94658"/>
  </p:normalViewPr>
  <p:slideViewPr>
    <p:cSldViewPr snapToGrid="0">
      <p:cViewPr varScale="1">
        <p:scale>
          <a:sx n="118" d="100"/>
          <a:sy n="118" d="100"/>
        </p:scale>
        <p:origin x="34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customschemas.google.com/relationships/presentationmetadata" Target="metadata"/><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commentAuthors" Target="commentAuthors.xml"/><Relationship Id="rId30"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5-05-28T14:24:56.537" idx="1">
    <p:pos x="5273" y="1052"/>
    <p:text>加底色框格凸顯問題</p:text>
    <p:extLst>
      <p:ext uri="{C676402C-5697-4E1C-873F-D02D1690AC5C}">
        <p15:threadingInfo xmlns:p15="http://schemas.microsoft.com/office/powerpoint/2012/main" timeZoneBias="-4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5-05-28T15:13:01.705" idx="2">
    <p:pos x="5327" y="2035"/>
    <p:text>這邊圖片中的文字太小了~需要看看排版上如何再放大</p:text>
    <p:extLst>
      <p:ext uri="{C676402C-5697-4E1C-873F-D02D1690AC5C}">
        <p15:threadingInfo xmlns:p15="http://schemas.microsoft.com/office/powerpoint/2012/main" timeZoneBias="-480"/>
      </p:ext>
    </p:extLst>
  </p:cm>
</p:cmLst>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5-26T08:37:05.530"/>
    </inkml:context>
    <inkml:brush xml:id="br0">
      <inkml:brushProperty name="width" value="0.1" units="cm"/>
      <inkml:brushProperty name="height" value="0.6" units="cm"/>
      <inkml:brushProperty name="color" value="#849398"/>
      <inkml:brushProperty name="inkEffects" value="pencil"/>
    </inkml:brush>
  </inkml:definitions>
  <inkml:trace contextRef="#ctx0" brushRef="#br0">0 0 16383,'0'0'0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80300332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 name="Google Shape;8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01838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a:extLst>
            <a:ext uri="{FF2B5EF4-FFF2-40B4-BE49-F238E27FC236}">
              <a16:creationId xmlns:a16="http://schemas.microsoft.com/office/drawing/2014/main" xmlns="" id="{0042C68E-6594-A641-99CB-6D21E968D893}"/>
            </a:ext>
          </a:extLst>
        </p:cNvPr>
        <p:cNvGrpSpPr/>
        <p:nvPr/>
      </p:nvGrpSpPr>
      <p:grpSpPr>
        <a:xfrm>
          <a:off x="0" y="0"/>
          <a:ext cx="0" cy="0"/>
          <a:chOff x="0" y="0"/>
          <a:chExt cx="0" cy="0"/>
        </a:xfrm>
      </p:grpSpPr>
      <p:sp>
        <p:nvSpPr>
          <p:cNvPr id="152" name="Google Shape;152;p9:notes">
            <a:extLst>
              <a:ext uri="{FF2B5EF4-FFF2-40B4-BE49-F238E27FC236}">
                <a16:creationId xmlns:a16="http://schemas.microsoft.com/office/drawing/2014/main" xmlns="" id="{FAB96772-6658-E469-0135-26A6866BFCB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3" name="Google Shape;153;p9:notes">
            <a:extLst>
              <a:ext uri="{FF2B5EF4-FFF2-40B4-BE49-F238E27FC236}">
                <a16:creationId xmlns:a16="http://schemas.microsoft.com/office/drawing/2014/main" xmlns="" id="{F4F1D806-7CF6-7411-E455-ACFAB449E3B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94103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a:extLst>
            <a:ext uri="{FF2B5EF4-FFF2-40B4-BE49-F238E27FC236}">
              <a16:creationId xmlns:a16="http://schemas.microsoft.com/office/drawing/2014/main" xmlns="" id="{1B004146-EE84-E9F3-440D-A1A543E23C17}"/>
            </a:ext>
          </a:extLst>
        </p:cNvPr>
        <p:cNvGrpSpPr/>
        <p:nvPr/>
      </p:nvGrpSpPr>
      <p:grpSpPr>
        <a:xfrm>
          <a:off x="0" y="0"/>
          <a:ext cx="0" cy="0"/>
          <a:chOff x="0" y="0"/>
          <a:chExt cx="0" cy="0"/>
        </a:xfrm>
      </p:grpSpPr>
      <p:sp>
        <p:nvSpPr>
          <p:cNvPr id="152" name="Google Shape;152;p9:notes">
            <a:extLst>
              <a:ext uri="{FF2B5EF4-FFF2-40B4-BE49-F238E27FC236}">
                <a16:creationId xmlns:a16="http://schemas.microsoft.com/office/drawing/2014/main" xmlns="" id="{D765CF2B-5222-7078-48D2-D5530F59C9A9}"/>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3" name="Google Shape;153;p9:notes">
            <a:extLst>
              <a:ext uri="{FF2B5EF4-FFF2-40B4-BE49-F238E27FC236}">
                <a16:creationId xmlns:a16="http://schemas.microsoft.com/office/drawing/2014/main" xmlns="" id="{19717710-78AC-5A56-CC3A-E4DEB7A6CFA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89695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xmlns="" id="{B8E31620-133E-C15F-378E-343B0F9A3E9E}"/>
            </a:ext>
          </a:extLst>
        </p:cNvPr>
        <p:cNvGrpSpPr/>
        <p:nvPr/>
      </p:nvGrpSpPr>
      <p:grpSpPr>
        <a:xfrm>
          <a:off x="0" y="0"/>
          <a:ext cx="0" cy="0"/>
          <a:chOff x="0" y="0"/>
          <a:chExt cx="0" cy="0"/>
        </a:xfrm>
      </p:grpSpPr>
      <p:sp>
        <p:nvSpPr>
          <p:cNvPr id="90" name="Google Shape;90;p2:notes">
            <a:extLst>
              <a:ext uri="{FF2B5EF4-FFF2-40B4-BE49-F238E27FC236}">
                <a16:creationId xmlns:a16="http://schemas.microsoft.com/office/drawing/2014/main" xmlns="" id="{1A947DDA-B0BE-C566-ECBC-5071F1DA22E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a:extLst>
              <a:ext uri="{FF2B5EF4-FFF2-40B4-BE49-F238E27FC236}">
                <a16:creationId xmlns:a16="http://schemas.microsoft.com/office/drawing/2014/main" xmlns="" id="{37A53A69-E0F0-DA4C-95DE-8D7A9B91675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0603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xmlns="" id="{1E1493A6-B70F-01C4-6DDC-364F40C4C405}"/>
            </a:ext>
          </a:extLst>
        </p:cNvPr>
        <p:cNvGrpSpPr/>
        <p:nvPr/>
      </p:nvGrpSpPr>
      <p:grpSpPr>
        <a:xfrm>
          <a:off x="0" y="0"/>
          <a:ext cx="0" cy="0"/>
          <a:chOff x="0" y="0"/>
          <a:chExt cx="0" cy="0"/>
        </a:xfrm>
      </p:grpSpPr>
      <p:sp>
        <p:nvSpPr>
          <p:cNvPr id="107" name="Google Shape;107;p4:notes">
            <a:extLst>
              <a:ext uri="{FF2B5EF4-FFF2-40B4-BE49-F238E27FC236}">
                <a16:creationId xmlns:a16="http://schemas.microsoft.com/office/drawing/2014/main" xmlns="" id="{90C8BB2B-196B-BF35-BBD8-623CF3C5FAB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4:notes">
            <a:extLst>
              <a:ext uri="{FF2B5EF4-FFF2-40B4-BE49-F238E27FC236}">
                <a16:creationId xmlns:a16="http://schemas.microsoft.com/office/drawing/2014/main" xmlns="" id="{0379BB8B-7DE0-73FB-1656-A57F49A1755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232533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a:extLst>
            <a:ext uri="{FF2B5EF4-FFF2-40B4-BE49-F238E27FC236}">
              <a16:creationId xmlns:a16="http://schemas.microsoft.com/office/drawing/2014/main" xmlns="" id="{DF93199A-4A6E-E683-E0A6-D345EEE01417}"/>
            </a:ext>
          </a:extLst>
        </p:cNvPr>
        <p:cNvGrpSpPr/>
        <p:nvPr/>
      </p:nvGrpSpPr>
      <p:grpSpPr>
        <a:xfrm>
          <a:off x="0" y="0"/>
          <a:ext cx="0" cy="0"/>
          <a:chOff x="0" y="0"/>
          <a:chExt cx="0" cy="0"/>
        </a:xfrm>
      </p:grpSpPr>
      <p:sp>
        <p:nvSpPr>
          <p:cNvPr id="107" name="Google Shape;107;p4:notes">
            <a:extLst>
              <a:ext uri="{FF2B5EF4-FFF2-40B4-BE49-F238E27FC236}">
                <a16:creationId xmlns:a16="http://schemas.microsoft.com/office/drawing/2014/main" xmlns="" id="{BF745BAC-D239-459A-EF4E-7F8D155F4C0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4:notes">
            <a:extLst>
              <a:ext uri="{FF2B5EF4-FFF2-40B4-BE49-F238E27FC236}">
                <a16:creationId xmlns:a16="http://schemas.microsoft.com/office/drawing/2014/main" xmlns="" id="{CB2E0788-8F12-3E05-86B4-2A2402DC43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96725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3" name="Google Shape;20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892042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a:extLst>
            <a:ext uri="{FF2B5EF4-FFF2-40B4-BE49-F238E27FC236}">
              <a16:creationId xmlns:a16="http://schemas.microsoft.com/office/drawing/2014/main" xmlns="" id="{C109E1B4-E879-4F11-D11A-7BF10D8A752F}"/>
            </a:ext>
          </a:extLst>
        </p:cNvPr>
        <p:cNvGrpSpPr/>
        <p:nvPr/>
      </p:nvGrpSpPr>
      <p:grpSpPr>
        <a:xfrm>
          <a:off x="0" y="0"/>
          <a:ext cx="0" cy="0"/>
          <a:chOff x="0" y="0"/>
          <a:chExt cx="0" cy="0"/>
        </a:xfrm>
      </p:grpSpPr>
      <p:sp>
        <p:nvSpPr>
          <p:cNvPr id="152" name="Google Shape;152;p9:notes">
            <a:extLst>
              <a:ext uri="{FF2B5EF4-FFF2-40B4-BE49-F238E27FC236}">
                <a16:creationId xmlns:a16="http://schemas.microsoft.com/office/drawing/2014/main" xmlns="" id="{BB9F52DE-677E-01CE-190F-A5768EDD54E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3" name="Google Shape;153;p9:notes">
            <a:extLst>
              <a:ext uri="{FF2B5EF4-FFF2-40B4-BE49-F238E27FC236}">
                <a16:creationId xmlns:a16="http://schemas.microsoft.com/office/drawing/2014/main" xmlns="" id="{DFBF8C53-EF27-B81C-28A9-F81F0CB77C9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741663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a:extLst>
            <a:ext uri="{FF2B5EF4-FFF2-40B4-BE49-F238E27FC236}">
              <a16:creationId xmlns:a16="http://schemas.microsoft.com/office/drawing/2014/main" xmlns="" id="{7F28D5CB-99A4-1A02-781A-4601EFEBCD84}"/>
            </a:ext>
          </a:extLst>
        </p:cNvPr>
        <p:cNvGrpSpPr/>
        <p:nvPr/>
      </p:nvGrpSpPr>
      <p:grpSpPr>
        <a:xfrm>
          <a:off x="0" y="0"/>
          <a:ext cx="0" cy="0"/>
          <a:chOff x="0" y="0"/>
          <a:chExt cx="0" cy="0"/>
        </a:xfrm>
      </p:grpSpPr>
      <p:sp>
        <p:nvSpPr>
          <p:cNvPr id="152" name="Google Shape;152;p9:notes">
            <a:extLst>
              <a:ext uri="{FF2B5EF4-FFF2-40B4-BE49-F238E27FC236}">
                <a16:creationId xmlns:a16="http://schemas.microsoft.com/office/drawing/2014/main" xmlns="" id="{44AE6650-F3BB-F077-9664-6395489545C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3" name="Google Shape;153;p9:notes">
            <a:extLst>
              <a:ext uri="{FF2B5EF4-FFF2-40B4-BE49-F238E27FC236}">
                <a16:creationId xmlns:a16="http://schemas.microsoft.com/office/drawing/2014/main" xmlns="" id="{F80FAE56-CC6B-7B58-35B4-0E14EC6B1D7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99768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a:extLst>
            <a:ext uri="{FF2B5EF4-FFF2-40B4-BE49-F238E27FC236}">
              <a16:creationId xmlns:a16="http://schemas.microsoft.com/office/drawing/2014/main" xmlns="" id="{C0EEA029-DE0E-1C48-BEBA-B34966E1F26B}"/>
            </a:ext>
          </a:extLst>
        </p:cNvPr>
        <p:cNvGrpSpPr/>
        <p:nvPr/>
      </p:nvGrpSpPr>
      <p:grpSpPr>
        <a:xfrm>
          <a:off x="0" y="0"/>
          <a:ext cx="0" cy="0"/>
          <a:chOff x="0" y="0"/>
          <a:chExt cx="0" cy="0"/>
        </a:xfrm>
      </p:grpSpPr>
      <p:sp>
        <p:nvSpPr>
          <p:cNvPr id="152" name="Google Shape;152;p9:notes">
            <a:extLst>
              <a:ext uri="{FF2B5EF4-FFF2-40B4-BE49-F238E27FC236}">
                <a16:creationId xmlns:a16="http://schemas.microsoft.com/office/drawing/2014/main" xmlns="" id="{9B74599B-D404-C963-65E5-43A0025BD87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3" name="Google Shape;153;p9:notes">
            <a:extLst>
              <a:ext uri="{FF2B5EF4-FFF2-40B4-BE49-F238E27FC236}">
                <a16:creationId xmlns:a16="http://schemas.microsoft.com/office/drawing/2014/main" xmlns="" id="{7381AD55-9FAB-3A49-F94B-E48E0BDE510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694567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a:extLst>
            <a:ext uri="{FF2B5EF4-FFF2-40B4-BE49-F238E27FC236}">
              <a16:creationId xmlns:a16="http://schemas.microsoft.com/office/drawing/2014/main" xmlns="" id="{8066B3BB-B941-B5D4-994C-AC53B90353AF}"/>
            </a:ext>
          </a:extLst>
        </p:cNvPr>
        <p:cNvGrpSpPr/>
        <p:nvPr/>
      </p:nvGrpSpPr>
      <p:grpSpPr>
        <a:xfrm>
          <a:off x="0" y="0"/>
          <a:ext cx="0" cy="0"/>
          <a:chOff x="0" y="0"/>
          <a:chExt cx="0" cy="0"/>
        </a:xfrm>
      </p:grpSpPr>
      <p:sp>
        <p:nvSpPr>
          <p:cNvPr id="152" name="Google Shape;152;p9:notes">
            <a:extLst>
              <a:ext uri="{FF2B5EF4-FFF2-40B4-BE49-F238E27FC236}">
                <a16:creationId xmlns:a16="http://schemas.microsoft.com/office/drawing/2014/main" xmlns="" id="{262EA4E9-8612-E7EA-D4C2-8F1FD1C892D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53" name="Google Shape;153;p9:notes">
            <a:extLst>
              <a:ext uri="{FF2B5EF4-FFF2-40B4-BE49-F238E27FC236}">
                <a16:creationId xmlns:a16="http://schemas.microsoft.com/office/drawing/2014/main" xmlns="" id="{65368AA5-D822-A996-393E-D24AD182DA1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55409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87944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xmlns="" id="{0EA1C781-3E87-66A9-81E7-EE1D97613099}"/>
            </a:ext>
          </a:extLst>
        </p:cNvPr>
        <p:cNvGrpSpPr/>
        <p:nvPr/>
      </p:nvGrpSpPr>
      <p:grpSpPr>
        <a:xfrm>
          <a:off x="0" y="0"/>
          <a:ext cx="0" cy="0"/>
          <a:chOff x="0" y="0"/>
          <a:chExt cx="0" cy="0"/>
        </a:xfrm>
      </p:grpSpPr>
      <p:sp>
        <p:nvSpPr>
          <p:cNvPr id="90" name="Google Shape;90;p2:notes">
            <a:extLst>
              <a:ext uri="{FF2B5EF4-FFF2-40B4-BE49-F238E27FC236}">
                <a16:creationId xmlns:a16="http://schemas.microsoft.com/office/drawing/2014/main" xmlns="" id="{894696D9-078E-FD09-5721-9149ACAD694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a:extLst>
              <a:ext uri="{FF2B5EF4-FFF2-40B4-BE49-F238E27FC236}">
                <a16:creationId xmlns:a16="http://schemas.microsoft.com/office/drawing/2014/main" xmlns="" id="{26DE3FFB-C920-7D59-4DDA-B22EF27568D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808612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a:extLst>
            <a:ext uri="{FF2B5EF4-FFF2-40B4-BE49-F238E27FC236}">
              <a16:creationId xmlns:a16="http://schemas.microsoft.com/office/drawing/2014/main" xmlns="" id="{21087CC2-939A-CEFE-1618-EC22FCFB1637}"/>
            </a:ext>
          </a:extLst>
        </p:cNvPr>
        <p:cNvGrpSpPr/>
        <p:nvPr/>
      </p:nvGrpSpPr>
      <p:grpSpPr>
        <a:xfrm>
          <a:off x="0" y="0"/>
          <a:ext cx="0" cy="0"/>
          <a:chOff x="0" y="0"/>
          <a:chExt cx="0" cy="0"/>
        </a:xfrm>
      </p:grpSpPr>
      <p:sp>
        <p:nvSpPr>
          <p:cNvPr id="82" name="Google Shape;82;p1:notes">
            <a:extLst>
              <a:ext uri="{FF2B5EF4-FFF2-40B4-BE49-F238E27FC236}">
                <a16:creationId xmlns:a16="http://schemas.microsoft.com/office/drawing/2014/main" xmlns="" id="{E70896DF-8110-919B-8813-E3A514430C3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 name="Google Shape;83;p1:notes">
            <a:extLst>
              <a:ext uri="{FF2B5EF4-FFF2-40B4-BE49-F238E27FC236}">
                <a16:creationId xmlns:a16="http://schemas.microsoft.com/office/drawing/2014/main" xmlns="" id="{81501FF6-2C7C-1C18-E243-F12BF6032E6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10378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02897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8" name="Google Shape;10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5849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6" name="Google Shape;11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757238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7" name="Google Shape;12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74326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6" name="Google Shape;13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982847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4" name="Google Shape;14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143045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3" name="Google Shape;15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41437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emf"/><Relationship Id="rId1" Type="http://schemas.openxmlformats.org/officeDocument/2006/relationships/slideMaster" Target="../slideMasters/slideMaster2.xml"/><Relationship Id="rId5" Type="http://schemas.openxmlformats.org/officeDocument/2006/relationships/image" Target="../media/image16.jpeg"/><Relationship Id="rId4" Type="http://schemas.openxmlformats.org/officeDocument/2006/relationships/image" Target="../media/image8.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5.emf"/><Relationship Id="rId2" Type="http://schemas.openxmlformats.org/officeDocument/2006/relationships/image" Target="../media/image13.png"/><Relationship Id="rId1" Type="http://schemas.openxmlformats.org/officeDocument/2006/relationships/slideMaster" Target="../slideMasters/slideMaster2.xml"/><Relationship Id="rId6" Type="http://schemas.openxmlformats.org/officeDocument/2006/relationships/image" Target="../media/image1.emf"/><Relationship Id="rId5" Type="http://schemas.openxmlformats.org/officeDocument/2006/relationships/image" Target="../media/image5.emf"/><Relationship Id="rId4" Type="http://schemas.openxmlformats.org/officeDocument/2006/relationships/image" Target="../media/image8.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10.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emf"/><Relationship Id="rId1" Type="http://schemas.openxmlformats.org/officeDocument/2006/relationships/slideMaster" Target="../slideMasters/slideMaster1.xml"/><Relationship Id="rId5" Type="http://schemas.openxmlformats.org/officeDocument/2006/relationships/image" Target="../media/image1.emf"/><Relationship Id="rId4" Type="http://schemas.openxmlformats.org/officeDocument/2006/relationships/image" Target="../media/image10.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5.emf"/><Relationship Id="rId5" Type="http://schemas.openxmlformats.org/officeDocument/2006/relationships/image" Target="../media/image5.emf"/><Relationship Id="rId4" Type="http://schemas.openxmlformats.org/officeDocument/2006/relationships/image" Target="../media/image8.emf"/></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空白" type="blank" preserve="1">
  <p:cSld name="空白">
    <p:spTree>
      <p:nvGrpSpPr>
        <p:cNvPr id="1" name="Shape 51"/>
        <p:cNvGrpSpPr/>
        <p:nvPr/>
      </p:nvGrpSpPr>
      <p:grpSpPr>
        <a:xfrm>
          <a:off x="0" y="0"/>
          <a:ext cx="0" cy="0"/>
          <a:chOff x="0" y="0"/>
          <a:chExt cx="0" cy="0"/>
        </a:xfrm>
      </p:grpSpPr>
      <p:pic>
        <p:nvPicPr>
          <p:cNvPr id="7" name="圖片 6" descr="一張含有 螢幕擷取畫面, Rectangle 的圖片&#10;&#10;AI 產生的內容可能不正確。">
            <a:extLst>
              <a:ext uri="{FF2B5EF4-FFF2-40B4-BE49-F238E27FC236}">
                <a16:creationId xmlns:a16="http://schemas.microsoft.com/office/drawing/2014/main" xmlns="" id="{2FDF7406-DEAC-8581-B7FA-98E76400DF30}"/>
              </a:ext>
            </a:extLst>
          </p:cNvPr>
          <p:cNvPicPr>
            <a:picLocks noChangeAspect="1"/>
          </p:cNvPicPr>
          <p:nvPr userDrawn="1"/>
        </p:nvPicPr>
        <p:blipFill>
          <a:blip r:embed="rId2"/>
          <a:stretch>
            <a:fillRect/>
          </a:stretch>
        </p:blipFill>
        <p:spPr>
          <a:xfrm>
            <a:off x="167705" y="41364"/>
            <a:ext cx="6743700" cy="2108200"/>
          </a:xfrm>
          <a:prstGeom prst="rect">
            <a:avLst/>
          </a:prstGeom>
        </p:spPr>
      </p:pic>
      <p:sp>
        <p:nvSpPr>
          <p:cNvPr id="28" name="矩形 27">
            <a:extLst>
              <a:ext uri="{FF2B5EF4-FFF2-40B4-BE49-F238E27FC236}">
                <a16:creationId xmlns:a16="http://schemas.microsoft.com/office/drawing/2014/main" xmlns="" id="{D5ACCFDD-2CA9-6A62-6A73-DDC89C757B2A}"/>
              </a:ext>
            </a:extLst>
          </p:cNvPr>
          <p:cNvSpPr/>
          <p:nvPr userDrawn="1"/>
        </p:nvSpPr>
        <p:spPr>
          <a:xfrm>
            <a:off x="0" y="4809571"/>
            <a:ext cx="12192000" cy="20484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 name="圖片 1">
            <a:extLst>
              <a:ext uri="{FF2B5EF4-FFF2-40B4-BE49-F238E27FC236}">
                <a16:creationId xmlns:a16="http://schemas.microsoft.com/office/drawing/2014/main" xmlns="" id="{B851E141-78E1-DF8C-A985-8F507972A5C6}"/>
              </a:ext>
            </a:extLst>
          </p:cNvPr>
          <p:cNvPicPr>
            <a:picLocks noChangeAspect="1"/>
          </p:cNvPicPr>
          <p:nvPr userDrawn="1"/>
        </p:nvPicPr>
        <p:blipFill>
          <a:blip r:embed="rId3"/>
          <a:stretch>
            <a:fillRect/>
          </a:stretch>
        </p:blipFill>
        <p:spPr>
          <a:xfrm>
            <a:off x="10431647" y="103451"/>
            <a:ext cx="1575410" cy="696650"/>
          </a:xfrm>
          <a:prstGeom prst="rect">
            <a:avLst/>
          </a:prstGeom>
        </p:spPr>
      </p:pic>
      <p:sp>
        <p:nvSpPr>
          <p:cNvPr id="5" name="文字方塊 4">
            <a:extLst>
              <a:ext uri="{FF2B5EF4-FFF2-40B4-BE49-F238E27FC236}">
                <a16:creationId xmlns:a16="http://schemas.microsoft.com/office/drawing/2014/main" xmlns="" id="{B60519BD-F6DE-1E24-A7EC-D099487C41CF}"/>
              </a:ext>
            </a:extLst>
          </p:cNvPr>
          <p:cNvSpPr txBox="1"/>
          <p:nvPr userDrawn="1"/>
        </p:nvSpPr>
        <p:spPr>
          <a:xfrm>
            <a:off x="11453297" y="638938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grpSp>
        <p:nvGrpSpPr>
          <p:cNvPr id="23" name="群組 22">
            <a:extLst>
              <a:ext uri="{FF2B5EF4-FFF2-40B4-BE49-F238E27FC236}">
                <a16:creationId xmlns:a16="http://schemas.microsoft.com/office/drawing/2014/main" xmlns="" id="{4D4C3EA1-F4A8-5D00-D8B1-1EB1E93935D5}"/>
              </a:ext>
            </a:extLst>
          </p:cNvPr>
          <p:cNvGrpSpPr/>
          <p:nvPr userDrawn="1"/>
        </p:nvGrpSpPr>
        <p:grpSpPr>
          <a:xfrm>
            <a:off x="270769" y="2299882"/>
            <a:ext cx="2793999" cy="3575307"/>
            <a:chOff x="432130" y="2299882"/>
            <a:chExt cx="2793999" cy="3575307"/>
          </a:xfrm>
        </p:grpSpPr>
        <p:sp>
          <p:nvSpPr>
            <p:cNvPr id="11" name="圓角矩形 10">
              <a:extLst>
                <a:ext uri="{FF2B5EF4-FFF2-40B4-BE49-F238E27FC236}">
                  <a16:creationId xmlns:a16="http://schemas.microsoft.com/office/drawing/2014/main" xmlns="" id="{77EFF12F-22F1-338E-DCB8-C07F52FAA5DE}"/>
                </a:ext>
              </a:extLst>
            </p:cNvPr>
            <p:cNvSpPr/>
            <p:nvPr userDrawn="1"/>
          </p:nvSpPr>
          <p:spPr>
            <a:xfrm>
              <a:off x="432130" y="2371278"/>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18" name="圖片 17">
              <a:extLst>
                <a:ext uri="{FF2B5EF4-FFF2-40B4-BE49-F238E27FC236}">
                  <a16:creationId xmlns:a16="http://schemas.microsoft.com/office/drawing/2014/main" xmlns="" id="{4B26DAC8-0709-88AD-883B-651CCDD1DD80}"/>
                </a:ext>
              </a:extLst>
            </p:cNvPr>
            <p:cNvPicPr>
              <a:picLocks noChangeAspect="1"/>
            </p:cNvPicPr>
            <p:nvPr userDrawn="1"/>
          </p:nvPicPr>
          <p:blipFill>
            <a:blip r:embed="rId5"/>
            <a:stretch>
              <a:fillRect/>
            </a:stretch>
          </p:blipFill>
          <p:spPr>
            <a:xfrm>
              <a:off x="531538" y="2299882"/>
              <a:ext cx="414330" cy="614811"/>
            </a:xfrm>
            <a:prstGeom prst="rect">
              <a:avLst/>
            </a:prstGeom>
          </p:spPr>
        </p:pic>
      </p:grpSp>
      <p:grpSp>
        <p:nvGrpSpPr>
          <p:cNvPr id="22" name="群組 21">
            <a:extLst>
              <a:ext uri="{FF2B5EF4-FFF2-40B4-BE49-F238E27FC236}">
                <a16:creationId xmlns:a16="http://schemas.microsoft.com/office/drawing/2014/main" xmlns="" id="{29FC0312-4100-794A-B732-FEE3F180CFC9}"/>
              </a:ext>
            </a:extLst>
          </p:cNvPr>
          <p:cNvGrpSpPr/>
          <p:nvPr userDrawn="1"/>
        </p:nvGrpSpPr>
        <p:grpSpPr>
          <a:xfrm>
            <a:off x="3268414" y="2607287"/>
            <a:ext cx="2793999" cy="3591602"/>
            <a:chOff x="3390854" y="2539368"/>
            <a:chExt cx="2793999" cy="3591602"/>
          </a:xfrm>
        </p:grpSpPr>
        <p:sp>
          <p:nvSpPr>
            <p:cNvPr id="15" name="圓角矩形 14">
              <a:extLst>
                <a:ext uri="{FF2B5EF4-FFF2-40B4-BE49-F238E27FC236}">
                  <a16:creationId xmlns:a16="http://schemas.microsoft.com/office/drawing/2014/main" xmlns="" id="{BB540C72-BE4F-85E5-D500-F0D6900A46CE}"/>
                </a:ext>
              </a:extLst>
            </p:cNvPr>
            <p:cNvSpPr/>
            <p:nvPr userDrawn="1"/>
          </p:nvSpPr>
          <p:spPr>
            <a:xfrm>
              <a:off x="3390854" y="2627059"/>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19" name="圖片 18">
              <a:extLst>
                <a:ext uri="{FF2B5EF4-FFF2-40B4-BE49-F238E27FC236}">
                  <a16:creationId xmlns:a16="http://schemas.microsoft.com/office/drawing/2014/main" xmlns="" id="{60D00395-C49D-6BAF-8849-4ED8E9E821A5}"/>
                </a:ext>
              </a:extLst>
            </p:cNvPr>
            <p:cNvPicPr>
              <a:picLocks noChangeAspect="1"/>
            </p:cNvPicPr>
            <p:nvPr userDrawn="1"/>
          </p:nvPicPr>
          <p:blipFill>
            <a:blip r:embed="rId5"/>
            <a:stretch>
              <a:fillRect/>
            </a:stretch>
          </p:blipFill>
          <p:spPr>
            <a:xfrm>
              <a:off x="3661995" y="2539368"/>
              <a:ext cx="414330" cy="614811"/>
            </a:xfrm>
            <a:prstGeom prst="rect">
              <a:avLst/>
            </a:prstGeom>
          </p:spPr>
        </p:pic>
      </p:grpSp>
      <p:grpSp>
        <p:nvGrpSpPr>
          <p:cNvPr id="24" name="群組 23">
            <a:extLst>
              <a:ext uri="{FF2B5EF4-FFF2-40B4-BE49-F238E27FC236}">
                <a16:creationId xmlns:a16="http://schemas.microsoft.com/office/drawing/2014/main" xmlns="" id="{277EC41E-89E7-8228-1161-3FDCCB1C4030}"/>
              </a:ext>
            </a:extLst>
          </p:cNvPr>
          <p:cNvGrpSpPr/>
          <p:nvPr userDrawn="1"/>
        </p:nvGrpSpPr>
        <p:grpSpPr>
          <a:xfrm>
            <a:off x="6176845" y="2217840"/>
            <a:ext cx="2793999" cy="3564182"/>
            <a:chOff x="6354298" y="2217840"/>
            <a:chExt cx="2793999" cy="3564182"/>
          </a:xfrm>
        </p:grpSpPr>
        <p:sp>
          <p:nvSpPr>
            <p:cNvPr id="16" name="圓角矩形 15">
              <a:extLst>
                <a:ext uri="{FF2B5EF4-FFF2-40B4-BE49-F238E27FC236}">
                  <a16:creationId xmlns:a16="http://schemas.microsoft.com/office/drawing/2014/main" xmlns="" id="{DCFA0D3D-879D-9A52-3B88-12993E8C7308}"/>
                </a:ext>
              </a:extLst>
            </p:cNvPr>
            <p:cNvSpPr/>
            <p:nvPr userDrawn="1"/>
          </p:nvSpPr>
          <p:spPr>
            <a:xfrm>
              <a:off x="6354298" y="2278111"/>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0" name="圖片 19">
              <a:extLst>
                <a:ext uri="{FF2B5EF4-FFF2-40B4-BE49-F238E27FC236}">
                  <a16:creationId xmlns:a16="http://schemas.microsoft.com/office/drawing/2014/main" xmlns="" id="{0A77397C-CE6E-BB3A-9BBA-28E8CE50DD7B}"/>
                </a:ext>
              </a:extLst>
            </p:cNvPr>
            <p:cNvPicPr>
              <a:picLocks noChangeAspect="1"/>
            </p:cNvPicPr>
            <p:nvPr userDrawn="1"/>
          </p:nvPicPr>
          <p:blipFill>
            <a:blip r:embed="rId5"/>
            <a:stretch>
              <a:fillRect/>
            </a:stretch>
          </p:blipFill>
          <p:spPr>
            <a:xfrm>
              <a:off x="6541368" y="2217840"/>
              <a:ext cx="414330" cy="614811"/>
            </a:xfrm>
            <a:prstGeom prst="rect">
              <a:avLst/>
            </a:prstGeom>
          </p:spPr>
        </p:pic>
      </p:grpSp>
      <p:grpSp>
        <p:nvGrpSpPr>
          <p:cNvPr id="25" name="群組 24">
            <a:extLst>
              <a:ext uri="{FF2B5EF4-FFF2-40B4-BE49-F238E27FC236}">
                <a16:creationId xmlns:a16="http://schemas.microsoft.com/office/drawing/2014/main" xmlns="" id="{83C64CEA-3FCE-C731-A477-5E48305A92A2}"/>
              </a:ext>
            </a:extLst>
          </p:cNvPr>
          <p:cNvGrpSpPr/>
          <p:nvPr userDrawn="1"/>
        </p:nvGrpSpPr>
        <p:grpSpPr>
          <a:xfrm>
            <a:off x="9174490" y="2629058"/>
            <a:ext cx="2793999" cy="3569833"/>
            <a:chOff x="9291244" y="2561139"/>
            <a:chExt cx="2793999" cy="3569832"/>
          </a:xfrm>
        </p:grpSpPr>
        <p:sp>
          <p:nvSpPr>
            <p:cNvPr id="17" name="圓角矩形 16">
              <a:extLst>
                <a:ext uri="{FF2B5EF4-FFF2-40B4-BE49-F238E27FC236}">
                  <a16:creationId xmlns:a16="http://schemas.microsoft.com/office/drawing/2014/main" xmlns="" id="{C8A9CF0C-DA4C-841C-252E-BB3A7FBF0C18}"/>
                </a:ext>
              </a:extLst>
            </p:cNvPr>
            <p:cNvSpPr/>
            <p:nvPr userDrawn="1"/>
          </p:nvSpPr>
          <p:spPr>
            <a:xfrm>
              <a:off x="9291244" y="2627060"/>
              <a:ext cx="2793999" cy="3503911"/>
            </a:xfrm>
            <a:prstGeom prst="roundRect">
              <a:avLst>
                <a:gd name="adj" fmla="val 0"/>
              </a:avLst>
            </a:prstGeom>
            <a:blipFill dpi="0" rotWithShape="1">
              <a:blip r:embed="rId4"/>
              <a:srcRect/>
              <a:tile tx="0" ty="0" sx="100000" sy="100000" flip="none" algn="tl"/>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1" name="圖片 20">
              <a:extLst>
                <a:ext uri="{FF2B5EF4-FFF2-40B4-BE49-F238E27FC236}">
                  <a16:creationId xmlns:a16="http://schemas.microsoft.com/office/drawing/2014/main" xmlns="" id="{1DC82829-56CC-EE80-A91D-EB0B58EFB732}"/>
                </a:ext>
              </a:extLst>
            </p:cNvPr>
            <p:cNvPicPr>
              <a:picLocks noChangeAspect="1"/>
            </p:cNvPicPr>
            <p:nvPr userDrawn="1"/>
          </p:nvPicPr>
          <p:blipFill>
            <a:blip r:embed="rId5"/>
            <a:stretch>
              <a:fillRect/>
            </a:stretch>
          </p:blipFill>
          <p:spPr>
            <a:xfrm>
              <a:off x="9520798" y="2561139"/>
              <a:ext cx="414330" cy="614811"/>
            </a:xfrm>
            <a:prstGeom prst="rect">
              <a:avLst/>
            </a:prstGeom>
          </p:spPr>
        </p:pic>
      </p:grpSp>
      <p:cxnSp>
        <p:nvCxnSpPr>
          <p:cNvPr id="30" name="直線接點 29">
            <a:extLst>
              <a:ext uri="{FF2B5EF4-FFF2-40B4-BE49-F238E27FC236}">
                <a16:creationId xmlns:a16="http://schemas.microsoft.com/office/drawing/2014/main" xmlns="" id="{1E6F3CC7-1884-D3CC-09C5-16EB1EF5F071}"/>
              </a:ext>
            </a:extLst>
          </p:cNvPr>
          <p:cNvCxnSpPr/>
          <p:nvPr userDrawn="1"/>
        </p:nvCxnSpPr>
        <p:spPr>
          <a:xfrm>
            <a:off x="0" y="6754316"/>
            <a:ext cx="12192000" cy="0"/>
          </a:xfrm>
          <a:prstGeom prst="line">
            <a:avLst/>
          </a:prstGeom>
          <a:ln w="28575">
            <a:solidFill>
              <a:srgbClr val="FFD55C"/>
            </a:solidFill>
          </a:ln>
        </p:spPr>
        <p:style>
          <a:lnRef idx="2">
            <a:schemeClr val="accent1"/>
          </a:lnRef>
          <a:fillRef idx="0">
            <a:schemeClr val="accent1"/>
          </a:fillRef>
          <a:effectRef idx="1">
            <a:schemeClr val="accent1"/>
          </a:effectRef>
          <a:fontRef idx="minor">
            <a:schemeClr val="tx1"/>
          </a:fontRef>
        </p:style>
      </p:cxnSp>
      <p:pic>
        <p:nvPicPr>
          <p:cNvPr id="31" name="圖片 30">
            <a:extLst>
              <a:ext uri="{FF2B5EF4-FFF2-40B4-BE49-F238E27FC236}">
                <a16:creationId xmlns:a16="http://schemas.microsoft.com/office/drawing/2014/main" xmlns="" id="{BF1B1D90-4F22-3F9C-98BD-C8C97BA79BCE}"/>
              </a:ext>
            </a:extLst>
          </p:cNvPr>
          <p:cNvPicPr>
            <a:picLocks noChangeAspect="1"/>
          </p:cNvPicPr>
          <p:nvPr userDrawn="1"/>
        </p:nvPicPr>
        <p:blipFill>
          <a:blip r:embed="rId6"/>
          <a:stretch>
            <a:fillRect/>
          </a:stretch>
        </p:blipFill>
        <p:spPr>
          <a:xfrm>
            <a:off x="8209157" y="568201"/>
            <a:ext cx="2846151" cy="475945"/>
          </a:xfrm>
          <a:prstGeom prst="rect">
            <a:avLst/>
          </a:prstGeom>
        </p:spPr>
      </p:pic>
      <p:sp>
        <p:nvSpPr>
          <p:cNvPr id="32" name="文字方塊 31">
            <a:extLst>
              <a:ext uri="{FF2B5EF4-FFF2-40B4-BE49-F238E27FC236}">
                <a16:creationId xmlns:a16="http://schemas.microsoft.com/office/drawing/2014/main" xmlns="" id="{DFB6516F-75A8-D253-11BB-86AEC6A57B21}"/>
              </a:ext>
            </a:extLst>
          </p:cNvPr>
          <p:cNvSpPr txBox="1"/>
          <p:nvPr userDrawn="1"/>
        </p:nvSpPr>
        <p:spPr>
          <a:xfrm>
            <a:off x="11664317" y="6476045"/>
            <a:ext cx="515192" cy="307777"/>
          </a:xfrm>
          <a:prstGeom prst="rect">
            <a:avLst/>
          </a:prstGeom>
          <a:noFill/>
        </p:spPr>
        <p:txBody>
          <a:bodyPr wrap="square" rtlCol="0">
            <a:spAutoFit/>
          </a:bodyPr>
          <a:lstStyle/>
          <a:p>
            <a:pPr algn="r"/>
            <a:fld id="{80F73D6F-94E4-5740-B151-9AC49C31B3CC}" type="slidenum">
              <a:rPr lang="en-US" altLang="zh-TW" b="1" smtClean="0">
                <a:solidFill>
                  <a:srgbClr val="FFD55C"/>
                </a:solidFill>
                <a:latin typeface="Microsoft JhengHei"/>
                <a:ea typeface="Microsoft JhengHei"/>
                <a:cs typeface="Microsoft JhengHei"/>
                <a:sym typeface="Microsoft JhengHei"/>
              </a:rPr>
              <a:t>‹#›</a:t>
            </a:fld>
            <a:endParaRPr kumimoji="1" lang="zh-TW" altLang="en-US" b="1" dirty="0">
              <a:solidFill>
                <a:srgbClr val="FFD55C"/>
              </a:solidFill>
            </a:endParaRPr>
          </a:p>
        </p:txBody>
      </p:sp>
    </p:spTree>
    <p:extLst>
      <p:ext uri="{BB962C8B-B14F-4D97-AF65-F5344CB8AC3E}">
        <p14:creationId xmlns:p14="http://schemas.microsoft.com/office/powerpoint/2010/main" val="1189207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標題投影片" preserve="1" userDrawn="1">
  <p:cSld name="標題投影片">
    <p:spTree>
      <p:nvGrpSpPr>
        <p:cNvPr id="1" name="Shape 12"/>
        <p:cNvGrpSpPr/>
        <p:nvPr/>
      </p:nvGrpSpPr>
      <p:grpSpPr>
        <a:xfrm>
          <a:off x="0" y="0"/>
          <a:ext cx="0" cy="0"/>
          <a:chOff x="0" y="0"/>
          <a:chExt cx="0" cy="0"/>
        </a:xfrm>
      </p:grpSpPr>
      <p:sp>
        <p:nvSpPr>
          <p:cNvPr id="3" name="Google Shape;10;p21">
            <a:extLst>
              <a:ext uri="{FF2B5EF4-FFF2-40B4-BE49-F238E27FC236}">
                <a16:creationId xmlns:a16="http://schemas.microsoft.com/office/drawing/2014/main" xmlns="" id="{3589CF05-780D-5A57-E4B2-76278C66297E}"/>
              </a:ext>
            </a:extLst>
          </p:cNvPr>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zh-TW"/>
              <a:t>‹#›</a:t>
            </a:fld>
            <a:endParaRPr/>
          </a:p>
        </p:txBody>
      </p:sp>
    </p:spTree>
    <p:extLst>
      <p:ext uri="{BB962C8B-B14F-4D97-AF65-F5344CB8AC3E}">
        <p14:creationId xmlns:p14="http://schemas.microsoft.com/office/powerpoint/2010/main" val="17099868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空白" type="blank" preserve="1">
  <p:cSld name="空白">
    <p:spTree>
      <p:nvGrpSpPr>
        <p:cNvPr id="1" name="Shape 51"/>
        <p:cNvGrpSpPr/>
        <p:nvPr/>
      </p:nvGrpSpPr>
      <p:grpSpPr>
        <a:xfrm>
          <a:off x="0" y="0"/>
          <a:ext cx="0" cy="0"/>
          <a:chOff x="0" y="0"/>
          <a:chExt cx="0" cy="0"/>
        </a:xfrm>
      </p:grpSpPr>
      <p:pic>
        <p:nvPicPr>
          <p:cNvPr id="5" name="圖片 4">
            <a:extLst>
              <a:ext uri="{FF2B5EF4-FFF2-40B4-BE49-F238E27FC236}">
                <a16:creationId xmlns:a16="http://schemas.microsoft.com/office/drawing/2014/main" xmlns="" id="{5567E5CA-8739-6463-0A1F-7423CC9D311D}"/>
              </a:ext>
            </a:extLst>
          </p:cNvPr>
          <p:cNvPicPr>
            <a:picLocks noChangeAspect="1"/>
          </p:cNvPicPr>
          <p:nvPr userDrawn="1"/>
        </p:nvPicPr>
        <p:blipFill>
          <a:blip r:embed="rId2"/>
          <a:stretch>
            <a:fillRect/>
          </a:stretch>
        </p:blipFill>
        <p:spPr>
          <a:xfrm>
            <a:off x="738703" y="5904249"/>
            <a:ext cx="2298700" cy="469900"/>
          </a:xfrm>
          <a:prstGeom prst="rect">
            <a:avLst/>
          </a:prstGeom>
        </p:spPr>
      </p:pic>
      <p:pic>
        <p:nvPicPr>
          <p:cNvPr id="2" name="圖片 1">
            <a:extLst>
              <a:ext uri="{FF2B5EF4-FFF2-40B4-BE49-F238E27FC236}">
                <a16:creationId xmlns:a16="http://schemas.microsoft.com/office/drawing/2014/main" xmlns="" id="{B851E141-78E1-DF8C-A985-8F507972A5C6}"/>
              </a:ext>
            </a:extLst>
          </p:cNvPr>
          <p:cNvPicPr>
            <a:picLocks noChangeAspect="1"/>
          </p:cNvPicPr>
          <p:nvPr userDrawn="1"/>
        </p:nvPicPr>
        <p:blipFill>
          <a:blip r:embed="rId3"/>
          <a:stretch>
            <a:fillRect/>
          </a:stretch>
        </p:blipFill>
        <p:spPr>
          <a:xfrm>
            <a:off x="10431647" y="103451"/>
            <a:ext cx="1575410" cy="696650"/>
          </a:xfrm>
          <a:prstGeom prst="rect">
            <a:avLst/>
          </a:prstGeom>
        </p:spPr>
      </p:pic>
      <p:pic>
        <p:nvPicPr>
          <p:cNvPr id="3" name="圖片 2">
            <a:extLst>
              <a:ext uri="{FF2B5EF4-FFF2-40B4-BE49-F238E27FC236}">
                <a16:creationId xmlns:a16="http://schemas.microsoft.com/office/drawing/2014/main" xmlns="" id="{54B241D7-F48F-019A-DAEF-D4BCA3E84187}"/>
              </a:ext>
            </a:extLst>
          </p:cNvPr>
          <p:cNvPicPr>
            <a:picLocks noChangeAspect="1"/>
          </p:cNvPicPr>
          <p:nvPr userDrawn="1"/>
        </p:nvPicPr>
        <p:blipFill>
          <a:blip r:embed="rId4"/>
          <a:srcRect l="14272"/>
          <a:stretch>
            <a:fillRect/>
          </a:stretch>
        </p:blipFill>
        <p:spPr>
          <a:xfrm>
            <a:off x="-1" y="0"/>
            <a:ext cx="4377609" cy="5508176"/>
          </a:xfrm>
          <a:prstGeom prst="rect">
            <a:avLst/>
          </a:prstGeom>
        </p:spPr>
      </p:pic>
      <p:pic>
        <p:nvPicPr>
          <p:cNvPr id="7" name="圖片 6">
            <a:extLst>
              <a:ext uri="{FF2B5EF4-FFF2-40B4-BE49-F238E27FC236}">
                <a16:creationId xmlns:a16="http://schemas.microsoft.com/office/drawing/2014/main" xmlns="" id="{DD2B1170-40B0-2233-F0D6-4414D252661F}"/>
              </a:ext>
            </a:extLst>
          </p:cNvPr>
          <p:cNvPicPr>
            <a:picLocks noChangeAspect="1"/>
          </p:cNvPicPr>
          <p:nvPr userDrawn="1"/>
        </p:nvPicPr>
        <p:blipFill>
          <a:blip r:embed="rId5"/>
          <a:stretch>
            <a:fillRect/>
          </a:stretch>
        </p:blipFill>
        <p:spPr>
          <a:xfrm>
            <a:off x="3311766" y="959981"/>
            <a:ext cx="8622174" cy="5649415"/>
          </a:xfrm>
          <a:prstGeom prst="roundRect">
            <a:avLst>
              <a:gd name="adj" fmla="val 6289"/>
            </a:avLst>
          </a:prstGeom>
          <a:ln>
            <a:solidFill>
              <a:schemeClr val="bg1">
                <a:lumMod val="75000"/>
              </a:schemeClr>
            </a:solidFill>
          </a:ln>
        </p:spPr>
      </p:pic>
      <p:sp>
        <p:nvSpPr>
          <p:cNvPr id="8" name="圓角矩形 7">
            <a:extLst>
              <a:ext uri="{FF2B5EF4-FFF2-40B4-BE49-F238E27FC236}">
                <a16:creationId xmlns:a16="http://schemas.microsoft.com/office/drawing/2014/main" xmlns="" id="{567C0163-2181-AF09-F4F8-91F5E03D712C}"/>
              </a:ext>
            </a:extLst>
          </p:cNvPr>
          <p:cNvSpPr/>
          <p:nvPr userDrawn="1"/>
        </p:nvSpPr>
        <p:spPr>
          <a:xfrm>
            <a:off x="3277217" y="959981"/>
            <a:ext cx="8691272" cy="5649415"/>
          </a:xfrm>
          <a:prstGeom prst="roundRect">
            <a:avLst>
              <a:gd name="adj" fmla="val 6293"/>
            </a:avLst>
          </a:prstGeom>
          <a:solidFill>
            <a:schemeClr val="bg1"/>
          </a:solidFill>
          <a:ln w="76200">
            <a:solidFill>
              <a:srgbClr val="B1E8FF"/>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solidFill>
                <a:sysClr val="windowText" lastClr="000000"/>
              </a:solidFill>
            </a:endParaRPr>
          </a:p>
        </p:txBody>
      </p:sp>
      <p:sp>
        <p:nvSpPr>
          <p:cNvPr id="10" name="文字方塊 9">
            <a:extLst>
              <a:ext uri="{FF2B5EF4-FFF2-40B4-BE49-F238E27FC236}">
                <a16:creationId xmlns:a16="http://schemas.microsoft.com/office/drawing/2014/main" xmlns="" id="{91019DBE-E343-09ED-4135-1934F3FA7F6B}"/>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13677338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3" name="Google Shape;11;p21">
            <a:extLst>
              <a:ext uri="{FF2B5EF4-FFF2-40B4-BE49-F238E27FC236}">
                <a16:creationId xmlns:a16="http://schemas.microsoft.com/office/drawing/2014/main" xmlns="" id="{D1A36D02-49F9-E9EA-F2A2-EC75CE609442}"/>
              </a:ext>
            </a:extLst>
          </p:cNvPr>
          <p:cNvPicPr preferRelativeResize="0"/>
          <p:nvPr userDrawn="1"/>
        </p:nvPicPr>
        <p:blipFill rotWithShape="1">
          <a:blip r:embed="rId2">
            <a:alphaModFix/>
          </a:blip>
          <a:srcRect r="21285"/>
          <a:stretch>
            <a:fillRect/>
          </a:stretch>
        </p:blipFill>
        <p:spPr>
          <a:xfrm>
            <a:off x="0" y="2681837"/>
            <a:ext cx="12192000" cy="4176163"/>
          </a:xfrm>
          <a:prstGeom prst="rect">
            <a:avLst/>
          </a:prstGeom>
          <a:noFill/>
          <a:ln>
            <a:noFill/>
          </a:ln>
        </p:spPr>
      </p:pic>
      <p:pic>
        <p:nvPicPr>
          <p:cNvPr id="6" name="圖片 5" descr="一張含有 螢幕擷取畫面, Rectangle, 設計 的圖片&#10;&#10;AI 產生的內容可能不正確。">
            <a:extLst>
              <a:ext uri="{FF2B5EF4-FFF2-40B4-BE49-F238E27FC236}">
                <a16:creationId xmlns:a16="http://schemas.microsoft.com/office/drawing/2014/main" xmlns="" id="{AB6FCCCC-5842-8266-C31F-5EC6C0800CE0}"/>
              </a:ext>
            </a:extLst>
          </p:cNvPr>
          <p:cNvPicPr>
            <a:picLocks noChangeAspect="1"/>
          </p:cNvPicPr>
          <p:nvPr userDrawn="1"/>
        </p:nvPicPr>
        <p:blipFill>
          <a:blip r:embed="rId3"/>
          <a:stretch>
            <a:fillRect/>
          </a:stretch>
        </p:blipFill>
        <p:spPr>
          <a:xfrm>
            <a:off x="-1634212" y="-1750537"/>
            <a:ext cx="6009442" cy="6600535"/>
          </a:xfrm>
          <a:prstGeom prst="rect">
            <a:avLst/>
          </a:prstGeom>
        </p:spPr>
      </p:pic>
      <p:pic>
        <p:nvPicPr>
          <p:cNvPr id="2" name="圖片 1">
            <a:extLst>
              <a:ext uri="{FF2B5EF4-FFF2-40B4-BE49-F238E27FC236}">
                <a16:creationId xmlns:a16="http://schemas.microsoft.com/office/drawing/2014/main" xmlns="" id="{472BA5E3-4B85-9ED2-3E98-72686870C86F}"/>
              </a:ext>
            </a:extLst>
          </p:cNvPr>
          <p:cNvPicPr>
            <a:picLocks noChangeAspect="1"/>
          </p:cNvPicPr>
          <p:nvPr userDrawn="1"/>
        </p:nvPicPr>
        <p:blipFill>
          <a:blip r:embed="rId4"/>
          <a:stretch>
            <a:fillRect/>
          </a:stretch>
        </p:blipFill>
        <p:spPr>
          <a:xfrm rot="19634151">
            <a:off x="4410520" y="78442"/>
            <a:ext cx="6212281" cy="6701116"/>
          </a:xfrm>
          <a:prstGeom prst="rect">
            <a:avLst/>
          </a:prstGeom>
        </p:spPr>
      </p:pic>
      <p:pic>
        <p:nvPicPr>
          <p:cNvPr id="9" name="圖片 8">
            <a:extLst>
              <a:ext uri="{FF2B5EF4-FFF2-40B4-BE49-F238E27FC236}">
                <a16:creationId xmlns:a16="http://schemas.microsoft.com/office/drawing/2014/main" xmlns="" id="{22BA4D4F-4DFE-8AB1-015A-5FFC24D0BE02}"/>
              </a:ext>
            </a:extLst>
          </p:cNvPr>
          <p:cNvPicPr>
            <a:picLocks noChangeAspect="1"/>
          </p:cNvPicPr>
          <p:nvPr userDrawn="1"/>
        </p:nvPicPr>
        <p:blipFill>
          <a:blip r:embed="rId5"/>
          <a:stretch>
            <a:fillRect/>
          </a:stretch>
        </p:blipFill>
        <p:spPr>
          <a:xfrm>
            <a:off x="8209157" y="568201"/>
            <a:ext cx="2846151" cy="475945"/>
          </a:xfrm>
          <a:prstGeom prst="rect">
            <a:avLst/>
          </a:prstGeom>
        </p:spPr>
      </p:pic>
      <p:sp>
        <p:nvSpPr>
          <p:cNvPr id="11" name="副標題 5">
            <a:extLst>
              <a:ext uri="{FF2B5EF4-FFF2-40B4-BE49-F238E27FC236}">
                <a16:creationId xmlns:a16="http://schemas.microsoft.com/office/drawing/2014/main" xmlns="" id="{CD889825-B696-405E-093E-D9E7D44624D0}"/>
              </a:ext>
            </a:extLst>
          </p:cNvPr>
          <p:cNvSpPr txBox="1">
            <a:spLocks/>
          </p:cNvSpPr>
          <p:nvPr userDrawn="1"/>
        </p:nvSpPr>
        <p:spPr>
          <a:xfrm>
            <a:off x="4800599" y="4256486"/>
            <a:ext cx="2846151" cy="100474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mn-ea"/>
                <a:ea typeface="+mn-ea"/>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lang="zh-TW" altLang="en-US" sz="4800" b="1" dirty="0">
              <a:latin typeface="Microsoft JhengHei"/>
              <a:ea typeface="Microsoft JhengHei"/>
              <a:cs typeface="Microsoft JhengHei"/>
              <a:sym typeface="Microsoft JhengHei"/>
            </a:endParaRPr>
          </a:p>
        </p:txBody>
      </p:sp>
      <p:pic>
        <p:nvPicPr>
          <p:cNvPr id="13" name="圖片 12">
            <a:extLst>
              <a:ext uri="{FF2B5EF4-FFF2-40B4-BE49-F238E27FC236}">
                <a16:creationId xmlns:a16="http://schemas.microsoft.com/office/drawing/2014/main" xmlns="" id="{367A4642-4459-3B92-B219-23E6EC87CC56}"/>
              </a:ext>
            </a:extLst>
          </p:cNvPr>
          <p:cNvPicPr>
            <a:picLocks noChangeAspect="1"/>
          </p:cNvPicPr>
          <p:nvPr userDrawn="1"/>
        </p:nvPicPr>
        <p:blipFill>
          <a:blip r:embed="rId6"/>
          <a:stretch>
            <a:fillRect/>
          </a:stretch>
        </p:blipFill>
        <p:spPr>
          <a:xfrm>
            <a:off x="10431647" y="103451"/>
            <a:ext cx="1575410" cy="696650"/>
          </a:xfrm>
          <a:prstGeom prst="rect">
            <a:avLst/>
          </a:prstGeom>
        </p:spPr>
      </p:pic>
      <p:pic>
        <p:nvPicPr>
          <p:cNvPr id="4" name="圖片 3">
            <a:extLst>
              <a:ext uri="{FF2B5EF4-FFF2-40B4-BE49-F238E27FC236}">
                <a16:creationId xmlns:a16="http://schemas.microsoft.com/office/drawing/2014/main" xmlns="" id="{32B3E478-E180-4CB0-1C84-4C0120B2A414}"/>
              </a:ext>
            </a:extLst>
          </p:cNvPr>
          <p:cNvPicPr>
            <a:picLocks noChangeAspect="1"/>
          </p:cNvPicPr>
          <p:nvPr userDrawn="1"/>
        </p:nvPicPr>
        <p:blipFill>
          <a:blip r:embed="rId7"/>
          <a:stretch>
            <a:fillRect/>
          </a:stretch>
        </p:blipFill>
        <p:spPr>
          <a:xfrm>
            <a:off x="738703" y="5919489"/>
            <a:ext cx="2286000" cy="469900"/>
          </a:xfrm>
          <a:prstGeom prst="rect">
            <a:avLst/>
          </a:prstGeom>
        </p:spPr>
      </p:pic>
      <p:sp>
        <p:nvSpPr>
          <p:cNvPr id="8" name="文字方塊 7">
            <a:extLst>
              <a:ext uri="{FF2B5EF4-FFF2-40B4-BE49-F238E27FC236}">
                <a16:creationId xmlns:a16="http://schemas.microsoft.com/office/drawing/2014/main" xmlns="" id="{931E453A-812F-8966-4D9C-E46A7BB7A1D6}"/>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785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空白" type="blank" preserve="1">
  <p:cSld name="1_空白">
    <p:spTree>
      <p:nvGrpSpPr>
        <p:cNvPr id="1" name="Shape 51"/>
        <p:cNvGrpSpPr/>
        <p:nvPr/>
      </p:nvGrpSpPr>
      <p:grpSpPr>
        <a:xfrm>
          <a:off x="0" y="0"/>
          <a:ext cx="0" cy="0"/>
          <a:chOff x="0" y="0"/>
          <a:chExt cx="0" cy="0"/>
        </a:xfrm>
      </p:grpSpPr>
      <p:pic>
        <p:nvPicPr>
          <p:cNvPr id="4" name="圖片 3" descr="一張含有 螢幕擷取畫面, Rectangle 的圖片&#10;&#10;AI 產生的內容可能不正確。">
            <a:extLst>
              <a:ext uri="{FF2B5EF4-FFF2-40B4-BE49-F238E27FC236}">
                <a16:creationId xmlns:a16="http://schemas.microsoft.com/office/drawing/2014/main" xmlns="" id="{0B3ECE22-674E-A962-9E09-8113E02F0D13}"/>
              </a:ext>
            </a:extLst>
          </p:cNvPr>
          <p:cNvPicPr>
            <a:picLocks noChangeAspect="1"/>
          </p:cNvPicPr>
          <p:nvPr userDrawn="1"/>
        </p:nvPicPr>
        <p:blipFill>
          <a:blip r:embed="rId2"/>
          <a:stretch>
            <a:fillRect/>
          </a:stretch>
        </p:blipFill>
        <p:spPr>
          <a:xfrm>
            <a:off x="144458" y="41364"/>
            <a:ext cx="6743700" cy="2108200"/>
          </a:xfrm>
          <a:prstGeom prst="rect">
            <a:avLst/>
          </a:prstGeom>
        </p:spPr>
      </p:pic>
      <p:sp>
        <p:nvSpPr>
          <p:cNvPr id="28" name="矩形 27">
            <a:extLst>
              <a:ext uri="{FF2B5EF4-FFF2-40B4-BE49-F238E27FC236}">
                <a16:creationId xmlns:a16="http://schemas.microsoft.com/office/drawing/2014/main" xmlns="" id="{D5ACCFDD-2CA9-6A62-6A73-DDC89C757B2A}"/>
              </a:ext>
            </a:extLst>
          </p:cNvPr>
          <p:cNvSpPr/>
          <p:nvPr userDrawn="1"/>
        </p:nvSpPr>
        <p:spPr>
          <a:xfrm>
            <a:off x="0" y="4809571"/>
            <a:ext cx="12192000" cy="20484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TW" altLang="en-US"/>
          </a:p>
        </p:txBody>
      </p:sp>
      <p:pic>
        <p:nvPicPr>
          <p:cNvPr id="2" name="圖片 1">
            <a:extLst>
              <a:ext uri="{FF2B5EF4-FFF2-40B4-BE49-F238E27FC236}">
                <a16:creationId xmlns:a16="http://schemas.microsoft.com/office/drawing/2014/main" xmlns="" id="{B851E141-78E1-DF8C-A985-8F507972A5C6}"/>
              </a:ext>
            </a:extLst>
          </p:cNvPr>
          <p:cNvPicPr>
            <a:picLocks noChangeAspect="1"/>
          </p:cNvPicPr>
          <p:nvPr userDrawn="1"/>
        </p:nvPicPr>
        <p:blipFill>
          <a:blip r:embed="rId3"/>
          <a:stretch>
            <a:fillRect/>
          </a:stretch>
        </p:blipFill>
        <p:spPr>
          <a:xfrm>
            <a:off x="10431647" y="103451"/>
            <a:ext cx="1575410" cy="696650"/>
          </a:xfrm>
          <a:prstGeom prst="rect">
            <a:avLst/>
          </a:prstGeom>
        </p:spPr>
      </p:pic>
      <p:sp>
        <p:nvSpPr>
          <p:cNvPr id="5" name="文字方塊 4">
            <a:extLst>
              <a:ext uri="{FF2B5EF4-FFF2-40B4-BE49-F238E27FC236}">
                <a16:creationId xmlns:a16="http://schemas.microsoft.com/office/drawing/2014/main" xmlns="" id="{B60519BD-F6DE-1E24-A7EC-D099487C41CF}"/>
              </a:ext>
            </a:extLst>
          </p:cNvPr>
          <p:cNvSpPr txBox="1"/>
          <p:nvPr userDrawn="1"/>
        </p:nvSpPr>
        <p:spPr>
          <a:xfrm>
            <a:off x="11453297" y="638938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cxnSp>
        <p:nvCxnSpPr>
          <p:cNvPr id="30" name="直線接點 29">
            <a:extLst>
              <a:ext uri="{FF2B5EF4-FFF2-40B4-BE49-F238E27FC236}">
                <a16:creationId xmlns:a16="http://schemas.microsoft.com/office/drawing/2014/main" xmlns="" id="{1E6F3CC7-1884-D3CC-09C5-16EB1EF5F071}"/>
              </a:ext>
            </a:extLst>
          </p:cNvPr>
          <p:cNvCxnSpPr/>
          <p:nvPr userDrawn="1"/>
        </p:nvCxnSpPr>
        <p:spPr>
          <a:xfrm>
            <a:off x="0" y="7101556"/>
            <a:ext cx="12192000" cy="0"/>
          </a:xfrm>
          <a:prstGeom prst="line">
            <a:avLst/>
          </a:prstGeom>
          <a:ln w="28575">
            <a:solidFill>
              <a:srgbClr val="FFD55C"/>
            </a:solidFill>
          </a:ln>
        </p:spPr>
        <p:style>
          <a:lnRef idx="2">
            <a:schemeClr val="accent1"/>
          </a:lnRef>
          <a:fillRef idx="0">
            <a:schemeClr val="accent1"/>
          </a:fillRef>
          <a:effectRef idx="1">
            <a:schemeClr val="accent1"/>
          </a:effectRef>
          <a:fontRef idx="minor">
            <a:schemeClr val="tx1"/>
          </a:fontRef>
        </p:style>
      </p:cxnSp>
      <p:pic>
        <p:nvPicPr>
          <p:cNvPr id="31" name="圖片 30">
            <a:extLst>
              <a:ext uri="{FF2B5EF4-FFF2-40B4-BE49-F238E27FC236}">
                <a16:creationId xmlns:a16="http://schemas.microsoft.com/office/drawing/2014/main" xmlns="" id="{BF1B1D90-4F22-3F9C-98BD-C8C97BA79BCE}"/>
              </a:ext>
            </a:extLst>
          </p:cNvPr>
          <p:cNvPicPr>
            <a:picLocks noChangeAspect="1"/>
          </p:cNvPicPr>
          <p:nvPr userDrawn="1"/>
        </p:nvPicPr>
        <p:blipFill>
          <a:blip r:embed="rId4"/>
          <a:stretch>
            <a:fillRect/>
          </a:stretch>
        </p:blipFill>
        <p:spPr>
          <a:xfrm>
            <a:off x="8209157" y="568201"/>
            <a:ext cx="2846151" cy="475945"/>
          </a:xfrm>
          <a:prstGeom prst="rect">
            <a:avLst/>
          </a:prstGeom>
        </p:spPr>
      </p:pic>
      <p:sp>
        <p:nvSpPr>
          <p:cNvPr id="32" name="文字方塊 31">
            <a:extLst>
              <a:ext uri="{FF2B5EF4-FFF2-40B4-BE49-F238E27FC236}">
                <a16:creationId xmlns:a16="http://schemas.microsoft.com/office/drawing/2014/main" xmlns="" id="{DFB6516F-75A8-D253-11BB-86AEC6A57B21}"/>
              </a:ext>
            </a:extLst>
          </p:cNvPr>
          <p:cNvSpPr txBox="1"/>
          <p:nvPr userDrawn="1"/>
        </p:nvSpPr>
        <p:spPr>
          <a:xfrm>
            <a:off x="11664317" y="6476045"/>
            <a:ext cx="515192" cy="307777"/>
          </a:xfrm>
          <a:prstGeom prst="rect">
            <a:avLst/>
          </a:prstGeom>
          <a:noFill/>
        </p:spPr>
        <p:txBody>
          <a:bodyPr wrap="square" rtlCol="0">
            <a:spAutoFit/>
          </a:bodyPr>
          <a:lstStyle/>
          <a:p>
            <a:pPr algn="r"/>
            <a:fld id="{80F73D6F-94E4-5740-B151-9AC49C31B3CC}" type="slidenum">
              <a:rPr lang="en-US" altLang="zh-TW" b="1" smtClean="0">
                <a:solidFill>
                  <a:srgbClr val="FFD55C"/>
                </a:solidFill>
                <a:latin typeface="Microsoft JhengHei"/>
                <a:ea typeface="Microsoft JhengHei"/>
                <a:cs typeface="Microsoft JhengHei"/>
                <a:sym typeface="Microsoft JhengHei"/>
              </a:rPr>
              <a:t>‹#›</a:t>
            </a:fld>
            <a:endParaRPr kumimoji="1" lang="zh-TW" altLang="en-US" b="1" dirty="0">
              <a:solidFill>
                <a:srgbClr val="FFD55C"/>
              </a:solidFill>
            </a:endParaRPr>
          </a:p>
        </p:txBody>
      </p:sp>
    </p:spTree>
    <p:extLst>
      <p:ext uri="{BB962C8B-B14F-4D97-AF65-F5344CB8AC3E}">
        <p14:creationId xmlns:p14="http://schemas.microsoft.com/office/powerpoint/2010/main" val="1428173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標題投影片" preserve="1" userDrawn="1">
  <p:cSld name="標題投影片">
    <p:spTree>
      <p:nvGrpSpPr>
        <p:cNvPr id="1" name="Shape 12"/>
        <p:cNvGrpSpPr/>
        <p:nvPr/>
      </p:nvGrpSpPr>
      <p:grpSpPr>
        <a:xfrm>
          <a:off x="0" y="0"/>
          <a:ext cx="0" cy="0"/>
          <a:chOff x="0" y="0"/>
          <a:chExt cx="0" cy="0"/>
        </a:xfrm>
      </p:grpSpPr>
      <p:pic>
        <p:nvPicPr>
          <p:cNvPr id="4" name="圖片 3" descr="一張含有 螢幕擷取畫面, Rectangle 的圖片&#10;&#10;AI 產生的內容可能不正確。">
            <a:extLst>
              <a:ext uri="{FF2B5EF4-FFF2-40B4-BE49-F238E27FC236}">
                <a16:creationId xmlns:a16="http://schemas.microsoft.com/office/drawing/2014/main" xmlns="" id="{33829D86-0A3C-105E-310F-98F49FED4A01}"/>
              </a:ext>
            </a:extLst>
          </p:cNvPr>
          <p:cNvPicPr>
            <a:picLocks noChangeAspect="1"/>
          </p:cNvPicPr>
          <p:nvPr userDrawn="1"/>
        </p:nvPicPr>
        <p:blipFill>
          <a:blip r:embed="rId2"/>
          <a:stretch>
            <a:fillRect/>
          </a:stretch>
        </p:blipFill>
        <p:spPr>
          <a:xfrm>
            <a:off x="476295" y="652020"/>
            <a:ext cx="11269755" cy="6205979"/>
          </a:xfrm>
          <a:prstGeom prst="rect">
            <a:avLst/>
          </a:prstGeom>
        </p:spPr>
      </p:pic>
      <p:pic>
        <p:nvPicPr>
          <p:cNvPr id="7" name="圖片 6">
            <a:extLst>
              <a:ext uri="{FF2B5EF4-FFF2-40B4-BE49-F238E27FC236}">
                <a16:creationId xmlns:a16="http://schemas.microsoft.com/office/drawing/2014/main" xmlns="" id="{92391667-2082-A6FE-AB62-96C334B30882}"/>
              </a:ext>
            </a:extLst>
          </p:cNvPr>
          <p:cNvPicPr>
            <a:picLocks noChangeAspect="1"/>
          </p:cNvPicPr>
          <p:nvPr userDrawn="1"/>
        </p:nvPicPr>
        <p:blipFill>
          <a:blip r:embed="rId3"/>
          <a:stretch>
            <a:fillRect/>
          </a:stretch>
        </p:blipFill>
        <p:spPr>
          <a:xfrm>
            <a:off x="1222827" y="862149"/>
            <a:ext cx="498124" cy="739151"/>
          </a:xfrm>
          <a:prstGeom prst="rect">
            <a:avLst/>
          </a:prstGeom>
        </p:spPr>
      </p:pic>
    </p:spTree>
    <p:extLst>
      <p:ext uri="{BB962C8B-B14F-4D97-AF65-F5344CB8AC3E}">
        <p14:creationId xmlns:p14="http://schemas.microsoft.com/office/powerpoint/2010/main" val="16700666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5" name="圖片 4" descr="一張含有 螢幕擷取畫面, Rectangle, 智慧型手機, 框架 的圖片&#10;&#10;AI 產生的內容可能不正確。">
            <a:extLst>
              <a:ext uri="{FF2B5EF4-FFF2-40B4-BE49-F238E27FC236}">
                <a16:creationId xmlns:a16="http://schemas.microsoft.com/office/drawing/2014/main" xmlns="" id="{B20F1F3D-10A6-4D57-1C2F-4D084E111910}"/>
              </a:ext>
            </a:extLst>
          </p:cNvPr>
          <p:cNvPicPr>
            <a:picLocks noChangeAspect="1"/>
          </p:cNvPicPr>
          <p:nvPr userDrawn="1"/>
        </p:nvPicPr>
        <p:blipFill>
          <a:blip r:embed="rId2"/>
          <a:stretch>
            <a:fillRect/>
          </a:stretch>
        </p:blipFill>
        <p:spPr>
          <a:xfrm>
            <a:off x="592873" y="781790"/>
            <a:ext cx="11006254" cy="6336548"/>
          </a:xfrm>
          <a:prstGeom prst="rect">
            <a:avLst/>
          </a:prstGeom>
        </p:spPr>
      </p:pic>
      <p:pic>
        <p:nvPicPr>
          <p:cNvPr id="4" name="圖片 3">
            <a:extLst>
              <a:ext uri="{FF2B5EF4-FFF2-40B4-BE49-F238E27FC236}">
                <a16:creationId xmlns:a16="http://schemas.microsoft.com/office/drawing/2014/main" xmlns="" id="{B1DB9699-8D92-2EF9-F1F3-43DEC892EAC8}"/>
              </a:ext>
            </a:extLst>
          </p:cNvPr>
          <p:cNvPicPr>
            <a:picLocks noChangeAspect="1"/>
          </p:cNvPicPr>
          <p:nvPr userDrawn="1"/>
        </p:nvPicPr>
        <p:blipFill>
          <a:blip r:embed="rId3"/>
          <a:stretch>
            <a:fillRect/>
          </a:stretch>
        </p:blipFill>
        <p:spPr>
          <a:xfrm>
            <a:off x="1222827" y="862149"/>
            <a:ext cx="498124" cy="739151"/>
          </a:xfrm>
          <a:prstGeom prst="rect">
            <a:avLst/>
          </a:prstGeom>
        </p:spPr>
      </p:pic>
    </p:spTree>
    <p:extLst>
      <p:ext uri="{BB962C8B-B14F-4D97-AF65-F5344CB8AC3E}">
        <p14:creationId xmlns:p14="http://schemas.microsoft.com/office/powerpoint/2010/main" val="2855618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空白" type="blank" preserve="1">
  <p:cSld name="1_空白">
    <p:spTree>
      <p:nvGrpSpPr>
        <p:cNvPr id="1" name="Shape 51"/>
        <p:cNvGrpSpPr/>
        <p:nvPr/>
      </p:nvGrpSpPr>
      <p:grpSpPr>
        <a:xfrm>
          <a:off x="0" y="0"/>
          <a:ext cx="0" cy="0"/>
          <a:chOff x="0" y="0"/>
          <a:chExt cx="0" cy="0"/>
        </a:xfrm>
      </p:grpSpPr>
      <p:pic>
        <p:nvPicPr>
          <p:cNvPr id="3" name="圖片 2">
            <a:extLst>
              <a:ext uri="{FF2B5EF4-FFF2-40B4-BE49-F238E27FC236}">
                <a16:creationId xmlns:a16="http://schemas.microsoft.com/office/drawing/2014/main" xmlns="" id="{54B241D7-F48F-019A-DAEF-D4BCA3E84187}"/>
              </a:ext>
            </a:extLst>
          </p:cNvPr>
          <p:cNvPicPr>
            <a:picLocks noChangeAspect="1"/>
          </p:cNvPicPr>
          <p:nvPr userDrawn="1"/>
        </p:nvPicPr>
        <p:blipFill>
          <a:blip r:embed="rId2"/>
          <a:srcRect l="14272"/>
          <a:stretch>
            <a:fillRect/>
          </a:stretch>
        </p:blipFill>
        <p:spPr>
          <a:xfrm>
            <a:off x="-1" y="0"/>
            <a:ext cx="4377609" cy="5508176"/>
          </a:xfrm>
          <a:prstGeom prst="rect">
            <a:avLst/>
          </a:prstGeom>
        </p:spPr>
      </p:pic>
      <p:pic>
        <p:nvPicPr>
          <p:cNvPr id="7" name="圖片 6" descr="一張含有 螢幕擷取畫面, Rectangle 的圖片&#10;&#10;AI 產生的內容可能不正確。">
            <a:extLst>
              <a:ext uri="{FF2B5EF4-FFF2-40B4-BE49-F238E27FC236}">
                <a16:creationId xmlns:a16="http://schemas.microsoft.com/office/drawing/2014/main" xmlns="" id="{D588ABA6-48DF-25EF-D858-4FE34543D67A}"/>
              </a:ext>
            </a:extLst>
          </p:cNvPr>
          <p:cNvPicPr>
            <a:picLocks noChangeAspect="1"/>
          </p:cNvPicPr>
          <p:nvPr userDrawn="1"/>
        </p:nvPicPr>
        <p:blipFill>
          <a:blip r:embed="rId3"/>
          <a:stretch>
            <a:fillRect/>
          </a:stretch>
        </p:blipFill>
        <p:spPr>
          <a:xfrm>
            <a:off x="3065461" y="811823"/>
            <a:ext cx="9067155" cy="5866983"/>
          </a:xfrm>
          <a:prstGeom prst="rect">
            <a:avLst/>
          </a:prstGeom>
        </p:spPr>
      </p:pic>
      <p:pic>
        <p:nvPicPr>
          <p:cNvPr id="8" name="圖片 7">
            <a:extLst>
              <a:ext uri="{FF2B5EF4-FFF2-40B4-BE49-F238E27FC236}">
                <a16:creationId xmlns:a16="http://schemas.microsoft.com/office/drawing/2014/main" xmlns="" id="{720B7F13-D69A-42F1-26D9-CDD4A62BA052}"/>
              </a:ext>
            </a:extLst>
          </p:cNvPr>
          <p:cNvPicPr>
            <a:picLocks noChangeAspect="1"/>
          </p:cNvPicPr>
          <p:nvPr userDrawn="1"/>
        </p:nvPicPr>
        <p:blipFill>
          <a:blip r:embed="rId4"/>
          <a:stretch>
            <a:fillRect/>
          </a:stretch>
        </p:blipFill>
        <p:spPr>
          <a:xfrm>
            <a:off x="738703" y="5904249"/>
            <a:ext cx="2298700" cy="469900"/>
          </a:xfrm>
          <a:prstGeom prst="rect">
            <a:avLst/>
          </a:prstGeom>
        </p:spPr>
      </p:pic>
      <p:pic>
        <p:nvPicPr>
          <p:cNvPr id="2" name="圖片 1">
            <a:extLst>
              <a:ext uri="{FF2B5EF4-FFF2-40B4-BE49-F238E27FC236}">
                <a16:creationId xmlns:a16="http://schemas.microsoft.com/office/drawing/2014/main" xmlns="" id="{B851E141-78E1-DF8C-A985-8F507972A5C6}"/>
              </a:ext>
            </a:extLst>
          </p:cNvPr>
          <p:cNvPicPr>
            <a:picLocks noChangeAspect="1"/>
          </p:cNvPicPr>
          <p:nvPr userDrawn="1"/>
        </p:nvPicPr>
        <p:blipFill>
          <a:blip r:embed="rId5"/>
          <a:stretch>
            <a:fillRect/>
          </a:stretch>
        </p:blipFill>
        <p:spPr>
          <a:xfrm>
            <a:off x="10431647" y="103451"/>
            <a:ext cx="1575410" cy="696650"/>
          </a:xfrm>
          <a:prstGeom prst="rect">
            <a:avLst/>
          </a:prstGeom>
        </p:spPr>
      </p:pic>
      <p:sp>
        <p:nvSpPr>
          <p:cNvPr id="5" name="文字方塊 4">
            <a:extLst>
              <a:ext uri="{FF2B5EF4-FFF2-40B4-BE49-F238E27FC236}">
                <a16:creationId xmlns:a16="http://schemas.microsoft.com/office/drawing/2014/main" xmlns="" id="{B60519BD-F6DE-1E24-A7EC-D099487C41CF}"/>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1364319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空白" type="blank" preserve="1">
  <p:cSld name="1_空白">
    <p:spTree>
      <p:nvGrpSpPr>
        <p:cNvPr id="1" name="Shape 51"/>
        <p:cNvGrpSpPr/>
        <p:nvPr/>
      </p:nvGrpSpPr>
      <p:grpSpPr>
        <a:xfrm>
          <a:off x="0" y="0"/>
          <a:ext cx="0" cy="0"/>
          <a:chOff x="0" y="0"/>
          <a:chExt cx="0" cy="0"/>
        </a:xfrm>
      </p:grpSpPr>
      <p:pic>
        <p:nvPicPr>
          <p:cNvPr id="3" name="圖片 2">
            <a:extLst>
              <a:ext uri="{FF2B5EF4-FFF2-40B4-BE49-F238E27FC236}">
                <a16:creationId xmlns:a16="http://schemas.microsoft.com/office/drawing/2014/main" xmlns="" id="{54B241D7-F48F-019A-DAEF-D4BCA3E84187}"/>
              </a:ext>
            </a:extLst>
          </p:cNvPr>
          <p:cNvPicPr>
            <a:picLocks noChangeAspect="1"/>
          </p:cNvPicPr>
          <p:nvPr userDrawn="1"/>
        </p:nvPicPr>
        <p:blipFill>
          <a:blip r:embed="rId2"/>
          <a:srcRect l="14272"/>
          <a:stretch>
            <a:fillRect/>
          </a:stretch>
        </p:blipFill>
        <p:spPr>
          <a:xfrm>
            <a:off x="-1" y="0"/>
            <a:ext cx="4377609" cy="5508176"/>
          </a:xfrm>
          <a:prstGeom prst="rect">
            <a:avLst/>
          </a:prstGeom>
        </p:spPr>
      </p:pic>
      <p:pic>
        <p:nvPicPr>
          <p:cNvPr id="9" name="圖片 8" descr="一張含有 螢幕擷取畫面, Rectangle, 框架, 智慧型手機 的圖片&#10;&#10;AI 產生的內容可能不正確。">
            <a:extLst>
              <a:ext uri="{FF2B5EF4-FFF2-40B4-BE49-F238E27FC236}">
                <a16:creationId xmlns:a16="http://schemas.microsoft.com/office/drawing/2014/main" xmlns="" id="{FBED4902-C8F7-1FFB-1645-848E2A5D398B}"/>
              </a:ext>
            </a:extLst>
          </p:cNvPr>
          <p:cNvPicPr>
            <a:picLocks noChangeAspect="1"/>
          </p:cNvPicPr>
          <p:nvPr userDrawn="1"/>
        </p:nvPicPr>
        <p:blipFill>
          <a:blip r:embed="rId3"/>
          <a:stretch>
            <a:fillRect/>
          </a:stretch>
        </p:blipFill>
        <p:spPr>
          <a:xfrm>
            <a:off x="3234365" y="870200"/>
            <a:ext cx="8825241" cy="5725336"/>
          </a:xfrm>
          <a:prstGeom prst="rect">
            <a:avLst/>
          </a:prstGeom>
        </p:spPr>
      </p:pic>
      <p:pic>
        <p:nvPicPr>
          <p:cNvPr id="7" name="圖片 6">
            <a:extLst>
              <a:ext uri="{FF2B5EF4-FFF2-40B4-BE49-F238E27FC236}">
                <a16:creationId xmlns:a16="http://schemas.microsoft.com/office/drawing/2014/main" xmlns="" id="{7110DB7F-5621-5213-B105-B39BF9EB4A47}"/>
              </a:ext>
            </a:extLst>
          </p:cNvPr>
          <p:cNvPicPr>
            <a:picLocks noChangeAspect="1"/>
          </p:cNvPicPr>
          <p:nvPr userDrawn="1"/>
        </p:nvPicPr>
        <p:blipFill>
          <a:blip r:embed="rId4"/>
          <a:stretch>
            <a:fillRect/>
          </a:stretch>
        </p:blipFill>
        <p:spPr>
          <a:xfrm>
            <a:off x="738703" y="5904249"/>
            <a:ext cx="2298700" cy="469900"/>
          </a:xfrm>
          <a:prstGeom prst="rect">
            <a:avLst/>
          </a:prstGeom>
        </p:spPr>
      </p:pic>
      <p:pic>
        <p:nvPicPr>
          <p:cNvPr id="2" name="圖片 1">
            <a:extLst>
              <a:ext uri="{FF2B5EF4-FFF2-40B4-BE49-F238E27FC236}">
                <a16:creationId xmlns:a16="http://schemas.microsoft.com/office/drawing/2014/main" xmlns="" id="{B851E141-78E1-DF8C-A985-8F507972A5C6}"/>
              </a:ext>
            </a:extLst>
          </p:cNvPr>
          <p:cNvPicPr>
            <a:picLocks noChangeAspect="1"/>
          </p:cNvPicPr>
          <p:nvPr userDrawn="1"/>
        </p:nvPicPr>
        <p:blipFill>
          <a:blip r:embed="rId5"/>
          <a:stretch>
            <a:fillRect/>
          </a:stretch>
        </p:blipFill>
        <p:spPr>
          <a:xfrm>
            <a:off x="10431647" y="103451"/>
            <a:ext cx="1575410" cy="696650"/>
          </a:xfrm>
          <a:prstGeom prst="rect">
            <a:avLst/>
          </a:prstGeom>
        </p:spPr>
      </p:pic>
    </p:spTree>
    <p:extLst>
      <p:ext uri="{BB962C8B-B14F-4D97-AF65-F5344CB8AC3E}">
        <p14:creationId xmlns:p14="http://schemas.microsoft.com/office/powerpoint/2010/main" val="3384032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5" name="圖片 4" descr="一張含有 螢幕擷取畫面, Rectangle, 設計 的圖片&#10;&#10;AI 產生的內容可能不正確。">
            <a:extLst>
              <a:ext uri="{FF2B5EF4-FFF2-40B4-BE49-F238E27FC236}">
                <a16:creationId xmlns:a16="http://schemas.microsoft.com/office/drawing/2014/main" xmlns="" id="{82B1EFDB-79AC-FC76-EBE8-4B5B495627CA}"/>
              </a:ext>
            </a:extLst>
          </p:cNvPr>
          <p:cNvPicPr>
            <a:picLocks noChangeAspect="1"/>
          </p:cNvPicPr>
          <p:nvPr userDrawn="1"/>
        </p:nvPicPr>
        <p:blipFill>
          <a:blip r:embed="rId2"/>
          <a:stretch>
            <a:fillRect/>
          </a:stretch>
        </p:blipFill>
        <p:spPr>
          <a:xfrm>
            <a:off x="-1723221" y="-1655671"/>
            <a:ext cx="6129563" cy="6536033"/>
          </a:xfrm>
          <a:prstGeom prst="rect">
            <a:avLst/>
          </a:prstGeom>
        </p:spPr>
      </p:pic>
      <p:pic>
        <p:nvPicPr>
          <p:cNvPr id="2" name="圖片 1">
            <a:extLst>
              <a:ext uri="{FF2B5EF4-FFF2-40B4-BE49-F238E27FC236}">
                <a16:creationId xmlns:a16="http://schemas.microsoft.com/office/drawing/2014/main" xmlns="" id="{472BA5E3-4B85-9ED2-3E98-72686870C86F}"/>
              </a:ext>
            </a:extLst>
          </p:cNvPr>
          <p:cNvPicPr>
            <a:picLocks noChangeAspect="1"/>
          </p:cNvPicPr>
          <p:nvPr userDrawn="1"/>
        </p:nvPicPr>
        <p:blipFill>
          <a:blip r:embed="rId3"/>
          <a:stretch>
            <a:fillRect/>
          </a:stretch>
        </p:blipFill>
        <p:spPr>
          <a:xfrm rot="19634151">
            <a:off x="5125592" y="78442"/>
            <a:ext cx="6212281" cy="6701116"/>
          </a:xfrm>
          <a:prstGeom prst="rect">
            <a:avLst/>
          </a:prstGeom>
        </p:spPr>
      </p:pic>
      <p:pic>
        <p:nvPicPr>
          <p:cNvPr id="9" name="圖片 8">
            <a:extLst>
              <a:ext uri="{FF2B5EF4-FFF2-40B4-BE49-F238E27FC236}">
                <a16:creationId xmlns:a16="http://schemas.microsoft.com/office/drawing/2014/main" xmlns="" id="{22BA4D4F-4DFE-8AB1-015A-5FFC24D0BE02}"/>
              </a:ext>
            </a:extLst>
          </p:cNvPr>
          <p:cNvPicPr>
            <a:picLocks noChangeAspect="1"/>
          </p:cNvPicPr>
          <p:nvPr userDrawn="1"/>
        </p:nvPicPr>
        <p:blipFill>
          <a:blip r:embed="rId4"/>
          <a:stretch>
            <a:fillRect/>
          </a:stretch>
        </p:blipFill>
        <p:spPr>
          <a:xfrm>
            <a:off x="570107" y="5523902"/>
            <a:ext cx="2846151" cy="475945"/>
          </a:xfrm>
          <a:prstGeom prst="rect">
            <a:avLst/>
          </a:prstGeom>
        </p:spPr>
      </p:pic>
      <p:sp>
        <p:nvSpPr>
          <p:cNvPr id="11" name="副標題 5">
            <a:extLst>
              <a:ext uri="{FF2B5EF4-FFF2-40B4-BE49-F238E27FC236}">
                <a16:creationId xmlns:a16="http://schemas.microsoft.com/office/drawing/2014/main" xmlns="" id="{CD889825-B696-405E-093E-D9E7D44624D0}"/>
              </a:ext>
            </a:extLst>
          </p:cNvPr>
          <p:cNvSpPr txBox="1">
            <a:spLocks/>
          </p:cNvSpPr>
          <p:nvPr userDrawn="1"/>
        </p:nvSpPr>
        <p:spPr>
          <a:xfrm>
            <a:off x="4800599" y="4256486"/>
            <a:ext cx="2846151" cy="100474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mn-ea"/>
                <a:ea typeface="+mn-ea"/>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lang="zh-TW" altLang="en-US" sz="4800" b="1" dirty="0">
              <a:latin typeface="Microsoft JhengHei"/>
              <a:ea typeface="Microsoft JhengHei"/>
              <a:cs typeface="Microsoft JhengHei"/>
              <a:sym typeface="Microsoft JhengHei"/>
            </a:endParaRPr>
          </a:p>
        </p:txBody>
      </p:sp>
    </p:spTree>
    <p:extLst>
      <p:ext uri="{BB962C8B-B14F-4D97-AF65-F5344CB8AC3E}">
        <p14:creationId xmlns:p14="http://schemas.microsoft.com/office/powerpoint/2010/main" val="6546832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標題投影片" preserve="1" userDrawn="1">
  <p:cSld name="1_標題投影片">
    <p:spTree>
      <p:nvGrpSpPr>
        <p:cNvPr id="1" name="Shape 12"/>
        <p:cNvGrpSpPr/>
        <p:nvPr/>
      </p:nvGrpSpPr>
      <p:grpSpPr>
        <a:xfrm>
          <a:off x="0" y="0"/>
          <a:ext cx="0" cy="0"/>
          <a:chOff x="0" y="0"/>
          <a:chExt cx="0" cy="0"/>
        </a:xfrm>
      </p:grpSpPr>
      <p:pic>
        <p:nvPicPr>
          <p:cNvPr id="3" name="Google Shape;11;p21">
            <a:extLst>
              <a:ext uri="{FF2B5EF4-FFF2-40B4-BE49-F238E27FC236}">
                <a16:creationId xmlns:a16="http://schemas.microsoft.com/office/drawing/2014/main" xmlns="" id="{D1A36D02-49F9-E9EA-F2A2-EC75CE609442}"/>
              </a:ext>
            </a:extLst>
          </p:cNvPr>
          <p:cNvPicPr preferRelativeResize="0"/>
          <p:nvPr userDrawn="1"/>
        </p:nvPicPr>
        <p:blipFill rotWithShape="1">
          <a:blip r:embed="rId2">
            <a:alphaModFix/>
          </a:blip>
          <a:srcRect r="21285"/>
          <a:stretch>
            <a:fillRect/>
          </a:stretch>
        </p:blipFill>
        <p:spPr>
          <a:xfrm>
            <a:off x="0" y="2681837"/>
            <a:ext cx="12192000" cy="4176163"/>
          </a:xfrm>
          <a:prstGeom prst="rect">
            <a:avLst/>
          </a:prstGeom>
          <a:noFill/>
          <a:ln>
            <a:noFill/>
          </a:ln>
        </p:spPr>
      </p:pic>
      <p:pic>
        <p:nvPicPr>
          <p:cNvPr id="8" name="圖片 7" descr="一張含有 螢幕擷取畫面, Rectangle, 設計 的圖片&#10;&#10;AI 產生的內容可能不正確。">
            <a:extLst>
              <a:ext uri="{FF2B5EF4-FFF2-40B4-BE49-F238E27FC236}">
                <a16:creationId xmlns:a16="http://schemas.microsoft.com/office/drawing/2014/main" xmlns="" id="{FF005483-F849-6B3C-D306-A68EA5B789BE}"/>
              </a:ext>
            </a:extLst>
          </p:cNvPr>
          <p:cNvPicPr>
            <a:picLocks noChangeAspect="1"/>
          </p:cNvPicPr>
          <p:nvPr userDrawn="1"/>
        </p:nvPicPr>
        <p:blipFill>
          <a:blip r:embed="rId3"/>
          <a:stretch>
            <a:fillRect/>
          </a:stretch>
        </p:blipFill>
        <p:spPr>
          <a:xfrm>
            <a:off x="-1634212" y="-1750537"/>
            <a:ext cx="6009442" cy="6600535"/>
          </a:xfrm>
          <a:prstGeom prst="rect">
            <a:avLst/>
          </a:prstGeom>
        </p:spPr>
      </p:pic>
      <p:pic>
        <p:nvPicPr>
          <p:cNvPr id="2" name="圖片 1">
            <a:extLst>
              <a:ext uri="{FF2B5EF4-FFF2-40B4-BE49-F238E27FC236}">
                <a16:creationId xmlns:a16="http://schemas.microsoft.com/office/drawing/2014/main" xmlns="" id="{472BA5E3-4B85-9ED2-3E98-72686870C86F}"/>
              </a:ext>
            </a:extLst>
          </p:cNvPr>
          <p:cNvPicPr>
            <a:picLocks noChangeAspect="1"/>
          </p:cNvPicPr>
          <p:nvPr userDrawn="1"/>
        </p:nvPicPr>
        <p:blipFill>
          <a:blip r:embed="rId4"/>
          <a:stretch>
            <a:fillRect/>
          </a:stretch>
        </p:blipFill>
        <p:spPr>
          <a:xfrm rot="19634151">
            <a:off x="4410520" y="78442"/>
            <a:ext cx="6212281" cy="6701116"/>
          </a:xfrm>
          <a:prstGeom prst="rect">
            <a:avLst/>
          </a:prstGeom>
        </p:spPr>
      </p:pic>
      <p:pic>
        <p:nvPicPr>
          <p:cNvPr id="9" name="圖片 8">
            <a:extLst>
              <a:ext uri="{FF2B5EF4-FFF2-40B4-BE49-F238E27FC236}">
                <a16:creationId xmlns:a16="http://schemas.microsoft.com/office/drawing/2014/main" xmlns="" id="{22BA4D4F-4DFE-8AB1-015A-5FFC24D0BE02}"/>
              </a:ext>
            </a:extLst>
          </p:cNvPr>
          <p:cNvPicPr>
            <a:picLocks noChangeAspect="1"/>
          </p:cNvPicPr>
          <p:nvPr userDrawn="1"/>
        </p:nvPicPr>
        <p:blipFill>
          <a:blip r:embed="rId5"/>
          <a:stretch>
            <a:fillRect/>
          </a:stretch>
        </p:blipFill>
        <p:spPr>
          <a:xfrm>
            <a:off x="8209157" y="568201"/>
            <a:ext cx="2846151" cy="475945"/>
          </a:xfrm>
          <a:prstGeom prst="rect">
            <a:avLst/>
          </a:prstGeom>
        </p:spPr>
      </p:pic>
      <p:sp>
        <p:nvSpPr>
          <p:cNvPr id="11" name="副標題 5">
            <a:extLst>
              <a:ext uri="{FF2B5EF4-FFF2-40B4-BE49-F238E27FC236}">
                <a16:creationId xmlns:a16="http://schemas.microsoft.com/office/drawing/2014/main" xmlns="" id="{CD889825-B696-405E-093E-D9E7D44624D0}"/>
              </a:ext>
            </a:extLst>
          </p:cNvPr>
          <p:cNvSpPr txBox="1">
            <a:spLocks/>
          </p:cNvSpPr>
          <p:nvPr userDrawn="1"/>
        </p:nvSpPr>
        <p:spPr>
          <a:xfrm>
            <a:off x="4800599" y="4256486"/>
            <a:ext cx="2846151" cy="100474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mn-ea"/>
                <a:ea typeface="+mn-ea"/>
                <a:cs typeface="Calibri"/>
                <a:sym typeface="Calibri"/>
              </a:defRPr>
            </a:lvl1pPr>
            <a:lvl2pPr marL="914400" marR="0" lvl="1" indent="-38100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1371600" marR="0" lvl="2" indent="-35560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828800" marR="0" lvl="3"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2286000" marR="0" lvl="4"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743200" marR="0" lvl="5"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3200400" marR="0" lvl="6"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657600" marR="0" lvl="7"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4114800" marR="0" lvl="8" indent="-34290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lang="zh-TW" altLang="en-US" sz="4800" b="1" dirty="0">
              <a:latin typeface="Microsoft JhengHei"/>
              <a:ea typeface="Microsoft JhengHei"/>
              <a:cs typeface="Microsoft JhengHei"/>
              <a:sym typeface="Microsoft JhengHei"/>
            </a:endParaRPr>
          </a:p>
        </p:txBody>
      </p:sp>
      <p:pic>
        <p:nvPicPr>
          <p:cNvPr id="4" name="圖片 3">
            <a:extLst>
              <a:ext uri="{FF2B5EF4-FFF2-40B4-BE49-F238E27FC236}">
                <a16:creationId xmlns:a16="http://schemas.microsoft.com/office/drawing/2014/main" xmlns="" id="{32B3E478-E180-4CB0-1C84-4C0120B2A414}"/>
              </a:ext>
            </a:extLst>
          </p:cNvPr>
          <p:cNvPicPr>
            <a:picLocks noChangeAspect="1"/>
          </p:cNvPicPr>
          <p:nvPr userDrawn="1"/>
        </p:nvPicPr>
        <p:blipFill>
          <a:blip r:embed="rId6"/>
          <a:stretch>
            <a:fillRect/>
          </a:stretch>
        </p:blipFill>
        <p:spPr>
          <a:xfrm>
            <a:off x="738703" y="5919489"/>
            <a:ext cx="2286000" cy="469900"/>
          </a:xfrm>
          <a:prstGeom prst="rect">
            <a:avLst/>
          </a:prstGeom>
        </p:spPr>
      </p:pic>
      <p:sp>
        <p:nvSpPr>
          <p:cNvPr id="5" name="文字方塊 4">
            <a:extLst>
              <a:ext uri="{FF2B5EF4-FFF2-40B4-BE49-F238E27FC236}">
                <a16:creationId xmlns:a16="http://schemas.microsoft.com/office/drawing/2014/main" xmlns="" id="{B431ACB6-58EF-C444-3D96-84FE294F45BE}"/>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32186539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標題投影片" userDrawn="1">
  <p:cSld name="1_標題投影片">
    <p:spTree>
      <p:nvGrpSpPr>
        <p:cNvPr id="1" name="Shape 12"/>
        <p:cNvGrpSpPr/>
        <p:nvPr/>
      </p:nvGrpSpPr>
      <p:grpSpPr>
        <a:xfrm>
          <a:off x="0" y="0"/>
          <a:ext cx="0" cy="0"/>
          <a:chOff x="0" y="0"/>
          <a:chExt cx="0" cy="0"/>
        </a:xfrm>
      </p:grpSpPr>
      <p:sp>
        <p:nvSpPr>
          <p:cNvPr id="13" name="Google Shape;13;p22"/>
          <p:cNvSpPr txBox="1">
            <a:spLocks noGrp="1"/>
          </p:cNvSpPr>
          <p:nvPr>
            <p:ph type="ctrTitle" hasCustomPrompt="1"/>
          </p:nvPr>
        </p:nvSpPr>
        <p:spPr>
          <a:xfrm>
            <a:off x="906117" y="693530"/>
            <a:ext cx="5059018" cy="807279"/>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4800" b="1">
                <a:latin typeface="+mj-ea"/>
                <a:ea typeface="+mj-e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zh-TW" altLang="en-US" dirty="0"/>
              <a:t>標題</a:t>
            </a:r>
            <a:endParaRPr dirty="0"/>
          </a:p>
        </p:txBody>
      </p:sp>
      <p:sp>
        <p:nvSpPr>
          <p:cNvPr id="14" name="Google Shape;14;p22"/>
          <p:cNvSpPr txBox="1">
            <a:spLocks noGrp="1"/>
          </p:cNvSpPr>
          <p:nvPr>
            <p:ph type="subTitle" idx="1" hasCustomPrompt="1"/>
          </p:nvPr>
        </p:nvSpPr>
        <p:spPr>
          <a:xfrm>
            <a:off x="906117" y="2552563"/>
            <a:ext cx="4986131" cy="890449"/>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dk1"/>
              </a:buClr>
              <a:buSzPts val="2400"/>
              <a:buNone/>
              <a:defRPr sz="2400">
                <a:latin typeface="+mn-ea"/>
                <a:ea typeface="+mn-ea"/>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zh-TW" altLang="en-US" dirty="0"/>
              <a:t>小標</a:t>
            </a:r>
            <a:endParaRPr dirty="0"/>
          </a:p>
        </p:txBody>
      </p:sp>
      <p:sp>
        <p:nvSpPr>
          <p:cNvPr id="15" name="Google Shape;15;p22"/>
          <p:cNvSpPr txBox="1">
            <a:spLocks noGrp="1"/>
          </p:cNvSpPr>
          <p:nvPr>
            <p:ph type="dt" idx="10"/>
          </p:nvPr>
        </p:nvSpPr>
        <p:spPr>
          <a:xfrm>
            <a:off x="692426" y="6356349"/>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sz="1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US"/>
              <a:t>0526</a:t>
            </a:r>
            <a:endParaRPr lang="en-US" dirty="0"/>
          </a:p>
        </p:txBody>
      </p:sp>
      <p:sp>
        <p:nvSpPr>
          <p:cNvPr id="16" name="Google Shape;16;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17" name="Google Shape;17;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r>
              <a:rPr lang="en-US" altLang="zh-TW" dirty="0"/>
              <a:t>01</a:t>
            </a:r>
            <a:endParaRPr dirty="0"/>
          </a:p>
        </p:txBody>
      </p:sp>
    </p:spTree>
    <p:extLst>
      <p:ext uri="{BB962C8B-B14F-4D97-AF65-F5344CB8AC3E}">
        <p14:creationId xmlns:p14="http://schemas.microsoft.com/office/powerpoint/2010/main" val="33654122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A3D9FF"/>
        </a:solidFill>
        <a:effectLst/>
      </p:bgPr>
    </p:bg>
    <p:spTree>
      <p:nvGrpSpPr>
        <p:cNvPr id="1" name=""/>
        <p:cNvGrpSpPr/>
        <p:nvPr/>
      </p:nvGrpSpPr>
      <p:grpSpPr>
        <a:xfrm>
          <a:off x="0" y="0"/>
          <a:ext cx="0" cy="0"/>
          <a:chOff x="0" y="0"/>
          <a:chExt cx="0" cy="0"/>
        </a:xfrm>
      </p:grpSpPr>
      <p:pic>
        <p:nvPicPr>
          <p:cNvPr id="7" name="圖片 6">
            <a:extLst>
              <a:ext uri="{FF2B5EF4-FFF2-40B4-BE49-F238E27FC236}">
                <a16:creationId xmlns:a16="http://schemas.microsoft.com/office/drawing/2014/main" xmlns="" id="{02996F39-C4AC-3421-4CC7-7328BC08F7AB}"/>
              </a:ext>
            </a:extLst>
          </p:cNvPr>
          <p:cNvPicPr>
            <a:picLocks noChangeAspect="1"/>
          </p:cNvPicPr>
          <p:nvPr userDrawn="1"/>
        </p:nvPicPr>
        <p:blipFill>
          <a:blip r:embed="rId11"/>
          <a:stretch>
            <a:fillRect/>
          </a:stretch>
        </p:blipFill>
        <p:spPr>
          <a:xfrm>
            <a:off x="10431647" y="103451"/>
            <a:ext cx="1575410" cy="696650"/>
          </a:xfrm>
          <a:prstGeom prst="rect">
            <a:avLst/>
          </a:prstGeom>
          <a:noFill/>
        </p:spPr>
      </p:pic>
      <p:sp>
        <p:nvSpPr>
          <p:cNvPr id="10" name="文字方塊 9">
            <a:extLst>
              <a:ext uri="{FF2B5EF4-FFF2-40B4-BE49-F238E27FC236}">
                <a16:creationId xmlns:a16="http://schemas.microsoft.com/office/drawing/2014/main" xmlns="" id="{5FD4ED79-7D79-861D-707A-A8EBAEE08465}"/>
              </a:ext>
            </a:extLst>
          </p:cNvPr>
          <p:cNvSpPr txBox="1"/>
          <p:nvPr userDrawn="1"/>
        </p:nvSpPr>
        <p:spPr>
          <a:xfrm>
            <a:off x="11664317" y="6494899"/>
            <a:ext cx="515192" cy="307777"/>
          </a:xfrm>
          <a:prstGeom prst="rect">
            <a:avLst/>
          </a:prstGeom>
          <a:noFill/>
        </p:spPr>
        <p:txBody>
          <a:bodyPr wrap="square" rtlCol="0">
            <a:spAutoFit/>
          </a:bodyPr>
          <a:lstStyle/>
          <a:p>
            <a:pPr algn="r"/>
            <a:fld id="{80F73D6F-94E4-5740-B151-9AC49C31B3CC}" type="slidenum">
              <a:rPr lang="en-US" altLang="zh-TW" b="1" smtClean="0">
                <a:solidFill>
                  <a:schemeClr val="bg1"/>
                </a:solidFill>
                <a:latin typeface="Microsoft JhengHei"/>
                <a:ea typeface="Microsoft JhengHei"/>
                <a:cs typeface="Microsoft JhengHei"/>
                <a:sym typeface="Microsoft JhengHei"/>
              </a:rPr>
              <a:t>‹#›</a:t>
            </a:fld>
            <a:endParaRPr kumimoji="1" lang="zh-TW" altLang="en-US" b="1" dirty="0">
              <a:solidFill>
                <a:schemeClr val="bg1"/>
              </a:solidFill>
            </a:endParaRPr>
          </a:p>
        </p:txBody>
      </p:sp>
    </p:spTree>
    <p:extLst>
      <p:ext uri="{BB962C8B-B14F-4D97-AF65-F5344CB8AC3E}">
        <p14:creationId xmlns:p14="http://schemas.microsoft.com/office/powerpoint/2010/main" val="355381608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A3D9FF"/>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zh-TW"/>
              <a:t>‹#›</a:t>
            </a:fld>
            <a:endParaRPr/>
          </a:p>
        </p:txBody>
      </p:sp>
    </p:spTree>
    <p:extLst>
      <p:ext uri="{BB962C8B-B14F-4D97-AF65-F5344CB8AC3E}">
        <p14:creationId xmlns:p14="http://schemas.microsoft.com/office/powerpoint/2010/main" val="360989102"/>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image" Target="../media/image17.png"/><Relationship Id="rId7" Type="http://schemas.openxmlformats.org/officeDocument/2006/relationships/image" Target="../media/image21.emf"/><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image" Target="../media/image20.png"/><Relationship Id="rId11" Type="http://schemas.openxmlformats.org/officeDocument/2006/relationships/image" Target="../media/image24.png"/><Relationship Id="rId5" Type="http://schemas.openxmlformats.org/officeDocument/2006/relationships/image" Target="../media/image19.emf"/><Relationship Id="rId10" Type="http://schemas.openxmlformats.org/officeDocument/2006/relationships/image" Target="../media/image23.png"/><Relationship Id="rId4" Type="http://schemas.openxmlformats.org/officeDocument/2006/relationships/image" Target="../media/image18.png"/><Relationship Id="rId9" Type="http://schemas.openxmlformats.org/officeDocument/2006/relationships/image" Target="../media/image5.emf"/></Relationships>
</file>

<file path=ppt/slides/_rels/slide10.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hyperlink" Target="https://law.moj.gov.tw/LawClass/LawAll.aspx?pcode=G0380187&amp;kw=%e5%85%ac%e7%9b%8a%e5%bd%a9%e5%88%b8%e7%99%bc%e8%a1%8c%e6%a2%9d%e4%be%8b" TargetMode="External"/><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1.emf"/><Relationship Id="rId4" Type="http://schemas.openxmlformats.org/officeDocument/2006/relationships/hyperlink" Target="https://tcmb.culture.tw/zh-tw/detail?indexCode=online_metadata&amp;id=2376205"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hyperlink" Target="https://collections.culture.tw/Search2.aspx?KEYWORD=HTP1HAQLH6PU5WQC" TargetMode="External"/><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hyperlink" Target="https://collections.culture.tw/Search2.aspx?KEYWORD=HTP1HAQLH6PU5WQC" TargetMode="External"/><Relationship Id="rId7" Type="http://schemas.openxmlformats.org/officeDocument/2006/relationships/comments" Target="../comments/comment2.xml"/><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hyperlink" Target="https://collections.culture.tw/Search2.aspx?KEYWORD=HTP1HAQLH6PU5WQC" TargetMode="External"/><Relationship Id="rId2" Type="http://schemas.openxmlformats.org/officeDocument/2006/relationships/notesSlide" Target="../notesSlides/notesSlide18.xml"/><Relationship Id="rId1" Type="http://schemas.openxmlformats.org/officeDocument/2006/relationships/slideLayout" Target="../slideLayouts/slideLayout11.xml"/><Relationship Id="rId5" Type="http://schemas.openxmlformats.org/officeDocument/2006/relationships/image" Target="../media/image48.png"/><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50.emf"/></Relationships>
</file>

<file path=ppt/slides/_rels/slide21.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23.png"/><Relationship Id="rId7" Type="http://schemas.openxmlformats.org/officeDocument/2006/relationships/image" Target="../media/image5.emf"/><Relationship Id="rId2" Type="http://schemas.openxmlformats.org/officeDocument/2006/relationships/notesSlide" Target="../notesSlides/notesSlide21.xml"/><Relationship Id="rId1" Type="http://schemas.openxmlformats.org/officeDocument/2006/relationships/slideLayout" Target="../slideLayouts/slideLayout10.xml"/><Relationship Id="rId6" Type="http://schemas.openxmlformats.org/officeDocument/2006/relationships/image" Target="../media/image51.emf"/><Relationship Id="rId5" Type="http://schemas.openxmlformats.org/officeDocument/2006/relationships/image" Target="../media/image22.emf"/><Relationship Id="rId4" Type="http://schemas.openxmlformats.org/officeDocument/2006/relationships/image" Target="../media/image20.png"/><Relationship Id="rId9" Type="http://schemas.openxmlformats.org/officeDocument/2006/relationships/image" Target="../media/image18.png"/></Relationships>
</file>

<file path=ppt/slides/_rels/slide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5.png"/><Relationship Id="rId7"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customXml" Target="../ink/ink1.xml"/></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1.emf"/><Relationship Id="rId4" Type="http://schemas.openxmlformats.org/officeDocument/2006/relationships/hyperlink" Target="https://tcmb.culture.tw/zh-tw/detail?indexCode=online_metadata&amp;id=2376192"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33.png"/><Relationship Id="rId4" Type="http://schemas.openxmlformats.org/officeDocument/2006/relationships/hyperlink" Target="https://audio.nmth.gov.tw/audio/zh-TW/Item/Detail/dc8d5a6b-d71d-43ee-8881-467297db904d"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29.png"/><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10" name="圖片 9" descr="一張含有 文字, 字型, 螢幕擷取畫面, Rectangle 的圖片&#10;&#10;AI 產生的內容可能不正確。">
            <a:extLst>
              <a:ext uri="{FF2B5EF4-FFF2-40B4-BE49-F238E27FC236}">
                <a16:creationId xmlns:a16="http://schemas.microsoft.com/office/drawing/2014/main" xmlns="" id="{0FA0F567-D8C5-F901-0D6F-9F09FA7BA771}"/>
              </a:ext>
            </a:extLst>
          </p:cNvPr>
          <p:cNvPicPr>
            <a:picLocks noChangeAspect="1"/>
          </p:cNvPicPr>
          <p:nvPr/>
        </p:nvPicPr>
        <p:blipFill>
          <a:blip r:embed="rId3"/>
          <a:stretch>
            <a:fillRect/>
          </a:stretch>
        </p:blipFill>
        <p:spPr>
          <a:xfrm>
            <a:off x="1596276" y="1027928"/>
            <a:ext cx="6934200" cy="3937000"/>
          </a:xfrm>
          <a:prstGeom prst="rect">
            <a:avLst/>
          </a:prstGeom>
        </p:spPr>
      </p:pic>
      <p:pic>
        <p:nvPicPr>
          <p:cNvPr id="13" name="圖片 12" descr="一張含有 圓形, 圖形, 螢幕擷取畫面, 卡通 的圖片&#10;&#10;AI 產生的內容可能不正確。">
            <a:extLst>
              <a:ext uri="{FF2B5EF4-FFF2-40B4-BE49-F238E27FC236}">
                <a16:creationId xmlns:a16="http://schemas.microsoft.com/office/drawing/2014/main" xmlns="" id="{241BA83C-6EE6-F9AA-2D17-A94EED3980AC}"/>
              </a:ext>
            </a:extLst>
          </p:cNvPr>
          <p:cNvPicPr>
            <a:picLocks noChangeAspect="1"/>
          </p:cNvPicPr>
          <p:nvPr/>
        </p:nvPicPr>
        <p:blipFill>
          <a:blip r:embed="rId4"/>
          <a:srcRect t="-1" r="20693" b="60266"/>
          <a:stretch>
            <a:fillRect/>
          </a:stretch>
        </p:blipFill>
        <p:spPr>
          <a:xfrm rot="379541">
            <a:off x="-148588" y="3324818"/>
            <a:ext cx="2826732" cy="1619764"/>
          </a:xfrm>
          <a:prstGeom prst="rect">
            <a:avLst/>
          </a:prstGeom>
        </p:spPr>
      </p:pic>
      <p:pic>
        <p:nvPicPr>
          <p:cNvPr id="11" name="圖片 10">
            <a:extLst>
              <a:ext uri="{FF2B5EF4-FFF2-40B4-BE49-F238E27FC236}">
                <a16:creationId xmlns:a16="http://schemas.microsoft.com/office/drawing/2014/main" xmlns="" id="{E3726CC2-DFDC-D3D4-28A0-D7AF7ACBFA98}"/>
              </a:ext>
            </a:extLst>
          </p:cNvPr>
          <p:cNvPicPr>
            <a:picLocks noChangeAspect="1"/>
          </p:cNvPicPr>
          <p:nvPr/>
        </p:nvPicPr>
        <p:blipFill>
          <a:blip r:embed="rId5"/>
          <a:stretch>
            <a:fillRect/>
          </a:stretch>
        </p:blipFill>
        <p:spPr>
          <a:xfrm>
            <a:off x="-7064475" y="1256566"/>
            <a:ext cx="6731000" cy="3581400"/>
          </a:xfrm>
          <a:prstGeom prst="rect">
            <a:avLst/>
          </a:prstGeom>
        </p:spPr>
      </p:pic>
      <p:pic>
        <p:nvPicPr>
          <p:cNvPr id="5" name="圖片 4" descr="一張含有 美工圖案, 卡通, 藝術, 圖解 的圖片&#10;&#10;AI 產生的內容可能不正確。">
            <a:extLst>
              <a:ext uri="{FF2B5EF4-FFF2-40B4-BE49-F238E27FC236}">
                <a16:creationId xmlns:a16="http://schemas.microsoft.com/office/drawing/2014/main" xmlns="" id="{8B96BE22-40BB-D04A-DF21-30B426478807}"/>
              </a:ext>
            </a:extLst>
          </p:cNvPr>
          <p:cNvPicPr>
            <a:picLocks noChangeAspect="1"/>
          </p:cNvPicPr>
          <p:nvPr/>
        </p:nvPicPr>
        <p:blipFill>
          <a:blip r:embed="rId6"/>
          <a:stretch>
            <a:fillRect/>
          </a:stretch>
        </p:blipFill>
        <p:spPr>
          <a:xfrm>
            <a:off x="6970018" y="1465854"/>
            <a:ext cx="2890410" cy="4347659"/>
          </a:xfrm>
          <a:prstGeom prst="rect">
            <a:avLst/>
          </a:prstGeom>
        </p:spPr>
      </p:pic>
      <p:pic>
        <p:nvPicPr>
          <p:cNvPr id="4" name="圖片 3">
            <a:extLst>
              <a:ext uri="{FF2B5EF4-FFF2-40B4-BE49-F238E27FC236}">
                <a16:creationId xmlns:a16="http://schemas.microsoft.com/office/drawing/2014/main" xmlns="" id="{E7851BDE-7577-7F07-87A8-C1283CF369AB}"/>
              </a:ext>
            </a:extLst>
          </p:cNvPr>
          <p:cNvPicPr>
            <a:picLocks noChangeAspect="1"/>
          </p:cNvPicPr>
          <p:nvPr/>
        </p:nvPicPr>
        <p:blipFill>
          <a:blip r:embed="rId7"/>
          <a:stretch>
            <a:fillRect/>
          </a:stretch>
        </p:blipFill>
        <p:spPr>
          <a:xfrm>
            <a:off x="616387" y="5383340"/>
            <a:ext cx="3564286" cy="860345"/>
          </a:xfrm>
          <a:prstGeom prst="rect">
            <a:avLst/>
          </a:prstGeom>
        </p:spPr>
      </p:pic>
      <p:pic>
        <p:nvPicPr>
          <p:cNvPr id="21" name="圖片 20">
            <a:extLst>
              <a:ext uri="{FF2B5EF4-FFF2-40B4-BE49-F238E27FC236}">
                <a16:creationId xmlns:a16="http://schemas.microsoft.com/office/drawing/2014/main" xmlns="" id="{5A8DB250-0A07-B909-6363-1C292C3E69CA}"/>
              </a:ext>
            </a:extLst>
          </p:cNvPr>
          <p:cNvPicPr>
            <a:picLocks noChangeAspect="1"/>
          </p:cNvPicPr>
          <p:nvPr/>
        </p:nvPicPr>
        <p:blipFill>
          <a:blip r:embed="rId8"/>
          <a:stretch>
            <a:fillRect/>
          </a:stretch>
        </p:blipFill>
        <p:spPr>
          <a:xfrm>
            <a:off x="9516472" y="803122"/>
            <a:ext cx="2328842" cy="1039589"/>
          </a:xfrm>
          <a:prstGeom prst="rect">
            <a:avLst/>
          </a:prstGeom>
        </p:spPr>
      </p:pic>
      <p:pic>
        <p:nvPicPr>
          <p:cNvPr id="24" name="圖片 23">
            <a:extLst>
              <a:ext uri="{FF2B5EF4-FFF2-40B4-BE49-F238E27FC236}">
                <a16:creationId xmlns:a16="http://schemas.microsoft.com/office/drawing/2014/main" xmlns="" id="{4EDDC630-CF54-B072-978D-41158F0696AF}"/>
              </a:ext>
            </a:extLst>
          </p:cNvPr>
          <p:cNvPicPr>
            <a:picLocks noChangeAspect="1"/>
          </p:cNvPicPr>
          <p:nvPr/>
        </p:nvPicPr>
        <p:blipFill>
          <a:blip r:embed="rId9"/>
          <a:stretch>
            <a:fillRect/>
          </a:stretch>
        </p:blipFill>
        <p:spPr>
          <a:xfrm>
            <a:off x="266324" y="644702"/>
            <a:ext cx="2846151" cy="475945"/>
          </a:xfrm>
          <a:prstGeom prst="rect">
            <a:avLst/>
          </a:prstGeom>
        </p:spPr>
      </p:pic>
      <p:sp>
        <p:nvSpPr>
          <p:cNvPr id="29" name="文字方塊 28">
            <a:extLst>
              <a:ext uri="{FF2B5EF4-FFF2-40B4-BE49-F238E27FC236}">
                <a16:creationId xmlns:a16="http://schemas.microsoft.com/office/drawing/2014/main" xmlns="" id="{DDC3A36C-AA7C-BA67-E45A-136917A18FB4}"/>
              </a:ext>
            </a:extLst>
          </p:cNvPr>
          <p:cNvSpPr txBox="1"/>
          <p:nvPr/>
        </p:nvSpPr>
        <p:spPr>
          <a:xfrm>
            <a:off x="1006021" y="5383340"/>
            <a:ext cx="3161427" cy="1077218"/>
          </a:xfrm>
          <a:prstGeom prst="rect">
            <a:avLst/>
          </a:prstGeom>
          <a:noFill/>
        </p:spPr>
        <p:txBody>
          <a:bodyPr wrap="square" rtlCol="0">
            <a:spAutoFit/>
          </a:bodyPr>
          <a:lstStyle/>
          <a:p>
            <a:pPr>
              <a:lnSpc>
                <a:spcPct val="150000"/>
              </a:lnSpc>
            </a:pPr>
            <a:r>
              <a:rPr kumimoji="1" lang="zh-TW" altLang="en-US" sz="1600" b="1" dirty="0" smtClean="0">
                <a:solidFill>
                  <a:srgbClr val="7030A0"/>
                </a:solidFill>
              </a:rPr>
              <a:t>            熊雲偉 研究員</a:t>
            </a:r>
            <a:endParaRPr kumimoji="1" lang="en-US" altLang="zh-TW" sz="1600" b="1" dirty="0" smtClean="0">
              <a:solidFill>
                <a:srgbClr val="7030A0"/>
              </a:solidFill>
            </a:endParaRPr>
          </a:p>
          <a:p>
            <a:r>
              <a:rPr kumimoji="1" lang="zh-TW" altLang="en-US" sz="1200" b="1" dirty="0" smtClean="0">
                <a:solidFill>
                  <a:srgbClr val="7030A0"/>
                </a:solidFill>
              </a:rPr>
              <a:t>                國立</a:t>
            </a:r>
            <a:r>
              <a:rPr kumimoji="1" lang="zh-TW" altLang="en-US" sz="1200" b="1" dirty="0">
                <a:solidFill>
                  <a:srgbClr val="7030A0"/>
                </a:solidFill>
              </a:rPr>
              <a:t>臺灣師範大學心理</a:t>
            </a:r>
            <a:r>
              <a:rPr kumimoji="1" lang="zh-TW" altLang="en-US" sz="1200" b="1" dirty="0" smtClean="0">
                <a:solidFill>
                  <a:srgbClr val="7030A0"/>
                </a:solidFill>
              </a:rPr>
              <a:t>與</a:t>
            </a:r>
            <a:endParaRPr kumimoji="1" lang="en-US" altLang="zh-TW" sz="1200" b="1" dirty="0" smtClean="0">
              <a:solidFill>
                <a:srgbClr val="7030A0"/>
              </a:solidFill>
            </a:endParaRPr>
          </a:p>
          <a:p>
            <a:r>
              <a:rPr kumimoji="1" lang="zh-TW" altLang="en-US" sz="1200" b="1" dirty="0">
                <a:solidFill>
                  <a:srgbClr val="7030A0"/>
                </a:solidFill>
              </a:rPr>
              <a:t> </a:t>
            </a:r>
            <a:r>
              <a:rPr kumimoji="1" lang="zh-TW" altLang="en-US" sz="1200" b="1" dirty="0" smtClean="0">
                <a:solidFill>
                  <a:srgbClr val="7030A0"/>
                </a:solidFill>
              </a:rPr>
              <a:t>               教育</a:t>
            </a:r>
            <a:r>
              <a:rPr kumimoji="1" lang="zh-TW" altLang="en-US" sz="1200" b="1" dirty="0">
                <a:solidFill>
                  <a:srgbClr val="7030A0"/>
                </a:solidFill>
              </a:rPr>
              <a:t>測驗研究發展</a:t>
            </a:r>
            <a:r>
              <a:rPr kumimoji="1" lang="zh-TW" altLang="en-US" sz="1200" b="1" dirty="0" smtClean="0">
                <a:solidFill>
                  <a:srgbClr val="7030A0"/>
                </a:solidFill>
              </a:rPr>
              <a:t>中心</a:t>
            </a:r>
            <a:endParaRPr kumimoji="1" lang="en-US" altLang="zh-TW" sz="1200" b="1" dirty="0" smtClean="0">
              <a:solidFill>
                <a:srgbClr val="7030A0"/>
              </a:solidFill>
            </a:endParaRPr>
          </a:p>
          <a:p>
            <a:endParaRPr kumimoji="1" lang="zh-TW" altLang="en-US" sz="1600" b="1" dirty="0">
              <a:solidFill>
                <a:srgbClr val="7030A0"/>
              </a:solidFill>
            </a:endParaRPr>
          </a:p>
        </p:txBody>
      </p:sp>
      <p:grpSp>
        <p:nvGrpSpPr>
          <p:cNvPr id="9" name="群組 8">
            <a:extLst>
              <a:ext uri="{FF2B5EF4-FFF2-40B4-BE49-F238E27FC236}">
                <a16:creationId xmlns:a16="http://schemas.microsoft.com/office/drawing/2014/main" xmlns="" id="{C95B373F-71AD-F56E-95C8-D0D106676743}"/>
              </a:ext>
            </a:extLst>
          </p:cNvPr>
          <p:cNvGrpSpPr/>
          <p:nvPr/>
        </p:nvGrpSpPr>
        <p:grpSpPr>
          <a:xfrm rot="2567266">
            <a:off x="-6283418" y="2087491"/>
            <a:ext cx="5962695" cy="2298481"/>
            <a:chOff x="1073129" y="-2869626"/>
            <a:chExt cx="5962695" cy="2298481"/>
          </a:xfrm>
          <a:scene3d>
            <a:camera prst="isometricTopUp">
              <a:rot lat="19476224" lon="19800000" rev="3609746"/>
            </a:camera>
            <a:lightRig rig="threePt" dir="t"/>
          </a:scene3d>
        </p:grpSpPr>
        <p:sp>
          <p:nvSpPr>
            <p:cNvPr id="7" name="文字方塊 6">
              <a:extLst>
                <a:ext uri="{FF2B5EF4-FFF2-40B4-BE49-F238E27FC236}">
                  <a16:creationId xmlns:a16="http://schemas.microsoft.com/office/drawing/2014/main" xmlns="" id="{E823C52A-56EC-DD18-0582-4D848865037E}"/>
                </a:ext>
              </a:extLst>
            </p:cNvPr>
            <p:cNvSpPr txBox="1"/>
            <p:nvPr/>
          </p:nvSpPr>
          <p:spPr>
            <a:xfrm>
              <a:off x="1073129" y="-2869626"/>
              <a:ext cx="4494521" cy="1200329"/>
            </a:xfrm>
            <a:prstGeom prst="rect">
              <a:avLst/>
            </a:prstGeom>
            <a:noFill/>
          </p:spPr>
          <p:txBody>
            <a:bodyPr wrap="square" rtlCol="0">
              <a:spAutoFit/>
            </a:bodyPr>
            <a:lstStyle/>
            <a:p>
              <a:r>
                <a:rPr kumimoji="1" lang="zh-TW" altLang="en-US" sz="7200" b="1" dirty="0">
                  <a:ln w="13462">
                    <a:solidFill>
                      <a:srgbClr val="3150CB"/>
                    </a:solidFill>
                    <a:prstDash val="solid"/>
                  </a:ln>
                  <a:solidFill>
                    <a:srgbClr val="3150CB"/>
                  </a:solidFill>
                  <a:latin typeface="Microsoft JhengHei" panose="020B0604030504040204" pitchFamily="34" charset="-120"/>
                  <a:ea typeface="Microsoft JhengHei" panose="020B0604030504040204" pitchFamily="34" charset="-120"/>
                </a:rPr>
                <a:t>彩卷如何</a:t>
              </a:r>
            </a:p>
          </p:txBody>
        </p:sp>
        <p:sp>
          <p:nvSpPr>
            <p:cNvPr id="8" name="文字方塊 7">
              <a:extLst>
                <a:ext uri="{FF2B5EF4-FFF2-40B4-BE49-F238E27FC236}">
                  <a16:creationId xmlns:a16="http://schemas.microsoft.com/office/drawing/2014/main" xmlns="" id="{A40496CC-3194-7CDE-9A54-AF6D88E6F2F1}"/>
                </a:ext>
              </a:extLst>
            </p:cNvPr>
            <p:cNvSpPr txBox="1"/>
            <p:nvPr/>
          </p:nvSpPr>
          <p:spPr>
            <a:xfrm>
              <a:off x="1073129" y="-1771474"/>
              <a:ext cx="5962695" cy="1200329"/>
            </a:xfrm>
            <a:prstGeom prst="rect">
              <a:avLst/>
            </a:prstGeom>
            <a:noFill/>
          </p:spPr>
          <p:txBody>
            <a:bodyPr wrap="square" rtlCol="0">
              <a:spAutoFit/>
            </a:bodyPr>
            <a:lstStyle/>
            <a:p>
              <a:r>
                <a:rPr kumimoji="1" lang="zh-TW" altLang="en-US" sz="7200" b="1" dirty="0">
                  <a:ln w="13462">
                    <a:solidFill>
                      <a:srgbClr val="3150CB"/>
                    </a:solidFill>
                    <a:prstDash val="solid"/>
                  </a:ln>
                  <a:solidFill>
                    <a:srgbClr val="3150CB"/>
                  </a:solidFill>
                  <a:latin typeface="Microsoft JhengHei" panose="020B0604030504040204" pitchFamily="34" charset="-120"/>
                  <a:ea typeface="Microsoft JhengHei" panose="020B0604030504040204" pitchFamily="34" charset="-120"/>
                </a:rPr>
                <a:t>從愛國到公益</a:t>
              </a:r>
            </a:p>
          </p:txBody>
        </p:sp>
      </p:grpSp>
      <p:pic>
        <p:nvPicPr>
          <p:cNvPr id="3" name="圖片 2" descr="一張含有 美工圖案, 卡通, 設計, 圖解 的圖片&#10;&#10;AI 產生的內容可能不正確。">
            <a:extLst>
              <a:ext uri="{FF2B5EF4-FFF2-40B4-BE49-F238E27FC236}">
                <a16:creationId xmlns:a16="http://schemas.microsoft.com/office/drawing/2014/main" xmlns="" id="{F23EEFD3-DC93-E441-D8CD-D6389960F701}"/>
              </a:ext>
            </a:extLst>
          </p:cNvPr>
          <p:cNvPicPr>
            <a:picLocks noChangeAspect="1"/>
          </p:cNvPicPr>
          <p:nvPr/>
        </p:nvPicPr>
        <p:blipFill>
          <a:blip r:embed="rId10"/>
          <a:stretch>
            <a:fillRect/>
          </a:stretch>
        </p:blipFill>
        <p:spPr>
          <a:xfrm rot="20764756">
            <a:off x="8207739" y="4562868"/>
            <a:ext cx="4212254" cy="2534405"/>
          </a:xfrm>
          <a:prstGeom prst="rect">
            <a:avLst/>
          </a:prstGeom>
        </p:spPr>
      </p:pic>
      <p:pic>
        <p:nvPicPr>
          <p:cNvPr id="2" name="圖片 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330893" y="-395215"/>
            <a:ext cx="2700000" cy="1800000"/>
          </a:xfrm>
          <a:prstGeom prst="rect">
            <a:avLst/>
          </a:prstGeom>
        </p:spPr>
      </p:pic>
      <p:sp>
        <p:nvSpPr>
          <p:cNvPr id="6" name="矩形 5"/>
          <p:cNvSpPr/>
          <p:nvPr/>
        </p:nvSpPr>
        <p:spPr>
          <a:xfrm>
            <a:off x="936152" y="5659623"/>
            <a:ext cx="543739" cy="307777"/>
          </a:xfrm>
          <a:prstGeom prst="rect">
            <a:avLst/>
          </a:prstGeom>
        </p:spPr>
        <p:txBody>
          <a:bodyPr wrap="none">
            <a:spAutoFit/>
          </a:bodyPr>
          <a:lstStyle/>
          <a:p>
            <a:r>
              <a:rPr kumimoji="1" lang="zh-TW" altLang="en-US" b="1" dirty="0">
                <a:solidFill>
                  <a:srgbClr val="7030A0"/>
                </a:solidFill>
              </a:rPr>
              <a:t>作者</a:t>
            </a:r>
            <a:endParaRPr lang="zh-TW" altLang="en-US" dirty="0"/>
          </a:p>
        </p:txBody>
      </p:sp>
    </p:spTree>
  </p:cSld>
  <p:clrMapOvr>
    <a:masterClrMapping/>
  </p:clrMapOvr>
  <p:transition spd="med">
    <p:pull/>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4">
          <a:extLst>
            <a:ext uri="{FF2B5EF4-FFF2-40B4-BE49-F238E27FC236}">
              <a16:creationId xmlns:a16="http://schemas.microsoft.com/office/drawing/2014/main" xmlns="" id="{83C1792B-2134-8F84-B2A8-01DAD64DBF81}"/>
            </a:ext>
          </a:extLst>
        </p:cNvPr>
        <p:cNvGrpSpPr/>
        <p:nvPr/>
      </p:nvGrpSpPr>
      <p:grpSpPr>
        <a:xfrm>
          <a:off x="0" y="0"/>
          <a:ext cx="0" cy="0"/>
          <a:chOff x="0" y="0"/>
          <a:chExt cx="0" cy="0"/>
        </a:xfrm>
      </p:grpSpPr>
      <p:sp>
        <p:nvSpPr>
          <p:cNvPr id="155" name="Google Shape;155;p9">
            <a:extLst>
              <a:ext uri="{FF2B5EF4-FFF2-40B4-BE49-F238E27FC236}">
                <a16:creationId xmlns:a16="http://schemas.microsoft.com/office/drawing/2014/main" xmlns="" id="{6AC385E8-C756-B066-F3D8-3178ABE80963}"/>
              </a:ext>
            </a:extLst>
          </p:cNvPr>
          <p:cNvSpPr txBox="1"/>
          <p:nvPr/>
        </p:nvSpPr>
        <p:spPr>
          <a:xfrm>
            <a:off x="447146" y="1742755"/>
            <a:ext cx="2836380" cy="2625645"/>
          </a:xfrm>
          <a:prstGeom prst="rect">
            <a:avLst/>
          </a:prstGeom>
          <a:noFill/>
          <a:ln>
            <a:noFill/>
          </a:ln>
        </p:spPr>
        <p:txBody>
          <a:bodyPr spcFirstLastPara="1" wrap="square" lIns="91425" tIns="91425" rIns="91425" bIns="91425" anchor="t" anchorCtr="0">
            <a:normAutofit/>
          </a:bodyPr>
          <a:lstStyle/>
          <a:p>
            <a:pPr lvl="0">
              <a:lnSpc>
                <a:spcPct val="160000"/>
              </a:lnSpc>
              <a:spcBef>
                <a:spcPts val="1000"/>
              </a:spcBef>
              <a:buClr>
                <a:schemeClr val="dk1"/>
              </a:buClr>
              <a:buSzPts val="3200"/>
            </a:pPr>
            <a:r>
              <a:rPr lang="zh-TW" altLang="en-US" sz="2000" dirty="0">
                <a:solidFill>
                  <a:schemeClr val="dk1"/>
                </a:solidFill>
                <a:latin typeface="Microsoft JhengHei"/>
                <a:ea typeface="Microsoft JhengHei"/>
                <a:cs typeface="Microsoft JhengHei"/>
                <a:sym typeface="Microsoft JhengHei"/>
              </a:rPr>
              <a:t>依兩人對話情境，小雲應建議阿偉參考</a:t>
            </a:r>
            <a:r>
              <a:rPr lang="en-US" altLang="zh-TW" sz="2000" dirty="0">
                <a:solidFill>
                  <a:schemeClr val="dk1"/>
                </a:solidFill>
                <a:latin typeface="Microsoft JhengHei"/>
                <a:ea typeface="Microsoft JhengHei"/>
                <a:cs typeface="Microsoft JhengHei"/>
                <a:sym typeface="Microsoft JhengHei"/>
              </a:rPr>
              <a:t>《</a:t>
            </a:r>
            <a:r>
              <a:rPr lang="zh-TW" altLang="en-US" sz="2000" dirty="0">
                <a:solidFill>
                  <a:schemeClr val="dk1"/>
                </a:solidFill>
                <a:latin typeface="Microsoft JhengHei"/>
                <a:ea typeface="Microsoft JhengHei"/>
                <a:cs typeface="Microsoft JhengHei"/>
                <a:sym typeface="Microsoft JhengHei"/>
              </a:rPr>
              <a:t>公益彩券發行條例</a:t>
            </a:r>
            <a:r>
              <a:rPr lang="en-US" altLang="zh-TW" sz="2000" dirty="0">
                <a:solidFill>
                  <a:schemeClr val="dk1"/>
                </a:solidFill>
                <a:latin typeface="Microsoft JhengHei"/>
                <a:ea typeface="Microsoft JhengHei"/>
                <a:cs typeface="Microsoft JhengHei"/>
                <a:sym typeface="Microsoft JhengHei"/>
              </a:rPr>
              <a:t>》</a:t>
            </a:r>
            <a:r>
              <a:rPr lang="zh-TW" altLang="en-US" sz="2000" dirty="0">
                <a:solidFill>
                  <a:schemeClr val="dk1"/>
                </a:solidFill>
                <a:latin typeface="Microsoft JhengHei"/>
                <a:ea typeface="Microsoft JhengHei"/>
                <a:cs typeface="Microsoft JhengHei"/>
                <a:sym typeface="Microsoft JhengHei"/>
              </a:rPr>
              <a:t>之條文為何？ </a:t>
            </a:r>
            <a:endParaRPr lang="zh-TW" altLang="en-US" sz="2000" dirty="0"/>
          </a:p>
        </p:txBody>
      </p:sp>
      <p:sp>
        <p:nvSpPr>
          <p:cNvPr id="156" name="Google Shape;156;p9">
            <a:extLst>
              <a:ext uri="{FF2B5EF4-FFF2-40B4-BE49-F238E27FC236}">
                <a16:creationId xmlns:a16="http://schemas.microsoft.com/office/drawing/2014/main" xmlns="" id="{8E6E4781-114F-BD42-7DFD-4E76E6D84293}"/>
              </a:ext>
            </a:extLst>
          </p:cNvPr>
          <p:cNvSpPr txBox="1">
            <a:spLocks noGrp="1"/>
          </p:cNvSpPr>
          <p:nvPr>
            <p:ph type="title" idx="4294967295"/>
          </p:nvPr>
        </p:nvSpPr>
        <p:spPr>
          <a:xfrm>
            <a:off x="403713" y="1320480"/>
            <a:ext cx="2359025" cy="42227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dk1"/>
              </a:buClr>
              <a:buSzPts val="4800"/>
              <a:buFont typeface="Microsoft JhengHei"/>
              <a:buNone/>
            </a:pPr>
            <a:r>
              <a:rPr lang="en-US" altLang="zh-TW" sz="2800" b="1" dirty="0">
                <a:latin typeface="Microsoft JhengHei"/>
                <a:ea typeface="Microsoft JhengHei"/>
                <a:cs typeface="Microsoft JhengHei"/>
                <a:sym typeface="Microsoft JhengHei"/>
              </a:rPr>
              <a:t>| </a:t>
            </a:r>
            <a:r>
              <a:rPr lang="zh-TW" sz="2800" b="1" dirty="0">
                <a:latin typeface="Microsoft JhengHei"/>
                <a:ea typeface="Microsoft JhengHei"/>
                <a:cs typeface="Microsoft JhengHei"/>
                <a:sym typeface="Microsoft JhengHei"/>
              </a:rPr>
              <a:t>探究活動</a:t>
            </a:r>
            <a:r>
              <a:rPr lang="en-US" altLang="zh-TW" sz="2800" b="1" dirty="0">
                <a:latin typeface="Microsoft JhengHei"/>
                <a:ea typeface="Microsoft JhengHei"/>
                <a:cs typeface="Microsoft JhengHei"/>
                <a:sym typeface="Microsoft JhengHei"/>
              </a:rPr>
              <a:t> |</a:t>
            </a:r>
            <a:endParaRPr sz="2400" dirty="0"/>
          </a:p>
        </p:txBody>
      </p:sp>
      <p:sp>
        <p:nvSpPr>
          <p:cNvPr id="158" name="Google Shape;158;p9">
            <a:extLst>
              <a:ext uri="{FF2B5EF4-FFF2-40B4-BE49-F238E27FC236}">
                <a16:creationId xmlns:a16="http://schemas.microsoft.com/office/drawing/2014/main" xmlns="" id="{35249538-E61B-6F5C-4996-8474CE347B8E}"/>
              </a:ext>
            </a:extLst>
          </p:cNvPr>
          <p:cNvSpPr txBox="1"/>
          <p:nvPr/>
        </p:nvSpPr>
        <p:spPr>
          <a:xfrm>
            <a:off x="919908" y="5924744"/>
            <a:ext cx="1326637" cy="495108"/>
          </a:xfrm>
          <a:prstGeom prst="rect">
            <a:avLst/>
          </a:prstGeom>
          <a:noFill/>
          <a:ln w="15875" cap="flat" cmpd="sng">
            <a:noFill/>
            <a:prstDash val="solid"/>
            <a:round/>
            <a:headEnd type="none" w="sm" len="sm"/>
            <a:tailEnd type="none" w="sm" len="sm"/>
            <a:extLst>
              <a:ext uri="{C807C97D-BFC1-408E-A445-0C87EB9F89A2}">
                <ask:lineSketchStyleProps xmlns:ask="http://schemas.microsoft.com/office/drawing/2018/sketchyshapes" xmlns="" sd="1219033472">
                  <a:custGeom>
                    <a:avLst/>
                    <a:gdLst>
                      <a:gd name="connsiteX0" fmla="*/ 0 w 1326637"/>
                      <a:gd name="connsiteY0" fmla="*/ 0 h 495108"/>
                      <a:gd name="connsiteX1" fmla="*/ 428946 w 1326637"/>
                      <a:gd name="connsiteY1" fmla="*/ 0 h 495108"/>
                      <a:gd name="connsiteX2" fmla="*/ 831359 w 1326637"/>
                      <a:gd name="connsiteY2" fmla="*/ 0 h 495108"/>
                      <a:gd name="connsiteX3" fmla="*/ 1326637 w 1326637"/>
                      <a:gd name="connsiteY3" fmla="*/ 0 h 495108"/>
                      <a:gd name="connsiteX4" fmla="*/ 1326637 w 1326637"/>
                      <a:gd name="connsiteY4" fmla="*/ 495108 h 495108"/>
                      <a:gd name="connsiteX5" fmla="*/ 910957 w 1326637"/>
                      <a:gd name="connsiteY5" fmla="*/ 495108 h 495108"/>
                      <a:gd name="connsiteX6" fmla="*/ 442212 w 1326637"/>
                      <a:gd name="connsiteY6" fmla="*/ 495108 h 495108"/>
                      <a:gd name="connsiteX7" fmla="*/ 0 w 1326637"/>
                      <a:gd name="connsiteY7" fmla="*/ 495108 h 495108"/>
                      <a:gd name="connsiteX8" fmla="*/ 0 w 1326637"/>
                      <a:gd name="connsiteY8" fmla="*/ 0 h 495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6637" h="495108" extrusionOk="0">
                        <a:moveTo>
                          <a:pt x="0" y="0"/>
                        </a:moveTo>
                        <a:cubicBezTo>
                          <a:pt x="106613" y="-16516"/>
                          <a:pt x="220440" y="30436"/>
                          <a:pt x="428946" y="0"/>
                        </a:cubicBezTo>
                        <a:cubicBezTo>
                          <a:pt x="637452" y="-30436"/>
                          <a:pt x="714422" y="47618"/>
                          <a:pt x="831359" y="0"/>
                        </a:cubicBezTo>
                        <a:cubicBezTo>
                          <a:pt x="948296" y="-47618"/>
                          <a:pt x="1226494" y="8031"/>
                          <a:pt x="1326637" y="0"/>
                        </a:cubicBezTo>
                        <a:cubicBezTo>
                          <a:pt x="1331157" y="206712"/>
                          <a:pt x="1317312" y="344579"/>
                          <a:pt x="1326637" y="495108"/>
                        </a:cubicBezTo>
                        <a:cubicBezTo>
                          <a:pt x="1154099" y="496338"/>
                          <a:pt x="1013481" y="479895"/>
                          <a:pt x="910957" y="495108"/>
                        </a:cubicBezTo>
                        <a:cubicBezTo>
                          <a:pt x="808433" y="510321"/>
                          <a:pt x="555779" y="440922"/>
                          <a:pt x="442212" y="495108"/>
                        </a:cubicBezTo>
                        <a:cubicBezTo>
                          <a:pt x="328646" y="549294"/>
                          <a:pt x="88963" y="490899"/>
                          <a:pt x="0" y="495108"/>
                        </a:cubicBezTo>
                        <a:cubicBezTo>
                          <a:pt x="-13222" y="249976"/>
                          <a:pt x="6199" y="228912"/>
                          <a:pt x="0" y="0"/>
                        </a:cubicBezTo>
                        <a:close/>
                      </a:path>
                    </a:pathLst>
                  </a:custGeom>
                  <ask:type>
                    <ask:lineSketchNone/>
                  </ask:type>
                </ask:lineSketchStyleProps>
              </a:ext>
            </a:extLst>
          </a:ln>
        </p:spPr>
        <p:txBody>
          <a:bodyPr spcFirstLastPara="1" wrap="square" lIns="91425" tIns="108000" rIns="91425" bIns="108000" anchor="t" anchorCtr="0">
            <a:spAutoFit/>
          </a:bodyPr>
          <a:lstStyle/>
          <a:p>
            <a:pPr marL="0" marR="0" lvl="0" indent="0" algn="ctr" rtl="0">
              <a:spcBef>
                <a:spcPts val="0"/>
              </a:spcBef>
              <a:spcAft>
                <a:spcPts val="0"/>
              </a:spcAft>
              <a:buNone/>
            </a:pPr>
            <a:r>
              <a:rPr lang="zh-TW" sz="1800" b="1" dirty="0">
                <a:solidFill>
                  <a:schemeClr val="tx1"/>
                </a:solidFill>
                <a:latin typeface="Microsoft JhengHei"/>
                <a:ea typeface="Microsoft JhengHei"/>
                <a:cs typeface="Microsoft JhengHei"/>
                <a:sym typeface="Microsoft JhengHei"/>
              </a:rPr>
              <a:t>學習單一</a:t>
            </a:r>
            <a:endParaRPr sz="1000" b="1" dirty="0">
              <a:solidFill>
                <a:schemeClr val="tx1"/>
              </a:solidFill>
            </a:endParaRPr>
          </a:p>
        </p:txBody>
      </p:sp>
      <p:sp>
        <p:nvSpPr>
          <p:cNvPr id="2" name="Google Shape;102;p3">
            <a:extLst>
              <a:ext uri="{FF2B5EF4-FFF2-40B4-BE49-F238E27FC236}">
                <a16:creationId xmlns:a16="http://schemas.microsoft.com/office/drawing/2014/main" xmlns="" id="{F820FB49-1437-EB66-D958-3FCFB064F4E2}"/>
              </a:ext>
            </a:extLst>
          </p:cNvPr>
          <p:cNvSpPr txBox="1">
            <a:spLocks/>
          </p:cNvSpPr>
          <p:nvPr/>
        </p:nvSpPr>
        <p:spPr>
          <a:xfrm>
            <a:off x="3777306" y="1791356"/>
            <a:ext cx="7967548" cy="10892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spcAft>
                <a:spcPts val="1200"/>
              </a:spcAft>
            </a:pPr>
            <a:r>
              <a:rPr lang="zh-TW" altLang="zh-TW" sz="2800" b="1" u="sng" dirty="0">
                <a:latin typeface="Microsoft JhengHei"/>
                <a:ea typeface="Microsoft JhengHei"/>
                <a:cs typeface="Microsoft JhengHei"/>
                <a:sym typeface="Microsoft JhengHei"/>
              </a:rPr>
              <a:t>公益彩券發行條例</a:t>
            </a:r>
            <a:r>
              <a:rPr lang="zh-TW" altLang="zh-TW" sz="2800" b="1" dirty="0">
                <a:latin typeface="Microsoft JhengHei"/>
                <a:ea typeface="Microsoft JhengHei"/>
                <a:cs typeface="Microsoft JhengHei"/>
                <a:sym typeface="Microsoft JhengHei"/>
              </a:rPr>
              <a:t>有哪些</a:t>
            </a:r>
            <a:r>
              <a:rPr lang="zh-TW" altLang="zh-TW" sz="2800" b="1" dirty="0">
                <a:solidFill>
                  <a:schemeClr val="accent1">
                    <a:lumMod val="75000"/>
                  </a:schemeClr>
                </a:solidFill>
                <a:latin typeface="Microsoft JhengHei"/>
                <a:ea typeface="Microsoft JhengHei"/>
                <a:cs typeface="Microsoft JhengHei"/>
                <a:sym typeface="Microsoft JhengHei"/>
              </a:rPr>
              <a:t>促進公平正義的成分？</a:t>
            </a:r>
            <a:endParaRPr lang="zh-TW" altLang="en-US" sz="2800" dirty="0">
              <a:solidFill>
                <a:schemeClr val="accent1">
                  <a:lumMod val="75000"/>
                </a:schemeClr>
              </a:solidFill>
            </a:endParaRPr>
          </a:p>
        </p:txBody>
      </p:sp>
      <p:sp>
        <p:nvSpPr>
          <p:cNvPr id="4" name="Google Shape;94;p2">
            <a:extLst>
              <a:ext uri="{FF2B5EF4-FFF2-40B4-BE49-F238E27FC236}">
                <a16:creationId xmlns:a16="http://schemas.microsoft.com/office/drawing/2014/main" xmlns="" id="{02FE9E1E-12C1-7D2D-A9C6-0BE990880445}"/>
              </a:ext>
            </a:extLst>
          </p:cNvPr>
          <p:cNvSpPr/>
          <p:nvPr/>
        </p:nvSpPr>
        <p:spPr>
          <a:xfrm>
            <a:off x="3777306" y="1233600"/>
            <a:ext cx="1511256" cy="422405"/>
          </a:xfrm>
          <a:custGeom>
            <a:avLst/>
            <a:gdLst>
              <a:gd name="connsiteX0" fmla="*/ 0 w 1511256"/>
              <a:gd name="connsiteY0" fmla="*/ 0 h 422405"/>
              <a:gd name="connsiteX1" fmla="*/ 533977 w 1511256"/>
              <a:gd name="connsiteY1" fmla="*/ 0 h 422405"/>
              <a:gd name="connsiteX2" fmla="*/ 1052842 w 1511256"/>
              <a:gd name="connsiteY2" fmla="*/ 0 h 422405"/>
              <a:gd name="connsiteX3" fmla="*/ 1511256 w 1511256"/>
              <a:gd name="connsiteY3" fmla="*/ 0 h 422405"/>
              <a:gd name="connsiteX4" fmla="*/ 1511256 w 1511256"/>
              <a:gd name="connsiteY4" fmla="*/ 422405 h 422405"/>
              <a:gd name="connsiteX5" fmla="*/ 1037729 w 1511256"/>
              <a:gd name="connsiteY5" fmla="*/ 422405 h 422405"/>
              <a:gd name="connsiteX6" fmla="*/ 533977 w 1511256"/>
              <a:gd name="connsiteY6" fmla="*/ 422405 h 422405"/>
              <a:gd name="connsiteX7" fmla="*/ 0 w 1511256"/>
              <a:gd name="connsiteY7" fmla="*/ 422405 h 422405"/>
              <a:gd name="connsiteX8" fmla="*/ 0 w 1511256"/>
              <a:gd name="connsiteY8" fmla="*/ 0 h 42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6" h="422405" fill="none" extrusionOk="0">
                <a:moveTo>
                  <a:pt x="0" y="0"/>
                </a:moveTo>
                <a:cubicBezTo>
                  <a:pt x="242787" y="-20958"/>
                  <a:pt x="279411" y="46632"/>
                  <a:pt x="533977" y="0"/>
                </a:cubicBezTo>
                <a:cubicBezTo>
                  <a:pt x="788543" y="-46632"/>
                  <a:pt x="824788" y="18108"/>
                  <a:pt x="1052842" y="0"/>
                </a:cubicBezTo>
                <a:cubicBezTo>
                  <a:pt x="1280896" y="-18108"/>
                  <a:pt x="1386351" y="8333"/>
                  <a:pt x="1511256" y="0"/>
                </a:cubicBezTo>
                <a:cubicBezTo>
                  <a:pt x="1527756" y="95408"/>
                  <a:pt x="1503342" y="225347"/>
                  <a:pt x="1511256" y="422405"/>
                </a:cubicBezTo>
                <a:cubicBezTo>
                  <a:pt x="1315852" y="463974"/>
                  <a:pt x="1223320" y="411139"/>
                  <a:pt x="1037729" y="422405"/>
                </a:cubicBezTo>
                <a:cubicBezTo>
                  <a:pt x="852138" y="433671"/>
                  <a:pt x="711711" y="407451"/>
                  <a:pt x="533977" y="422405"/>
                </a:cubicBezTo>
                <a:cubicBezTo>
                  <a:pt x="356243" y="437359"/>
                  <a:pt x="203802" y="393501"/>
                  <a:pt x="0" y="422405"/>
                </a:cubicBezTo>
                <a:cubicBezTo>
                  <a:pt x="-2585" y="220750"/>
                  <a:pt x="22514" y="103547"/>
                  <a:pt x="0" y="0"/>
                </a:cubicBezTo>
                <a:close/>
              </a:path>
              <a:path w="1511256" h="422405" stroke="0" extrusionOk="0">
                <a:moveTo>
                  <a:pt x="0" y="0"/>
                </a:moveTo>
                <a:cubicBezTo>
                  <a:pt x="195903" y="-6519"/>
                  <a:pt x="353516" y="18664"/>
                  <a:pt x="488639" y="0"/>
                </a:cubicBezTo>
                <a:cubicBezTo>
                  <a:pt x="623762" y="-18664"/>
                  <a:pt x="812903" y="7335"/>
                  <a:pt x="947054" y="0"/>
                </a:cubicBezTo>
                <a:cubicBezTo>
                  <a:pt x="1081206" y="-7335"/>
                  <a:pt x="1311906" y="66715"/>
                  <a:pt x="1511256" y="0"/>
                </a:cubicBezTo>
                <a:cubicBezTo>
                  <a:pt x="1516738" y="128280"/>
                  <a:pt x="1509026" y="220735"/>
                  <a:pt x="1511256" y="422405"/>
                </a:cubicBezTo>
                <a:cubicBezTo>
                  <a:pt x="1350276" y="445219"/>
                  <a:pt x="1273234" y="416078"/>
                  <a:pt x="1037729" y="422405"/>
                </a:cubicBezTo>
                <a:cubicBezTo>
                  <a:pt x="802224" y="428732"/>
                  <a:pt x="689106" y="368258"/>
                  <a:pt x="503752" y="422405"/>
                </a:cubicBezTo>
                <a:cubicBezTo>
                  <a:pt x="318398" y="476552"/>
                  <a:pt x="150789" y="383875"/>
                  <a:pt x="0" y="422405"/>
                </a:cubicBezTo>
                <a:cubicBezTo>
                  <a:pt x="-5945" y="335794"/>
                  <a:pt x="31961" y="113953"/>
                  <a:pt x="0" y="0"/>
                </a:cubicBezTo>
                <a:close/>
              </a:path>
            </a:pathLst>
          </a:custGeom>
          <a:solidFill>
            <a:schemeClr val="dk1"/>
          </a:solidFill>
          <a:ln>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style>
          <a:lnRef idx="0">
            <a:scrgbClr r="0" g="0" b="0"/>
          </a:lnRef>
          <a:fillRef idx="0">
            <a:scrgbClr r="0" g="0" b="0"/>
          </a:fillRef>
          <a:effectRef idx="0">
            <a:scrgbClr r="0" g="0" b="0"/>
          </a:effectRef>
          <a:fontRef idx="minor">
            <a:schemeClr val="lt1"/>
          </a:fontRef>
        </p:style>
        <p:txBody>
          <a:bodyPr spcFirstLastPara="1" wrap="square" lIns="91425" tIns="72000" rIns="91425" bIns="72000" anchor="t" anchorCtr="0">
            <a:spAutoFit/>
          </a:bodyPr>
          <a:lstStyle/>
          <a:p>
            <a:pPr lvl="0" algn="ctr"/>
            <a:r>
              <a:rPr lang="zh-TW" altLang="en-US" sz="1800" b="1" dirty="0">
                <a:solidFill>
                  <a:schemeClr val="bg1"/>
                </a:solidFill>
                <a:latin typeface="Microsoft JhengHei"/>
                <a:ea typeface="Microsoft JhengHei"/>
                <a:cs typeface="Microsoft JhengHei"/>
                <a:sym typeface="Microsoft JhengHei"/>
              </a:rPr>
              <a:t>指令二</a:t>
            </a:r>
            <a:endParaRPr lang="zh-TW" altLang="en-US" sz="1800" b="1" dirty="0">
              <a:solidFill>
                <a:schemeClr val="bg1"/>
              </a:solidFill>
              <a:latin typeface="Calibri"/>
              <a:ea typeface="Calibri"/>
              <a:cs typeface="Calibri"/>
              <a:sym typeface="Calibri"/>
            </a:endParaRPr>
          </a:p>
        </p:txBody>
      </p:sp>
      <p:pic>
        <p:nvPicPr>
          <p:cNvPr id="3" name="圖片 2">
            <a:extLst>
              <a:ext uri="{FF2B5EF4-FFF2-40B4-BE49-F238E27FC236}">
                <a16:creationId xmlns:a16="http://schemas.microsoft.com/office/drawing/2014/main" xmlns="" id="{6D7B50E7-F748-6E63-6AEF-D3FB834487B6}"/>
              </a:ext>
            </a:extLst>
          </p:cNvPr>
          <p:cNvPicPr>
            <a:picLocks noChangeAspect="1"/>
          </p:cNvPicPr>
          <p:nvPr/>
        </p:nvPicPr>
        <p:blipFill>
          <a:blip r:embed="rId3"/>
          <a:stretch>
            <a:fillRect/>
          </a:stretch>
        </p:blipFill>
        <p:spPr>
          <a:xfrm>
            <a:off x="5047338" y="2880556"/>
            <a:ext cx="5745353" cy="3163434"/>
          </a:xfrm>
          <a:prstGeom prst="rect">
            <a:avLst/>
          </a:prstGeom>
        </p:spPr>
      </p:pic>
    </p:spTree>
    <p:extLst>
      <p:ext uri="{BB962C8B-B14F-4D97-AF65-F5344CB8AC3E}">
        <p14:creationId xmlns:p14="http://schemas.microsoft.com/office/powerpoint/2010/main" val="2743590894"/>
      </p:ext>
    </p:extLst>
  </p:cSld>
  <p:clrMapOvr>
    <a:masterClrMapping/>
  </p:clrMapOvr>
  <p:transition spd="med">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4">
          <a:extLst>
            <a:ext uri="{FF2B5EF4-FFF2-40B4-BE49-F238E27FC236}">
              <a16:creationId xmlns:a16="http://schemas.microsoft.com/office/drawing/2014/main" xmlns="" id="{2270046C-49CC-6B40-FBB5-3B42A6FB9B69}"/>
            </a:ext>
          </a:extLst>
        </p:cNvPr>
        <p:cNvGrpSpPr/>
        <p:nvPr/>
      </p:nvGrpSpPr>
      <p:grpSpPr>
        <a:xfrm>
          <a:off x="0" y="0"/>
          <a:ext cx="0" cy="0"/>
          <a:chOff x="0" y="0"/>
          <a:chExt cx="0" cy="0"/>
        </a:xfrm>
      </p:grpSpPr>
      <p:sp>
        <p:nvSpPr>
          <p:cNvPr id="16" name="Google Shape;102;p3">
            <a:extLst>
              <a:ext uri="{FF2B5EF4-FFF2-40B4-BE49-F238E27FC236}">
                <a16:creationId xmlns:a16="http://schemas.microsoft.com/office/drawing/2014/main" xmlns="" id="{608C68D2-78A4-317D-2870-F18266381C6E}"/>
              </a:ext>
            </a:extLst>
          </p:cNvPr>
          <p:cNvSpPr txBox="1">
            <a:spLocks/>
          </p:cNvSpPr>
          <p:nvPr/>
        </p:nvSpPr>
        <p:spPr>
          <a:xfrm>
            <a:off x="3777306" y="1791356"/>
            <a:ext cx="7967548" cy="10892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spcAft>
                <a:spcPts val="1200"/>
              </a:spcAft>
            </a:pPr>
            <a:r>
              <a:rPr lang="zh-TW" altLang="zh-TW" sz="2800" b="1" u="sng" dirty="0">
                <a:latin typeface="Microsoft JhengHei"/>
                <a:ea typeface="Microsoft JhengHei"/>
                <a:cs typeface="Microsoft JhengHei"/>
                <a:sym typeface="Microsoft JhengHei"/>
              </a:rPr>
              <a:t>公益彩券發行條例</a:t>
            </a:r>
            <a:r>
              <a:rPr lang="zh-TW" altLang="zh-TW" sz="2800" b="1" dirty="0">
                <a:latin typeface="Microsoft JhengHei"/>
                <a:ea typeface="Microsoft JhengHei"/>
                <a:cs typeface="Microsoft JhengHei"/>
                <a:sym typeface="Microsoft JhengHei"/>
              </a:rPr>
              <a:t>有哪些</a:t>
            </a:r>
            <a:r>
              <a:rPr lang="zh-TW" altLang="zh-TW" sz="2800" b="1" dirty="0">
                <a:solidFill>
                  <a:schemeClr val="tx1"/>
                </a:solidFill>
                <a:highlight>
                  <a:srgbClr val="FED55C"/>
                </a:highlight>
                <a:latin typeface="Microsoft JhengHei"/>
                <a:ea typeface="Microsoft JhengHei"/>
                <a:cs typeface="Microsoft JhengHei"/>
                <a:sym typeface="Microsoft JhengHei"/>
              </a:rPr>
              <a:t>促進公平正義的成分？</a:t>
            </a:r>
            <a:endParaRPr lang="zh-TW" altLang="en-US" sz="2800" dirty="0">
              <a:solidFill>
                <a:schemeClr val="tx1"/>
              </a:solidFill>
              <a:highlight>
                <a:srgbClr val="FED55C"/>
              </a:highlight>
            </a:endParaRPr>
          </a:p>
        </p:txBody>
      </p:sp>
      <p:sp>
        <p:nvSpPr>
          <p:cNvPr id="7" name="文字方塊 6">
            <a:hlinkClick r:id="rId3"/>
            <a:extLst>
              <a:ext uri="{FF2B5EF4-FFF2-40B4-BE49-F238E27FC236}">
                <a16:creationId xmlns:a16="http://schemas.microsoft.com/office/drawing/2014/main" xmlns="" id="{1C9551E4-E213-6F03-7554-D5B3FF2131D9}"/>
              </a:ext>
            </a:extLst>
          </p:cNvPr>
          <p:cNvSpPr txBox="1"/>
          <p:nvPr/>
        </p:nvSpPr>
        <p:spPr>
          <a:xfrm>
            <a:off x="3836143" y="4914764"/>
            <a:ext cx="7773966" cy="1419272"/>
          </a:xfrm>
          <a:custGeom>
            <a:avLst/>
            <a:gdLst>
              <a:gd name="connsiteX0" fmla="*/ 0 w 7773966"/>
              <a:gd name="connsiteY0" fmla="*/ 0 h 1419272"/>
              <a:gd name="connsiteX1" fmla="*/ 520258 w 7773966"/>
              <a:gd name="connsiteY1" fmla="*/ 0 h 1419272"/>
              <a:gd name="connsiteX2" fmla="*/ 885036 w 7773966"/>
              <a:gd name="connsiteY2" fmla="*/ 0 h 1419272"/>
              <a:gd name="connsiteX3" fmla="*/ 1638513 w 7773966"/>
              <a:gd name="connsiteY3" fmla="*/ 0 h 1419272"/>
              <a:gd name="connsiteX4" fmla="*/ 2158771 w 7773966"/>
              <a:gd name="connsiteY4" fmla="*/ 0 h 1419272"/>
              <a:gd name="connsiteX5" fmla="*/ 2679028 w 7773966"/>
              <a:gd name="connsiteY5" fmla="*/ 0 h 1419272"/>
              <a:gd name="connsiteX6" fmla="*/ 3432505 w 7773966"/>
              <a:gd name="connsiteY6" fmla="*/ 0 h 1419272"/>
              <a:gd name="connsiteX7" fmla="*/ 3875023 w 7773966"/>
              <a:gd name="connsiteY7" fmla="*/ 0 h 1419272"/>
              <a:gd name="connsiteX8" fmla="*/ 4628500 w 7773966"/>
              <a:gd name="connsiteY8" fmla="*/ 0 h 1419272"/>
              <a:gd name="connsiteX9" fmla="*/ 5381976 w 7773966"/>
              <a:gd name="connsiteY9" fmla="*/ 0 h 1419272"/>
              <a:gd name="connsiteX10" fmla="*/ 5979974 w 7773966"/>
              <a:gd name="connsiteY10" fmla="*/ 0 h 1419272"/>
              <a:gd name="connsiteX11" fmla="*/ 6733451 w 7773966"/>
              <a:gd name="connsiteY11" fmla="*/ 0 h 1419272"/>
              <a:gd name="connsiteX12" fmla="*/ 7253708 w 7773966"/>
              <a:gd name="connsiteY12" fmla="*/ 0 h 1419272"/>
              <a:gd name="connsiteX13" fmla="*/ 7773966 w 7773966"/>
              <a:gd name="connsiteY13" fmla="*/ 0 h 1419272"/>
              <a:gd name="connsiteX14" fmla="*/ 7773966 w 7773966"/>
              <a:gd name="connsiteY14" fmla="*/ 487283 h 1419272"/>
              <a:gd name="connsiteX15" fmla="*/ 7773966 w 7773966"/>
              <a:gd name="connsiteY15" fmla="*/ 960374 h 1419272"/>
              <a:gd name="connsiteX16" fmla="*/ 7773966 w 7773966"/>
              <a:gd name="connsiteY16" fmla="*/ 1419272 h 1419272"/>
              <a:gd name="connsiteX17" fmla="*/ 7098229 w 7773966"/>
              <a:gd name="connsiteY17" fmla="*/ 1419272 h 1419272"/>
              <a:gd name="connsiteX18" fmla="*/ 6500232 w 7773966"/>
              <a:gd name="connsiteY18" fmla="*/ 1419272 h 1419272"/>
              <a:gd name="connsiteX19" fmla="*/ 6135453 w 7773966"/>
              <a:gd name="connsiteY19" fmla="*/ 1419272 h 1419272"/>
              <a:gd name="connsiteX20" fmla="*/ 5692935 w 7773966"/>
              <a:gd name="connsiteY20" fmla="*/ 1419272 h 1419272"/>
              <a:gd name="connsiteX21" fmla="*/ 4939458 w 7773966"/>
              <a:gd name="connsiteY21" fmla="*/ 1419272 h 1419272"/>
              <a:gd name="connsiteX22" fmla="*/ 4341461 w 7773966"/>
              <a:gd name="connsiteY22" fmla="*/ 1419272 h 1419272"/>
              <a:gd name="connsiteX23" fmla="*/ 3898943 w 7773966"/>
              <a:gd name="connsiteY23" fmla="*/ 1419272 h 1419272"/>
              <a:gd name="connsiteX24" fmla="*/ 3300946 w 7773966"/>
              <a:gd name="connsiteY24" fmla="*/ 1419272 h 1419272"/>
              <a:gd name="connsiteX25" fmla="*/ 2936167 w 7773966"/>
              <a:gd name="connsiteY25" fmla="*/ 1419272 h 1419272"/>
              <a:gd name="connsiteX26" fmla="*/ 2571389 w 7773966"/>
              <a:gd name="connsiteY26" fmla="*/ 1419272 h 1419272"/>
              <a:gd name="connsiteX27" fmla="*/ 1973391 w 7773966"/>
              <a:gd name="connsiteY27" fmla="*/ 1419272 h 1419272"/>
              <a:gd name="connsiteX28" fmla="*/ 1530873 w 7773966"/>
              <a:gd name="connsiteY28" fmla="*/ 1419272 h 1419272"/>
              <a:gd name="connsiteX29" fmla="*/ 855136 w 7773966"/>
              <a:gd name="connsiteY29" fmla="*/ 1419272 h 1419272"/>
              <a:gd name="connsiteX30" fmla="*/ 0 w 7773966"/>
              <a:gd name="connsiteY30" fmla="*/ 1419272 h 1419272"/>
              <a:gd name="connsiteX31" fmla="*/ 0 w 7773966"/>
              <a:gd name="connsiteY31" fmla="*/ 931989 h 1419272"/>
              <a:gd name="connsiteX32" fmla="*/ 0 w 7773966"/>
              <a:gd name="connsiteY32" fmla="*/ 444705 h 1419272"/>
              <a:gd name="connsiteX33" fmla="*/ 0 w 7773966"/>
              <a:gd name="connsiteY33" fmla="*/ 0 h 1419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773966" h="1419272" extrusionOk="0">
                <a:moveTo>
                  <a:pt x="0" y="0"/>
                </a:moveTo>
                <a:cubicBezTo>
                  <a:pt x="161967" y="-57824"/>
                  <a:pt x="385290" y="10189"/>
                  <a:pt x="520258" y="0"/>
                </a:cubicBezTo>
                <a:cubicBezTo>
                  <a:pt x="655226" y="-10189"/>
                  <a:pt x="719424" y="39225"/>
                  <a:pt x="885036" y="0"/>
                </a:cubicBezTo>
                <a:cubicBezTo>
                  <a:pt x="1050648" y="-39225"/>
                  <a:pt x="1432573" y="64311"/>
                  <a:pt x="1638513" y="0"/>
                </a:cubicBezTo>
                <a:cubicBezTo>
                  <a:pt x="1844453" y="-64311"/>
                  <a:pt x="1972520" y="14119"/>
                  <a:pt x="2158771" y="0"/>
                </a:cubicBezTo>
                <a:cubicBezTo>
                  <a:pt x="2345022" y="-14119"/>
                  <a:pt x="2421333" y="27835"/>
                  <a:pt x="2679028" y="0"/>
                </a:cubicBezTo>
                <a:cubicBezTo>
                  <a:pt x="2936723" y="-27835"/>
                  <a:pt x="3253966" y="25794"/>
                  <a:pt x="3432505" y="0"/>
                </a:cubicBezTo>
                <a:cubicBezTo>
                  <a:pt x="3611044" y="-25794"/>
                  <a:pt x="3669261" y="34443"/>
                  <a:pt x="3875023" y="0"/>
                </a:cubicBezTo>
                <a:cubicBezTo>
                  <a:pt x="4080785" y="-34443"/>
                  <a:pt x="4260361" y="26328"/>
                  <a:pt x="4628500" y="0"/>
                </a:cubicBezTo>
                <a:cubicBezTo>
                  <a:pt x="4996639" y="-26328"/>
                  <a:pt x="5201911" y="70335"/>
                  <a:pt x="5381976" y="0"/>
                </a:cubicBezTo>
                <a:cubicBezTo>
                  <a:pt x="5562041" y="-70335"/>
                  <a:pt x="5766886" y="69738"/>
                  <a:pt x="5979974" y="0"/>
                </a:cubicBezTo>
                <a:cubicBezTo>
                  <a:pt x="6193062" y="-69738"/>
                  <a:pt x="6411451" y="73755"/>
                  <a:pt x="6733451" y="0"/>
                </a:cubicBezTo>
                <a:cubicBezTo>
                  <a:pt x="7055451" y="-73755"/>
                  <a:pt x="7041835" y="55330"/>
                  <a:pt x="7253708" y="0"/>
                </a:cubicBezTo>
                <a:cubicBezTo>
                  <a:pt x="7465581" y="-55330"/>
                  <a:pt x="7652763" y="62203"/>
                  <a:pt x="7773966" y="0"/>
                </a:cubicBezTo>
                <a:cubicBezTo>
                  <a:pt x="7809766" y="234254"/>
                  <a:pt x="7742447" y="378115"/>
                  <a:pt x="7773966" y="487283"/>
                </a:cubicBezTo>
                <a:cubicBezTo>
                  <a:pt x="7805485" y="596451"/>
                  <a:pt x="7764801" y="730844"/>
                  <a:pt x="7773966" y="960374"/>
                </a:cubicBezTo>
                <a:cubicBezTo>
                  <a:pt x="7783131" y="1189904"/>
                  <a:pt x="7722889" y="1218552"/>
                  <a:pt x="7773966" y="1419272"/>
                </a:cubicBezTo>
                <a:cubicBezTo>
                  <a:pt x="7483723" y="1450434"/>
                  <a:pt x="7281796" y="1357824"/>
                  <a:pt x="7098229" y="1419272"/>
                </a:cubicBezTo>
                <a:cubicBezTo>
                  <a:pt x="6914662" y="1480720"/>
                  <a:pt x="6738066" y="1383105"/>
                  <a:pt x="6500232" y="1419272"/>
                </a:cubicBezTo>
                <a:cubicBezTo>
                  <a:pt x="6262398" y="1455439"/>
                  <a:pt x="6279193" y="1416839"/>
                  <a:pt x="6135453" y="1419272"/>
                </a:cubicBezTo>
                <a:cubicBezTo>
                  <a:pt x="5991713" y="1421705"/>
                  <a:pt x="5886619" y="1404655"/>
                  <a:pt x="5692935" y="1419272"/>
                </a:cubicBezTo>
                <a:cubicBezTo>
                  <a:pt x="5499251" y="1433889"/>
                  <a:pt x="5143939" y="1368633"/>
                  <a:pt x="4939458" y="1419272"/>
                </a:cubicBezTo>
                <a:cubicBezTo>
                  <a:pt x="4734977" y="1469911"/>
                  <a:pt x="4613919" y="1396445"/>
                  <a:pt x="4341461" y="1419272"/>
                </a:cubicBezTo>
                <a:cubicBezTo>
                  <a:pt x="4069003" y="1442099"/>
                  <a:pt x="4109524" y="1395402"/>
                  <a:pt x="3898943" y="1419272"/>
                </a:cubicBezTo>
                <a:cubicBezTo>
                  <a:pt x="3688362" y="1443142"/>
                  <a:pt x="3489496" y="1392729"/>
                  <a:pt x="3300946" y="1419272"/>
                </a:cubicBezTo>
                <a:cubicBezTo>
                  <a:pt x="3112396" y="1445815"/>
                  <a:pt x="3048628" y="1406706"/>
                  <a:pt x="2936167" y="1419272"/>
                </a:cubicBezTo>
                <a:cubicBezTo>
                  <a:pt x="2823706" y="1431838"/>
                  <a:pt x="2679425" y="1407116"/>
                  <a:pt x="2571389" y="1419272"/>
                </a:cubicBezTo>
                <a:cubicBezTo>
                  <a:pt x="2463353" y="1431428"/>
                  <a:pt x="2206040" y="1354952"/>
                  <a:pt x="1973391" y="1419272"/>
                </a:cubicBezTo>
                <a:cubicBezTo>
                  <a:pt x="1740742" y="1483592"/>
                  <a:pt x="1685202" y="1418554"/>
                  <a:pt x="1530873" y="1419272"/>
                </a:cubicBezTo>
                <a:cubicBezTo>
                  <a:pt x="1376544" y="1419990"/>
                  <a:pt x="1167501" y="1373715"/>
                  <a:pt x="855136" y="1419272"/>
                </a:cubicBezTo>
                <a:cubicBezTo>
                  <a:pt x="542771" y="1464829"/>
                  <a:pt x="379066" y="1395697"/>
                  <a:pt x="0" y="1419272"/>
                </a:cubicBezTo>
                <a:cubicBezTo>
                  <a:pt x="-21384" y="1193242"/>
                  <a:pt x="11276" y="1077822"/>
                  <a:pt x="0" y="931989"/>
                </a:cubicBezTo>
                <a:cubicBezTo>
                  <a:pt x="-11276" y="786156"/>
                  <a:pt x="24509" y="674911"/>
                  <a:pt x="0" y="444705"/>
                </a:cubicBezTo>
                <a:cubicBezTo>
                  <a:pt x="-24509" y="214499"/>
                  <a:pt x="19954" y="121172"/>
                  <a:pt x="0" y="0"/>
                </a:cubicBezTo>
                <a:close/>
              </a:path>
            </a:pathLst>
          </a:custGeom>
          <a:noFill/>
          <a:ln>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wrap="square" lIns="144000" tIns="108000" rIns="108000" bIns="108000" rtlCol="0">
            <a:spAutoFit/>
          </a:bodyPr>
          <a:lstStyle/>
          <a:p>
            <a:pPr lvl="0">
              <a:lnSpc>
                <a:spcPts val="2420"/>
              </a:lnSpc>
            </a:pPr>
            <a:r>
              <a:rPr lang="en-US" altLang="zh-TW" sz="1600" b="1" dirty="0">
                <a:solidFill>
                  <a:schemeClr val="dk1"/>
                </a:solidFill>
                <a:latin typeface="Microsoft JhengHei"/>
                <a:ea typeface="Microsoft JhengHei"/>
                <a:cs typeface="Microsoft JhengHei"/>
                <a:sym typeface="Microsoft JhengHei"/>
              </a:rPr>
              <a:t>《</a:t>
            </a:r>
            <a:r>
              <a:rPr lang="zh-TW" altLang="en-US" sz="1600" b="1" dirty="0">
                <a:solidFill>
                  <a:schemeClr val="dk1"/>
                </a:solidFill>
                <a:latin typeface="Microsoft JhengHei"/>
                <a:ea typeface="Microsoft JhengHei"/>
                <a:cs typeface="Microsoft JhengHei"/>
                <a:sym typeface="Microsoft JhengHei"/>
              </a:rPr>
              <a:t>公益彩券發行條例</a:t>
            </a:r>
            <a:r>
              <a:rPr lang="en-US" altLang="zh-TW" sz="1600" b="1" dirty="0">
                <a:solidFill>
                  <a:schemeClr val="dk1"/>
                </a:solidFill>
                <a:latin typeface="Microsoft JhengHei"/>
                <a:ea typeface="Microsoft JhengHei"/>
                <a:cs typeface="Microsoft JhengHei"/>
                <a:sym typeface="Microsoft JhengHei"/>
              </a:rPr>
              <a:t>》</a:t>
            </a:r>
            <a:r>
              <a:rPr lang="zh-TW" altLang="en-US" sz="1600" b="1" dirty="0">
                <a:solidFill>
                  <a:schemeClr val="dk1"/>
                </a:solidFill>
                <a:latin typeface="Microsoft JhengHei"/>
                <a:ea typeface="Microsoft JhengHei"/>
                <a:cs typeface="Microsoft JhengHei"/>
                <a:sym typeface="Microsoft JhengHei"/>
              </a:rPr>
              <a:t>第 </a:t>
            </a:r>
            <a:r>
              <a:rPr lang="en-US" altLang="zh-TW" sz="1600" b="1" dirty="0">
                <a:solidFill>
                  <a:schemeClr val="dk1"/>
                </a:solidFill>
                <a:latin typeface="Microsoft JhengHei"/>
                <a:ea typeface="Microsoft JhengHei"/>
                <a:cs typeface="Microsoft JhengHei"/>
                <a:sym typeface="Microsoft JhengHei"/>
              </a:rPr>
              <a:t>8 </a:t>
            </a:r>
            <a:r>
              <a:rPr lang="zh-TW" altLang="en-US" sz="1600" b="1" dirty="0">
                <a:solidFill>
                  <a:schemeClr val="dk1"/>
                </a:solidFill>
                <a:latin typeface="Microsoft JhengHei"/>
                <a:ea typeface="Microsoft JhengHei"/>
                <a:cs typeface="Microsoft JhengHei"/>
                <a:sym typeface="Microsoft JhengHei"/>
              </a:rPr>
              <a:t>條 </a:t>
            </a:r>
          </a:p>
          <a:p>
            <a:pPr lvl="0">
              <a:lnSpc>
                <a:spcPts val="2420"/>
              </a:lnSpc>
            </a:pPr>
            <a:r>
              <a:rPr lang="zh-TW" altLang="en-US" sz="1600" dirty="0">
                <a:solidFill>
                  <a:schemeClr val="dk1"/>
                </a:solidFill>
                <a:latin typeface="Microsoft JhengHei"/>
                <a:ea typeface="Microsoft JhengHei"/>
                <a:cs typeface="Microsoft JhengHei"/>
                <a:sym typeface="Microsoft JhengHei"/>
              </a:rPr>
              <a:t>公益彩券經銷商之遴選，應以具</a:t>
            </a:r>
            <a:r>
              <a:rPr lang="zh-TW" altLang="en-US" sz="1600" b="1" dirty="0">
                <a:solidFill>
                  <a:schemeClr val="dk1"/>
                </a:solidFill>
                <a:latin typeface="Microsoft JhengHei"/>
                <a:ea typeface="Microsoft JhengHei"/>
                <a:cs typeface="Microsoft JhengHei"/>
                <a:sym typeface="Microsoft JhengHei"/>
              </a:rPr>
              <a:t>工作能力之身心障礙者、原住民及低收入單親家庭為優先；經銷商僱用五人以上者，</a:t>
            </a:r>
            <a:r>
              <a:rPr lang="zh-TW" altLang="en-US" sz="1600" b="1" dirty="0">
                <a:solidFill>
                  <a:schemeClr val="tx1"/>
                </a:solidFill>
                <a:highlight>
                  <a:srgbClr val="FED55C"/>
                </a:highlight>
                <a:latin typeface="Microsoft JhengHei"/>
                <a:ea typeface="Microsoft JhengHei"/>
                <a:cs typeface="Microsoft JhengHei"/>
                <a:sym typeface="Microsoft JhengHei"/>
              </a:rPr>
              <a:t>應</a:t>
            </a:r>
            <a:r>
              <a:rPr lang="zh-TW" altLang="en-US" sz="1600" b="1" dirty="0">
                <a:solidFill>
                  <a:schemeClr val="dk1"/>
                </a:solidFill>
                <a:latin typeface="Microsoft JhengHei"/>
                <a:ea typeface="Microsoft JhengHei"/>
                <a:cs typeface="Microsoft JhengHei"/>
                <a:sym typeface="Microsoft JhengHei"/>
              </a:rPr>
              <a:t>至少進用具有工作能力之身心障礙者、原住民及低收入單親家庭一人。</a:t>
            </a:r>
            <a:endParaRPr lang="zh-TW" altLang="en-US" sz="1600" b="1" dirty="0"/>
          </a:p>
        </p:txBody>
      </p:sp>
      <p:pic>
        <p:nvPicPr>
          <p:cNvPr id="9" name="圖片 8" descr="一張含有 文字, 螢幕擷取畫面, 字型, 數字 的圖片&#10;&#10;AI 產生的內容可能不正確。">
            <a:extLst>
              <a:ext uri="{FF2B5EF4-FFF2-40B4-BE49-F238E27FC236}">
                <a16:creationId xmlns:a16="http://schemas.microsoft.com/office/drawing/2014/main" xmlns="" id="{7C825281-7FD9-8344-0AED-647AB1C2C905}"/>
              </a:ext>
            </a:extLst>
          </p:cNvPr>
          <p:cNvPicPr>
            <a:picLocks noChangeAspect="1"/>
          </p:cNvPicPr>
          <p:nvPr/>
        </p:nvPicPr>
        <p:blipFill>
          <a:blip r:embed="rId4"/>
          <a:stretch>
            <a:fillRect/>
          </a:stretch>
        </p:blipFill>
        <p:spPr>
          <a:xfrm>
            <a:off x="3836143" y="2880556"/>
            <a:ext cx="4902200" cy="1805543"/>
          </a:xfrm>
          <a:prstGeom prst="rect">
            <a:avLst/>
          </a:prstGeom>
        </p:spPr>
      </p:pic>
      <p:sp>
        <p:nvSpPr>
          <p:cNvPr id="11" name="Google Shape;123;p5">
            <a:extLst>
              <a:ext uri="{FF2B5EF4-FFF2-40B4-BE49-F238E27FC236}">
                <a16:creationId xmlns:a16="http://schemas.microsoft.com/office/drawing/2014/main" xmlns="" id="{48E2AB1B-2293-B849-9FFF-028FDF9A9BA8}"/>
              </a:ext>
            </a:extLst>
          </p:cNvPr>
          <p:cNvSpPr/>
          <p:nvPr/>
        </p:nvSpPr>
        <p:spPr>
          <a:xfrm>
            <a:off x="8985233" y="3499430"/>
            <a:ext cx="2486620" cy="578837"/>
          </a:xfrm>
          <a:custGeom>
            <a:avLst/>
            <a:gdLst>
              <a:gd name="connsiteX0" fmla="*/ 0 w 2486620"/>
              <a:gd name="connsiteY0" fmla="*/ 96475 h 578837"/>
              <a:gd name="connsiteX1" fmla="*/ 96475 w 2486620"/>
              <a:gd name="connsiteY1" fmla="*/ 0 h 578837"/>
              <a:gd name="connsiteX2" fmla="*/ 414437 w 2486620"/>
              <a:gd name="connsiteY2" fmla="*/ 0 h 578837"/>
              <a:gd name="connsiteX3" fmla="*/ 414437 w 2486620"/>
              <a:gd name="connsiteY3" fmla="*/ 0 h 578837"/>
              <a:gd name="connsiteX4" fmla="*/ 706615 w 2486620"/>
              <a:gd name="connsiteY4" fmla="*/ 0 h 578837"/>
              <a:gd name="connsiteX5" fmla="*/ 1036092 w 2486620"/>
              <a:gd name="connsiteY5" fmla="*/ 0 h 578837"/>
              <a:gd name="connsiteX6" fmla="*/ 1473902 w 2486620"/>
              <a:gd name="connsiteY6" fmla="*/ 0 h 578837"/>
              <a:gd name="connsiteX7" fmla="*/ 1898172 w 2486620"/>
              <a:gd name="connsiteY7" fmla="*/ 0 h 578837"/>
              <a:gd name="connsiteX8" fmla="*/ 2390145 w 2486620"/>
              <a:gd name="connsiteY8" fmla="*/ 0 h 578837"/>
              <a:gd name="connsiteX9" fmla="*/ 2486620 w 2486620"/>
              <a:gd name="connsiteY9" fmla="*/ 96475 h 578837"/>
              <a:gd name="connsiteX10" fmla="*/ 2486620 w 2486620"/>
              <a:gd name="connsiteY10" fmla="*/ 337655 h 578837"/>
              <a:gd name="connsiteX11" fmla="*/ 2486620 w 2486620"/>
              <a:gd name="connsiteY11" fmla="*/ 337655 h 578837"/>
              <a:gd name="connsiteX12" fmla="*/ 2486620 w 2486620"/>
              <a:gd name="connsiteY12" fmla="*/ 482364 h 578837"/>
              <a:gd name="connsiteX13" fmla="*/ 2486620 w 2486620"/>
              <a:gd name="connsiteY13" fmla="*/ 482362 h 578837"/>
              <a:gd name="connsiteX14" fmla="*/ 2390145 w 2486620"/>
              <a:gd name="connsiteY14" fmla="*/ 578837 h 578837"/>
              <a:gd name="connsiteX15" fmla="*/ 1911713 w 2486620"/>
              <a:gd name="connsiteY15" fmla="*/ 578837 h 578837"/>
              <a:gd name="connsiteX16" fmla="*/ 1460362 w 2486620"/>
              <a:gd name="connsiteY16" fmla="*/ 578837 h 578837"/>
              <a:gd name="connsiteX17" fmla="*/ 1036092 w 2486620"/>
              <a:gd name="connsiteY17" fmla="*/ 578837 h 578837"/>
              <a:gd name="connsiteX18" fmla="*/ 693726 w 2486620"/>
              <a:gd name="connsiteY18" fmla="*/ 665405 h 578837"/>
              <a:gd name="connsiteX19" fmla="*/ 351359 w 2486620"/>
              <a:gd name="connsiteY19" fmla="*/ 751973 h 578837"/>
              <a:gd name="connsiteX20" fmla="*/ 414437 w 2486620"/>
              <a:gd name="connsiteY20" fmla="*/ 578837 h 578837"/>
              <a:gd name="connsiteX21" fmla="*/ 96475 w 2486620"/>
              <a:gd name="connsiteY21" fmla="*/ 578837 h 578837"/>
              <a:gd name="connsiteX22" fmla="*/ 0 w 2486620"/>
              <a:gd name="connsiteY22" fmla="*/ 482362 h 578837"/>
              <a:gd name="connsiteX23" fmla="*/ 0 w 2486620"/>
              <a:gd name="connsiteY23" fmla="*/ 482364 h 578837"/>
              <a:gd name="connsiteX24" fmla="*/ 0 w 2486620"/>
              <a:gd name="connsiteY24" fmla="*/ 337655 h 578837"/>
              <a:gd name="connsiteX25" fmla="*/ 0 w 2486620"/>
              <a:gd name="connsiteY25" fmla="*/ 337655 h 578837"/>
              <a:gd name="connsiteX26" fmla="*/ 0 w 2486620"/>
              <a:gd name="connsiteY26" fmla="*/ 96475 h 578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86620" h="578837" fill="none" extrusionOk="0">
                <a:moveTo>
                  <a:pt x="0" y="96475"/>
                </a:moveTo>
                <a:cubicBezTo>
                  <a:pt x="4509" y="58381"/>
                  <a:pt x="54654" y="-3370"/>
                  <a:pt x="96475" y="0"/>
                </a:cubicBezTo>
                <a:cubicBezTo>
                  <a:pt x="172154" y="-9783"/>
                  <a:pt x="318611" y="10883"/>
                  <a:pt x="414437" y="0"/>
                </a:cubicBezTo>
                <a:lnTo>
                  <a:pt x="414437" y="0"/>
                </a:lnTo>
                <a:cubicBezTo>
                  <a:pt x="492163" y="-2862"/>
                  <a:pt x="595606" y="22656"/>
                  <a:pt x="706615" y="0"/>
                </a:cubicBezTo>
                <a:cubicBezTo>
                  <a:pt x="817624" y="-22656"/>
                  <a:pt x="940947" y="16351"/>
                  <a:pt x="1036092" y="0"/>
                </a:cubicBezTo>
                <a:cubicBezTo>
                  <a:pt x="1243500" y="-47648"/>
                  <a:pt x="1278978" y="6024"/>
                  <a:pt x="1473902" y="0"/>
                </a:cubicBezTo>
                <a:cubicBezTo>
                  <a:pt x="1668826" y="-6024"/>
                  <a:pt x="1733958" y="23392"/>
                  <a:pt x="1898172" y="0"/>
                </a:cubicBezTo>
                <a:cubicBezTo>
                  <a:pt x="2062386" y="-23392"/>
                  <a:pt x="2220558" y="39546"/>
                  <a:pt x="2390145" y="0"/>
                </a:cubicBezTo>
                <a:cubicBezTo>
                  <a:pt x="2453746" y="-2731"/>
                  <a:pt x="2484935" y="54867"/>
                  <a:pt x="2486620" y="96475"/>
                </a:cubicBezTo>
                <a:cubicBezTo>
                  <a:pt x="2507582" y="182737"/>
                  <a:pt x="2459225" y="235745"/>
                  <a:pt x="2486620" y="337655"/>
                </a:cubicBezTo>
                <a:lnTo>
                  <a:pt x="2486620" y="337655"/>
                </a:lnTo>
                <a:cubicBezTo>
                  <a:pt x="2501266" y="383504"/>
                  <a:pt x="2477896" y="444133"/>
                  <a:pt x="2486620" y="482364"/>
                </a:cubicBezTo>
                <a:lnTo>
                  <a:pt x="2486620" y="482362"/>
                </a:lnTo>
                <a:cubicBezTo>
                  <a:pt x="2493428" y="542795"/>
                  <a:pt x="2442608" y="583266"/>
                  <a:pt x="2390145" y="578837"/>
                </a:cubicBezTo>
                <a:cubicBezTo>
                  <a:pt x="2276268" y="614360"/>
                  <a:pt x="2077563" y="548989"/>
                  <a:pt x="1911713" y="578837"/>
                </a:cubicBezTo>
                <a:cubicBezTo>
                  <a:pt x="1745863" y="608685"/>
                  <a:pt x="1550734" y="530782"/>
                  <a:pt x="1460362" y="578837"/>
                </a:cubicBezTo>
                <a:cubicBezTo>
                  <a:pt x="1369990" y="626892"/>
                  <a:pt x="1237153" y="533553"/>
                  <a:pt x="1036092" y="578837"/>
                </a:cubicBezTo>
                <a:cubicBezTo>
                  <a:pt x="896742" y="657154"/>
                  <a:pt x="792686" y="608459"/>
                  <a:pt x="693726" y="665405"/>
                </a:cubicBezTo>
                <a:cubicBezTo>
                  <a:pt x="594766" y="722351"/>
                  <a:pt x="497904" y="683431"/>
                  <a:pt x="351359" y="751973"/>
                </a:cubicBezTo>
                <a:cubicBezTo>
                  <a:pt x="367604" y="665204"/>
                  <a:pt x="418985" y="623311"/>
                  <a:pt x="414437" y="578837"/>
                </a:cubicBezTo>
                <a:cubicBezTo>
                  <a:pt x="318393" y="585014"/>
                  <a:pt x="169425" y="563587"/>
                  <a:pt x="96475" y="578837"/>
                </a:cubicBezTo>
                <a:cubicBezTo>
                  <a:pt x="46559" y="576189"/>
                  <a:pt x="4944" y="535260"/>
                  <a:pt x="0" y="482362"/>
                </a:cubicBezTo>
                <a:lnTo>
                  <a:pt x="0" y="482364"/>
                </a:lnTo>
                <a:cubicBezTo>
                  <a:pt x="-10808" y="425902"/>
                  <a:pt x="5901" y="398590"/>
                  <a:pt x="0" y="337655"/>
                </a:cubicBezTo>
                <a:lnTo>
                  <a:pt x="0" y="337655"/>
                </a:lnTo>
                <a:cubicBezTo>
                  <a:pt x="-13729" y="246628"/>
                  <a:pt x="3823" y="175180"/>
                  <a:pt x="0" y="96475"/>
                </a:cubicBezTo>
                <a:close/>
              </a:path>
              <a:path w="2486620" h="578837" stroke="0" extrusionOk="0">
                <a:moveTo>
                  <a:pt x="0" y="96475"/>
                </a:moveTo>
                <a:cubicBezTo>
                  <a:pt x="-13111" y="35106"/>
                  <a:pt x="29641" y="5086"/>
                  <a:pt x="96475" y="0"/>
                </a:cubicBezTo>
                <a:cubicBezTo>
                  <a:pt x="226477" y="-34474"/>
                  <a:pt x="276341" y="36026"/>
                  <a:pt x="414437" y="0"/>
                </a:cubicBezTo>
                <a:lnTo>
                  <a:pt x="414437" y="0"/>
                </a:lnTo>
                <a:cubicBezTo>
                  <a:pt x="509035" y="-19522"/>
                  <a:pt x="602391" y="16244"/>
                  <a:pt x="719048" y="0"/>
                </a:cubicBezTo>
                <a:cubicBezTo>
                  <a:pt x="835705" y="-16244"/>
                  <a:pt x="918810" y="20833"/>
                  <a:pt x="1036092" y="0"/>
                </a:cubicBezTo>
                <a:cubicBezTo>
                  <a:pt x="1151516" y="-46766"/>
                  <a:pt x="1404477" y="25218"/>
                  <a:pt x="1514524" y="0"/>
                </a:cubicBezTo>
                <a:cubicBezTo>
                  <a:pt x="1624571" y="-25218"/>
                  <a:pt x="1809850" y="17667"/>
                  <a:pt x="1965875" y="0"/>
                </a:cubicBezTo>
                <a:cubicBezTo>
                  <a:pt x="2121900" y="-17667"/>
                  <a:pt x="2226733" y="20041"/>
                  <a:pt x="2390145" y="0"/>
                </a:cubicBezTo>
                <a:cubicBezTo>
                  <a:pt x="2449169" y="3215"/>
                  <a:pt x="2496969" y="45681"/>
                  <a:pt x="2486620" y="96475"/>
                </a:cubicBezTo>
                <a:cubicBezTo>
                  <a:pt x="2505893" y="199434"/>
                  <a:pt x="2464724" y="232468"/>
                  <a:pt x="2486620" y="337655"/>
                </a:cubicBezTo>
                <a:lnTo>
                  <a:pt x="2486620" y="337655"/>
                </a:lnTo>
                <a:cubicBezTo>
                  <a:pt x="2501925" y="402010"/>
                  <a:pt x="2478146" y="427026"/>
                  <a:pt x="2486620" y="482364"/>
                </a:cubicBezTo>
                <a:lnTo>
                  <a:pt x="2486620" y="482362"/>
                </a:lnTo>
                <a:cubicBezTo>
                  <a:pt x="2487556" y="536790"/>
                  <a:pt x="2452022" y="571311"/>
                  <a:pt x="2390145" y="578837"/>
                </a:cubicBezTo>
                <a:cubicBezTo>
                  <a:pt x="2190124" y="591878"/>
                  <a:pt x="2137611" y="525874"/>
                  <a:pt x="1938794" y="578837"/>
                </a:cubicBezTo>
                <a:cubicBezTo>
                  <a:pt x="1739977" y="631800"/>
                  <a:pt x="1700139" y="538732"/>
                  <a:pt x="1487443" y="578837"/>
                </a:cubicBezTo>
                <a:cubicBezTo>
                  <a:pt x="1274747" y="618942"/>
                  <a:pt x="1258785" y="547261"/>
                  <a:pt x="1036092" y="578837"/>
                </a:cubicBezTo>
                <a:cubicBezTo>
                  <a:pt x="880801" y="660101"/>
                  <a:pt x="837472" y="601143"/>
                  <a:pt x="693726" y="665405"/>
                </a:cubicBezTo>
                <a:cubicBezTo>
                  <a:pt x="549980" y="729667"/>
                  <a:pt x="460266" y="706829"/>
                  <a:pt x="351359" y="751973"/>
                </a:cubicBezTo>
                <a:cubicBezTo>
                  <a:pt x="353108" y="693969"/>
                  <a:pt x="388560" y="656090"/>
                  <a:pt x="414437" y="578837"/>
                </a:cubicBezTo>
                <a:cubicBezTo>
                  <a:pt x="335779" y="590119"/>
                  <a:pt x="174644" y="578079"/>
                  <a:pt x="96475" y="578837"/>
                </a:cubicBezTo>
                <a:cubicBezTo>
                  <a:pt x="42732" y="566407"/>
                  <a:pt x="1802" y="536020"/>
                  <a:pt x="0" y="482362"/>
                </a:cubicBezTo>
                <a:lnTo>
                  <a:pt x="0" y="482364"/>
                </a:lnTo>
                <a:cubicBezTo>
                  <a:pt x="-5126" y="441979"/>
                  <a:pt x="679" y="392645"/>
                  <a:pt x="0" y="337655"/>
                </a:cubicBezTo>
                <a:lnTo>
                  <a:pt x="0" y="337655"/>
                </a:lnTo>
                <a:cubicBezTo>
                  <a:pt x="-7328" y="265772"/>
                  <a:pt x="11140" y="212508"/>
                  <a:pt x="0" y="96475"/>
                </a:cubicBezTo>
                <a:close/>
              </a:path>
            </a:pathLst>
          </a:custGeom>
          <a:solidFill>
            <a:schemeClr val="tx1"/>
          </a:solidFill>
          <a:ln w="19050">
            <a:noFill/>
            <a:extLst>
              <a:ext uri="{C807C97D-BFC1-408E-A445-0C87EB9F89A2}">
                <ask:lineSketchStyleProps xmlns:ask="http://schemas.microsoft.com/office/drawing/2018/sketchyshapes" xmlns="" sd="1219033472">
                  <a:prstGeom prst="wedgeRoundRectCallout">
                    <a:avLst>
                      <a:gd name="adj1" fmla="val -35870"/>
                      <a:gd name="adj2" fmla="val 79911"/>
                      <a:gd name="adj3" fmla="val 16667"/>
                    </a:avLst>
                  </a:prstGeom>
                  <ask:type>
                    <ask:lineSketchScribble/>
                  </ask:type>
                </ask:lineSketchStyleProps>
              </a:ext>
            </a:extLst>
          </a:ln>
        </p:spPr>
        <p:txBody>
          <a:bodyPr spcFirstLastPara="1" wrap="square" lIns="91425" tIns="45700" rIns="91425" bIns="45700" anchor="t" anchorCtr="0">
            <a:spAutoFit/>
          </a:bodyPr>
          <a:lstStyle/>
          <a:p>
            <a:pPr lvl="0" algn="ctr"/>
            <a:r>
              <a:rPr lang="zh-TW" altLang="en-US" b="1" dirty="0">
                <a:solidFill>
                  <a:schemeClr val="bg1"/>
                </a:solidFill>
                <a:latin typeface="Microsoft JhengHei"/>
                <a:ea typeface="Microsoft JhengHei"/>
                <a:cs typeface="Microsoft JhengHei"/>
                <a:sym typeface="Microsoft JhengHei"/>
              </a:rPr>
              <a:t>請運用</a:t>
            </a:r>
            <a:br>
              <a:rPr lang="zh-TW" altLang="en-US" b="1" dirty="0">
                <a:solidFill>
                  <a:schemeClr val="bg1"/>
                </a:solidFill>
                <a:latin typeface="Microsoft JhengHei"/>
                <a:ea typeface="Microsoft JhengHei"/>
                <a:cs typeface="Microsoft JhengHei"/>
                <a:sym typeface="Microsoft JhengHei"/>
              </a:rPr>
            </a:br>
            <a:r>
              <a:rPr lang="zh-TW" altLang="en-US" b="1" dirty="0">
                <a:solidFill>
                  <a:schemeClr val="bg1"/>
                </a:solidFill>
                <a:latin typeface="Microsoft JhengHei"/>
                <a:ea typeface="Microsoft JhengHei"/>
                <a:cs typeface="Microsoft JhengHei"/>
                <a:sym typeface="Microsoft JhengHei"/>
              </a:rPr>
              <a:t>公平正義概念來分析</a:t>
            </a:r>
            <a:endParaRPr lang="zh-TW" altLang="en-US" dirty="0">
              <a:solidFill>
                <a:schemeClr val="bg1"/>
              </a:solidFill>
              <a:latin typeface="Calibri"/>
              <a:ea typeface="Calibri"/>
              <a:cs typeface="Calibri"/>
              <a:sym typeface="Calibri"/>
            </a:endParaRPr>
          </a:p>
        </p:txBody>
      </p:sp>
      <p:sp>
        <p:nvSpPr>
          <p:cNvPr id="13" name="Google Shape;155;p9">
            <a:extLst>
              <a:ext uri="{FF2B5EF4-FFF2-40B4-BE49-F238E27FC236}">
                <a16:creationId xmlns:a16="http://schemas.microsoft.com/office/drawing/2014/main" xmlns="" id="{038B3A97-B305-78AB-5C7E-CA6A249E903F}"/>
              </a:ext>
            </a:extLst>
          </p:cNvPr>
          <p:cNvSpPr txBox="1"/>
          <p:nvPr/>
        </p:nvSpPr>
        <p:spPr>
          <a:xfrm>
            <a:off x="447146" y="1742755"/>
            <a:ext cx="2836380" cy="2625645"/>
          </a:xfrm>
          <a:prstGeom prst="rect">
            <a:avLst/>
          </a:prstGeom>
          <a:noFill/>
          <a:ln>
            <a:noFill/>
          </a:ln>
        </p:spPr>
        <p:txBody>
          <a:bodyPr spcFirstLastPara="1" wrap="square" lIns="91425" tIns="91425" rIns="91425" bIns="91425" anchor="t" anchorCtr="0">
            <a:normAutofit lnSpcReduction="10000"/>
          </a:bodyPr>
          <a:lstStyle/>
          <a:p>
            <a:pPr lvl="0">
              <a:lnSpc>
                <a:spcPct val="160000"/>
              </a:lnSpc>
              <a:spcBef>
                <a:spcPts val="1000"/>
              </a:spcBef>
              <a:buClr>
                <a:schemeClr val="dk1"/>
              </a:buClr>
              <a:buSzPts val="3200"/>
            </a:pPr>
            <a:r>
              <a:rPr lang="en-US" altLang="zh-TW" sz="2000" dirty="0">
                <a:solidFill>
                  <a:schemeClr val="dk1"/>
                </a:solidFill>
                <a:latin typeface="Microsoft JhengHei"/>
                <a:ea typeface="Microsoft JhengHei"/>
                <a:cs typeface="Microsoft JhengHei"/>
                <a:sym typeface="Microsoft JhengHei"/>
              </a:rPr>
              <a:t>《</a:t>
            </a:r>
            <a:r>
              <a:rPr lang="zh-TW" altLang="en-US" sz="2000" dirty="0">
                <a:solidFill>
                  <a:schemeClr val="dk1"/>
                </a:solidFill>
                <a:latin typeface="Microsoft JhengHei"/>
                <a:ea typeface="Microsoft JhengHei"/>
                <a:cs typeface="Microsoft JhengHei"/>
                <a:sym typeface="Microsoft JhengHei"/>
              </a:rPr>
              <a:t>公益彩券發行條例</a:t>
            </a:r>
            <a:r>
              <a:rPr lang="en-US" altLang="zh-TW" sz="2000" dirty="0">
                <a:solidFill>
                  <a:schemeClr val="dk1"/>
                </a:solidFill>
                <a:latin typeface="Microsoft JhengHei"/>
                <a:ea typeface="Microsoft JhengHei"/>
                <a:cs typeface="Microsoft JhengHei"/>
                <a:sym typeface="Microsoft JhengHei"/>
              </a:rPr>
              <a:t>》</a:t>
            </a:r>
            <a:r>
              <a:rPr lang="zh-TW" altLang="en-US" sz="2000" dirty="0">
                <a:solidFill>
                  <a:schemeClr val="dk1"/>
                </a:solidFill>
                <a:latin typeface="Microsoft JhengHei"/>
                <a:ea typeface="Microsoft JhengHei"/>
                <a:cs typeface="Microsoft JhengHei"/>
                <a:sym typeface="Microsoft JhengHei"/>
              </a:rPr>
              <a:t>對公益彩券經銷商設定遴選資格，此舉與促進公平正義之間，有什麼關聯？</a:t>
            </a:r>
          </a:p>
          <a:p>
            <a:pPr lvl="0">
              <a:lnSpc>
                <a:spcPct val="160000"/>
              </a:lnSpc>
              <a:spcBef>
                <a:spcPts val="1000"/>
              </a:spcBef>
              <a:buClr>
                <a:schemeClr val="dk1"/>
              </a:buClr>
              <a:buSzPts val="3200"/>
            </a:pPr>
            <a:endParaRPr lang="zh-TW" altLang="en-US" sz="2000" dirty="0">
              <a:solidFill>
                <a:schemeClr val="dk1"/>
              </a:solidFill>
              <a:latin typeface="Microsoft JhengHei"/>
              <a:ea typeface="Microsoft JhengHei"/>
              <a:cs typeface="Microsoft JhengHei"/>
              <a:sym typeface="Microsoft JhengHei"/>
            </a:endParaRPr>
          </a:p>
        </p:txBody>
      </p:sp>
      <p:sp>
        <p:nvSpPr>
          <p:cNvPr id="14" name="Google Shape;156;p9">
            <a:extLst>
              <a:ext uri="{FF2B5EF4-FFF2-40B4-BE49-F238E27FC236}">
                <a16:creationId xmlns:a16="http://schemas.microsoft.com/office/drawing/2014/main" xmlns="" id="{CB10A9AB-DE0E-7AE2-E7CE-4D442C7CC351}"/>
              </a:ext>
            </a:extLst>
          </p:cNvPr>
          <p:cNvSpPr txBox="1">
            <a:spLocks/>
          </p:cNvSpPr>
          <p:nvPr/>
        </p:nvSpPr>
        <p:spPr>
          <a:xfrm>
            <a:off x="403713" y="1320480"/>
            <a:ext cx="2359025" cy="42227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SzPts val="4800"/>
              <a:buFont typeface="Microsoft JhengHei"/>
              <a:buNone/>
            </a:pPr>
            <a:r>
              <a:rPr lang="en-US" altLang="zh-TW" sz="2800" b="1" dirty="0">
                <a:latin typeface="Microsoft JhengHei"/>
                <a:ea typeface="Microsoft JhengHei"/>
                <a:cs typeface="Microsoft JhengHei"/>
                <a:sym typeface="Microsoft JhengHei"/>
              </a:rPr>
              <a:t>| </a:t>
            </a:r>
            <a:r>
              <a:rPr lang="zh-TW" altLang="en-US" sz="2800" b="1" dirty="0">
                <a:latin typeface="Microsoft JhengHei"/>
                <a:ea typeface="Microsoft JhengHei"/>
                <a:cs typeface="Microsoft JhengHei"/>
                <a:sym typeface="Microsoft JhengHei"/>
              </a:rPr>
              <a:t>探究活動 </a:t>
            </a:r>
            <a:r>
              <a:rPr lang="en-US" altLang="zh-TW" sz="2800" b="1" dirty="0">
                <a:latin typeface="Microsoft JhengHei"/>
                <a:ea typeface="Microsoft JhengHei"/>
                <a:cs typeface="Microsoft JhengHei"/>
                <a:sym typeface="Microsoft JhengHei"/>
              </a:rPr>
              <a:t>|</a:t>
            </a:r>
            <a:endParaRPr lang="zh-TW" altLang="en-US" sz="2400" dirty="0"/>
          </a:p>
        </p:txBody>
      </p:sp>
      <p:sp>
        <p:nvSpPr>
          <p:cNvPr id="15" name="Google Shape;158;p9">
            <a:extLst>
              <a:ext uri="{FF2B5EF4-FFF2-40B4-BE49-F238E27FC236}">
                <a16:creationId xmlns:a16="http://schemas.microsoft.com/office/drawing/2014/main" xmlns="" id="{98277FCF-EFB5-3733-64C1-7B9A7F709F7B}"/>
              </a:ext>
            </a:extLst>
          </p:cNvPr>
          <p:cNvSpPr txBox="1"/>
          <p:nvPr/>
        </p:nvSpPr>
        <p:spPr>
          <a:xfrm>
            <a:off x="919908" y="5924744"/>
            <a:ext cx="1326637" cy="495108"/>
          </a:xfrm>
          <a:prstGeom prst="rect">
            <a:avLst/>
          </a:prstGeom>
          <a:noFill/>
          <a:ln w="15875" cap="flat" cmpd="sng">
            <a:noFill/>
            <a:prstDash val="solid"/>
            <a:round/>
            <a:headEnd type="none" w="sm" len="sm"/>
            <a:tailEnd type="none" w="sm" len="sm"/>
            <a:extLst>
              <a:ext uri="{C807C97D-BFC1-408E-A445-0C87EB9F89A2}">
                <ask:lineSketchStyleProps xmlns:ask="http://schemas.microsoft.com/office/drawing/2018/sketchyshapes" xmlns="" sd="1219033472">
                  <a:custGeom>
                    <a:avLst/>
                    <a:gdLst>
                      <a:gd name="connsiteX0" fmla="*/ 0 w 1326637"/>
                      <a:gd name="connsiteY0" fmla="*/ 0 h 495108"/>
                      <a:gd name="connsiteX1" fmla="*/ 428946 w 1326637"/>
                      <a:gd name="connsiteY1" fmla="*/ 0 h 495108"/>
                      <a:gd name="connsiteX2" fmla="*/ 831359 w 1326637"/>
                      <a:gd name="connsiteY2" fmla="*/ 0 h 495108"/>
                      <a:gd name="connsiteX3" fmla="*/ 1326637 w 1326637"/>
                      <a:gd name="connsiteY3" fmla="*/ 0 h 495108"/>
                      <a:gd name="connsiteX4" fmla="*/ 1326637 w 1326637"/>
                      <a:gd name="connsiteY4" fmla="*/ 495108 h 495108"/>
                      <a:gd name="connsiteX5" fmla="*/ 910957 w 1326637"/>
                      <a:gd name="connsiteY5" fmla="*/ 495108 h 495108"/>
                      <a:gd name="connsiteX6" fmla="*/ 442212 w 1326637"/>
                      <a:gd name="connsiteY6" fmla="*/ 495108 h 495108"/>
                      <a:gd name="connsiteX7" fmla="*/ 0 w 1326637"/>
                      <a:gd name="connsiteY7" fmla="*/ 495108 h 495108"/>
                      <a:gd name="connsiteX8" fmla="*/ 0 w 1326637"/>
                      <a:gd name="connsiteY8" fmla="*/ 0 h 495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6637" h="495108" extrusionOk="0">
                        <a:moveTo>
                          <a:pt x="0" y="0"/>
                        </a:moveTo>
                        <a:cubicBezTo>
                          <a:pt x="106613" y="-16516"/>
                          <a:pt x="220440" y="30436"/>
                          <a:pt x="428946" y="0"/>
                        </a:cubicBezTo>
                        <a:cubicBezTo>
                          <a:pt x="637452" y="-30436"/>
                          <a:pt x="714422" y="47618"/>
                          <a:pt x="831359" y="0"/>
                        </a:cubicBezTo>
                        <a:cubicBezTo>
                          <a:pt x="948296" y="-47618"/>
                          <a:pt x="1226494" y="8031"/>
                          <a:pt x="1326637" y="0"/>
                        </a:cubicBezTo>
                        <a:cubicBezTo>
                          <a:pt x="1331157" y="206712"/>
                          <a:pt x="1317312" y="344579"/>
                          <a:pt x="1326637" y="495108"/>
                        </a:cubicBezTo>
                        <a:cubicBezTo>
                          <a:pt x="1154099" y="496338"/>
                          <a:pt x="1013481" y="479895"/>
                          <a:pt x="910957" y="495108"/>
                        </a:cubicBezTo>
                        <a:cubicBezTo>
                          <a:pt x="808433" y="510321"/>
                          <a:pt x="555779" y="440922"/>
                          <a:pt x="442212" y="495108"/>
                        </a:cubicBezTo>
                        <a:cubicBezTo>
                          <a:pt x="328646" y="549294"/>
                          <a:pt x="88963" y="490899"/>
                          <a:pt x="0" y="495108"/>
                        </a:cubicBezTo>
                        <a:cubicBezTo>
                          <a:pt x="-13222" y="249976"/>
                          <a:pt x="6199" y="228912"/>
                          <a:pt x="0" y="0"/>
                        </a:cubicBezTo>
                        <a:close/>
                      </a:path>
                    </a:pathLst>
                  </a:custGeom>
                  <ask:type>
                    <ask:lineSketchNone/>
                  </ask:type>
                </ask:lineSketchStyleProps>
              </a:ext>
            </a:extLst>
          </a:ln>
        </p:spPr>
        <p:txBody>
          <a:bodyPr spcFirstLastPara="1" wrap="square" lIns="91425" tIns="108000" rIns="91425" bIns="108000" anchor="t" anchorCtr="0">
            <a:spAutoFit/>
          </a:bodyPr>
          <a:lstStyle/>
          <a:p>
            <a:pPr marL="0" marR="0" lvl="0" indent="0" algn="ctr" rtl="0">
              <a:spcBef>
                <a:spcPts val="0"/>
              </a:spcBef>
              <a:spcAft>
                <a:spcPts val="0"/>
              </a:spcAft>
              <a:buNone/>
            </a:pPr>
            <a:r>
              <a:rPr lang="zh-TW" sz="1800" b="1" dirty="0">
                <a:solidFill>
                  <a:schemeClr val="tx1"/>
                </a:solidFill>
                <a:latin typeface="Microsoft JhengHei"/>
                <a:ea typeface="Microsoft JhengHei"/>
                <a:cs typeface="Microsoft JhengHei"/>
                <a:sym typeface="Microsoft JhengHei"/>
              </a:rPr>
              <a:t>學習單一</a:t>
            </a:r>
            <a:endParaRPr sz="1000" b="1" dirty="0">
              <a:solidFill>
                <a:schemeClr val="tx1"/>
              </a:solidFill>
            </a:endParaRPr>
          </a:p>
        </p:txBody>
      </p:sp>
      <p:sp>
        <p:nvSpPr>
          <p:cNvPr id="17" name="Google Shape;94;p2">
            <a:extLst>
              <a:ext uri="{FF2B5EF4-FFF2-40B4-BE49-F238E27FC236}">
                <a16:creationId xmlns:a16="http://schemas.microsoft.com/office/drawing/2014/main" xmlns="" id="{3C6C0F5F-9BD7-8402-5C66-62F92D8B40E2}"/>
              </a:ext>
            </a:extLst>
          </p:cNvPr>
          <p:cNvSpPr/>
          <p:nvPr/>
        </p:nvSpPr>
        <p:spPr>
          <a:xfrm>
            <a:off x="3777306" y="1233600"/>
            <a:ext cx="1511256" cy="422405"/>
          </a:xfrm>
          <a:custGeom>
            <a:avLst/>
            <a:gdLst>
              <a:gd name="connsiteX0" fmla="*/ 0 w 1511256"/>
              <a:gd name="connsiteY0" fmla="*/ 0 h 422405"/>
              <a:gd name="connsiteX1" fmla="*/ 533977 w 1511256"/>
              <a:gd name="connsiteY1" fmla="*/ 0 h 422405"/>
              <a:gd name="connsiteX2" fmla="*/ 1052842 w 1511256"/>
              <a:gd name="connsiteY2" fmla="*/ 0 h 422405"/>
              <a:gd name="connsiteX3" fmla="*/ 1511256 w 1511256"/>
              <a:gd name="connsiteY3" fmla="*/ 0 h 422405"/>
              <a:gd name="connsiteX4" fmla="*/ 1511256 w 1511256"/>
              <a:gd name="connsiteY4" fmla="*/ 422405 h 422405"/>
              <a:gd name="connsiteX5" fmla="*/ 1037729 w 1511256"/>
              <a:gd name="connsiteY5" fmla="*/ 422405 h 422405"/>
              <a:gd name="connsiteX6" fmla="*/ 533977 w 1511256"/>
              <a:gd name="connsiteY6" fmla="*/ 422405 h 422405"/>
              <a:gd name="connsiteX7" fmla="*/ 0 w 1511256"/>
              <a:gd name="connsiteY7" fmla="*/ 422405 h 422405"/>
              <a:gd name="connsiteX8" fmla="*/ 0 w 1511256"/>
              <a:gd name="connsiteY8" fmla="*/ 0 h 42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6" h="422405" fill="none" extrusionOk="0">
                <a:moveTo>
                  <a:pt x="0" y="0"/>
                </a:moveTo>
                <a:cubicBezTo>
                  <a:pt x="242787" y="-20958"/>
                  <a:pt x="279411" y="46632"/>
                  <a:pt x="533977" y="0"/>
                </a:cubicBezTo>
                <a:cubicBezTo>
                  <a:pt x="788543" y="-46632"/>
                  <a:pt x="824788" y="18108"/>
                  <a:pt x="1052842" y="0"/>
                </a:cubicBezTo>
                <a:cubicBezTo>
                  <a:pt x="1280896" y="-18108"/>
                  <a:pt x="1386351" y="8333"/>
                  <a:pt x="1511256" y="0"/>
                </a:cubicBezTo>
                <a:cubicBezTo>
                  <a:pt x="1527756" y="95408"/>
                  <a:pt x="1503342" y="225347"/>
                  <a:pt x="1511256" y="422405"/>
                </a:cubicBezTo>
                <a:cubicBezTo>
                  <a:pt x="1315852" y="463974"/>
                  <a:pt x="1223320" y="411139"/>
                  <a:pt x="1037729" y="422405"/>
                </a:cubicBezTo>
                <a:cubicBezTo>
                  <a:pt x="852138" y="433671"/>
                  <a:pt x="711711" y="407451"/>
                  <a:pt x="533977" y="422405"/>
                </a:cubicBezTo>
                <a:cubicBezTo>
                  <a:pt x="356243" y="437359"/>
                  <a:pt x="203802" y="393501"/>
                  <a:pt x="0" y="422405"/>
                </a:cubicBezTo>
                <a:cubicBezTo>
                  <a:pt x="-2585" y="220750"/>
                  <a:pt x="22514" y="103547"/>
                  <a:pt x="0" y="0"/>
                </a:cubicBezTo>
                <a:close/>
              </a:path>
              <a:path w="1511256" h="422405" stroke="0" extrusionOk="0">
                <a:moveTo>
                  <a:pt x="0" y="0"/>
                </a:moveTo>
                <a:cubicBezTo>
                  <a:pt x="195903" y="-6519"/>
                  <a:pt x="353516" y="18664"/>
                  <a:pt x="488639" y="0"/>
                </a:cubicBezTo>
                <a:cubicBezTo>
                  <a:pt x="623762" y="-18664"/>
                  <a:pt x="812903" y="7335"/>
                  <a:pt x="947054" y="0"/>
                </a:cubicBezTo>
                <a:cubicBezTo>
                  <a:pt x="1081206" y="-7335"/>
                  <a:pt x="1311906" y="66715"/>
                  <a:pt x="1511256" y="0"/>
                </a:cubicBezTo>
                <a:cubicBezTo>
                  <a:pt x="1516738" y="128280"/>
                  <a:pt x="1509026" y="220735"/>
                  <a:pt x="1511256" y="422405"/>
                </a:cubicBezTo>
                <a:cubicBezTo>
                  <a:pt x="1350276" y="445219"/>
                  <a:pt x="1273234" y="416078"/>
                  <a:pt x="1037729" y="422405"/>
                </a:cubicBezTo>
                <a:cubicBezTo>
                  <a:pt x="802224" y="428732"/>
                  <a:pt x="689106" y="368258"/>
                  <a:pt x="503752" y="422405"/>
                </a:cubicBezTo>
                <a:cubicBezTo>
                  <a:pt x="318398" y="476552"/>
                  <a:pt x="150789" y="383875"/>
                  <a:pt x="0" y="422405"/>
                </a:cubicBezTo>
                <a:cubicBezTo>
                  <a:pt x="-5945" y="335794"/>
                  <a:pt x="31961" y="113953"/>
                  <a:pt x="0" y="0"/>
                </a:cubicBezTo>
                <a:close/>
              </a:path>
            </a:pathLst>
          </a:custGeom>
          <a:solidFill>
            <a:schemeClr val="dk1"/>
          </a:solidFill>
          <a:ln>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style>
          <a:lnRef idx="0">
            <a:scrgbClr r="0" g="0" b="0"/>
          </a:lnRef>
          <a:fillRef idx="0">
            <a:scrgbClr r="0" g="0" b="0"/>
          </a:fillRef>
          <a:effectRef idx="0">
            <a:scrgbClr r="0" g="0" b="0"/>
          </a:effectRef>
          <a:fontRef idx="minor">
            <a:schemeClr val="lt1"/>
          </a:fontRef>
        </p:style>
        <p:txBody>
          <a:bodyPr spcFirstLastPara="1" wrap="square" lIns="91425" tIns="72000" rIns="91425" bIns="72000" anchor="t" anchorCtr="0">
            <a:spAutoFit/>
          </a:bodyPr>
          <a:lstStyle/>
          <a:p>
            <a:pPr lvl="0" algn="ctr"/>
            <a:r>
              <a:rPr lang="zh-TW" altLang="en-US" sz="1800" b="1" dirty="0">
                <a:solidFill>
                  <a:schemeClr val="bg1"/>
                </a:solidFill>
                <a:latin typeface="Microsoft JhengHei"/>
                <a:ea typeface="Microsoft JhengHei"/>
                <a:cs typeface="Microsoft JhengHei"/>
                <a:sym typeface="Microsoft JhengHei"/>
              </a:rPr>
              <a:t>指令三</a:t>
            </a:r>
            <a:endParaRPr lang="zh-TW" altLang="en-US" sz="1800" b="1" dirty="0">
              <a:solidFill>
                <a:schemeClr val="bg1"/>
              </a:solidFill>
              <a:latin typeface="Calibri"/>
              <a:ea typeface="Calibri"/>
              <a:cs typeface="Calibri"/>
              <a:sym typeface="Calibri"/>
            </a:endParaRPr>
          </a:p>
        </p:txBody>
      </p:sp>
    </p:spTree>
    <p:extLst>
      <p:ext uri="{BB962C8B-B14F-4D97-AF65-F5344CB8AC3E}">
        <p14:creationId xmlns:p14="http://schemas.microsoft.com/office/powerpoint/2010/main" val="3253561064"/>
      </p:ext>
    </p:extLst>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2">
          <a:extLst>
            <a:ext uri="{FF2B5EF4-FFF2-40B4-BE49-F238E27FC236}">
              <a16:creationId xmlns:a16="http://schemas.microsoft.com/office/drawing/2014/main" xmlns="" id="{B389F8CD-B0C6-71D0-8944-4B9224949FCE}"/>
            </a:ext>
          </a:extLst>
        </p:cNvPr>
        <p:cNvGrpSpPr/>
        <p:nvPr/>
      </p:nvGrpSpPr>
      <p:grpSpPr>
        <a:xfrm>
          <a:off x="0" y="0"/>
          <a:ext cx="0" cy="0"/>
          <a:chOff x="0" y="0"/>
          <a:chExt cx="0" cy="0"/>
        </a:xfrm>
      </p:grpSpPr>
      <p:pic>
        <p:nvPicPr>
          <p:cNvPr id="2" name="圖片 1" descr="一張含有 狗, 哺乳動物, 美工圖案, 圖畫 的圖片&#10;&#10;AI 產生的內容可能不正確。">
            <a:extLst>
              <a:ext uri="{FF2B5EF4-FFF2-40B4-BE49-F238E27FC236}">
                <a16:creationId xmlns:a16="http://schemas.microsoft.com/office/drawing/2014/main" xmlns="" id="{C4FDA513-8E71-8A81-2F01-FDC403DC0B08}"/>
              </a:ext>
            </a:extLst>
          </p:cNvPr>
          <p:cNvPicPr>
            <a:picLocks noChangeAspect="1"/>
          </p:cNvPicPr>
          <p:nvPr/>
        </p:nvPicPr>
        <p:blipFill>
          <a:blip r:embed="rId3"/>
          <a:stretch>
            <a:fillRect/>
          </a:stretch>
        </p:blipFill>
        <p:spPr>
          <a:xfrm rot="270514">
            <a:off x="9826355" y="3033786"/>
            <a:ext cx="1721301" cy="3351101"/>
          </a:xfrm>
          <a:prstGeom prst="rect">
            <a:avLst/>
          </a:prstGeom>
        </p:spPr>
      </p:pic>
      <p:sp>
        <p:nvSpPr>
          <p:cNvPr id="93" name="Google Shape;93;p2">
            <a:extLst>
              <a:ext uri="{FF2B5EF4-FFF2-40B4-BE49-F238E27FC236}">
                <a16:creationId xmlns:a16="http://schemas.microsoft.com/office/drawing/2014/main" xmlns="" id="{8C6F9509-86B8-0335-D452-D89ECC17EA9C}"/>
              </a:ext>
            </a:extLst>
          </p:cNvPr>
          <p:cNvSpPr txBox="1">
            <a:spLocks noGrp="1"/>
          </p:cNvSpPr>
          <p:nvPr>
            <p:ph type="ctrTitle" idx="4294967295"/>
          </p:nvPr>
        </p:nvSpPr>
        <p:spPr>
          <a:xfrm>
            <a:off x="5052147" y="1322629"/>
            <a:ext cx="3967163" cy="806450"/>
          </a:xfrm>
          <a:prstGeom prst="rect">
            <a:avLst/>
          </a:prstGeom>
          <a:noFill/>
          <a:ln>
            <a:noFill/>
          </a:ln>
        </p:spPr>
        <p:txBody>
          <a:bodyPr spcFirstLastPara="1" wrap="square" lIns="91425" tIns="45700" rIns="91425" bIns="45700" anchor="ctr" anchorCtr="0">
            <a:normAutofit/>
          </a:bodyPr>
          <a:lstStyle/>
          <a:p>
            <a:pPr lvl="0" algn="ctr">
              <a:buSzPts val="6600"/>
            </a:pPr>
            <a:r>
              <a:rPr lang="zh-TW" altLang="zh-TW" sz="3200" b="1" dirty="0">
                <a:latin typeface="Microsoft JhengHei"/>
                <a:ea typeface="Microsoft JhengHei"/>
                <a:cs typeface="Microsoft JhengHei"/>
                <a:sym typeface="Microsoft JhengHei"/>
              </a:rPr>
              <a:t>本節課程重點</a:t>
            </a:r>
            <a:endParaRPr sz="3200" b="1" dirty="0">
              <a:latin typeface="Microsoft JhengHei"/>
              <a:ea typeface="Microsoft JhengHei"/>
              <a:cs typeface="Microsoft JhengHei"/>
              <a:sym typeface="Microsoft JhengHei"/>
            </a:endParaRPr>
          </a:p>
        </p:txBody>
      </p:sp>
      <p:sp>
        <p:nvSpPr>
          <p:cNvPr id="95" name="Google Shape;95;p2">
            <a:extLst>
              <a:ext uri="{FF2B5EF4-FFF2-40B4-BE49-F238E27FC236}">
                <a16:creationId xmlns:a16="http://schemas.microsoft.com/office/drawing/2014/main" xmlns="" id="{91224886-565B-3217-5019-A0979AE591FD}"/>
              </a:ext>
            </a:extLst>
          </p:cNvPr>
          <p:cNvSpPr/>
          <p:nvPr/>
        </p:nvSpPr>
        <p:spPr>
          <a:xfrm>
            <a:off x="4780450" y="2223025"/>
            <a:ext cx="4515951" cy="776338"/>
          </a:xfrm>
          <a:prstGeom prst="wedgeRoundRectCallout">
            <a:avLst>
              <a:gd name="adj1" fmla="val 55482"/>
              <a:gd name="adj2" fmla="val -5481"/>
              <a:gd name="adj3" fmla="val 16667"/>
            </a:avLst>
          </a:prstGeom>
          <a:solidFill>
            <a:srgbClr val="FED55C"/>
          </a:solidFill>
          <a:ln w="19050">
            <a:noFill/>
            <a:extLst>
              <a:ext uri="{C807C97D-BFC1-408E-A445-0C87EB9F89A2}">
                <ask:lineSketchStyleProps xmlns:ask="http://schemas.microsoft.com/office/drawing/2018/sketchyshapes" xmlns="" sd="1219033472">
                  <a:custGeom>
                    <a:avLst/>
                    <a:gdLst>
                      <a:gd name="connsiteX0" fmla="*/ 0 w 4515951"/>
                      <a:gd name="connsiteY0" fmla="*/ 129392 h 776338"/>
                      <a:gd name="connsiteX1" fmla="*/ 129392 w 4515951"/>
                      <a:gd name="connsiteY1" fmla="*/ 0 h 776338"/>
                      <a:gd name="connsiteX2" fmla="*/ 680473 w 4515951"/>
                      <a:gd name="connsiteY2" fmla="*/ 0 h 776338"/>
                      <a:gd name="connsiteX3" fmla="*/ 1156406 w 4515951"/>
                      <a:gd name="connsiteY3" fmla="*/ 0 h 776338"/>
                      <a:gd name="connsiteX4" fmla="*/ 1607291 w 4515951"/>
                      <a:gd name="connsiteY4" fmla="*/ 0 h 776338"/>
                      <a:gd name="connsiteX5" fmla="*/ 2133322 w 4515951"/>
                      <a:gd name="connsiteY5" fmla="*/ 0 h 776338"/>
                      <a:gd name="connsiteX6" fmla="*/ 2634305 w 4515951"/>
                      <a:gd name="connsiteY6" fmla="*/ 0 h 776338"/>
                      <a:gd name="connsiteX7" fmla="*/ 2634305 w 4515951"/>
                      <a:gd name="connsiteY7" fmla="*/ 0 h 776338"/>
                      <a:gd name="connsiteX8" fmla="*/ 3221379 w 4515951"/>
                      <a:gd name="connsiteY8" fmla="*/ 0 h 776338"/>
                      <a:gd name="connsiteX9" fmla="*/ 3763293 w 4515951"/>
                      <a:gd name="connsiteY9" fmla="*/ 0 h 776338"/>
                      <a:gd name="connsiteX10" fmla="*/ 4074926 w 4515951"/>
                      <a:gd name="connsiteY10" fmla="*/ 0 h 776338"/>
                      <a:gd name="connsiteX11" fmla="*/ 4386559 w 4515951"/>
                      <a:gd name="connsiteY11" fmla="*/ 0 h 776338"/>
                      <a:gd name="connsiteX12" fmla="*/ 4515951 w 4515951"/>
                      <a:gd name="connsiteY12" fmla="*/ 129392 h 776338"/>
                      <a:gd name="connsiteX13" fmla="*/ 4515951 w 4515951"/>
                      <a:gd name="connsiteY13" fmla="*/ 129390 h 776338"/>
                      <a:gd name="connsiteX14" fmla="*/ 4763515 w 4515951"/>
                      <a:gd name="connsiteY14" fmla="*/ 345618 h 776338"/>
                      <a:gd name="connsiteX15" fmla="*/ 4515951 w 4515951"/>
                      <a:gd name="connsiteY15" fmla="*/ 323474 h 776338"/>
                      <a:gd name="connsiteX16" fmla="*/ 4515951 w 4515951"/>
                      <a:gd name="connsiteY16" fmla="*/ 646946 h 776338"/>
                      <a:gd name="connsiteX17" fmla="*/ 4386559 w 4515951"/>
                      <a:gd name="connsiteY17" fmla="*/ 776338 h 776338"/>
                      <a:gd name="connsiteX18" fmla="*/ 4093624 w 4515951"/>
                      <a:gd name="connsiteY18" fmla="*/ 776338 h 776338"/>
                      <a:gd name="connsiteX19" fmla="*/ 3763293 w 4515951"/>
                      <a:gd name="connsiteY19" fmla="*/ 776338 h 776338"/>
                      <a:gd name="connsiteX20" fmla="*/ 3210089 w 4515951"/>
                      <a:gd name="connsiteY20" fmla="*/ 776338 h 776338"/>
                      <a:gd name="connsiteX21" fmla="*/ 2634305 w 4515951"/>
                      <a:gd name="connsiteY21" fmla="*/ 776338 h 776338"/>
                      <a:gd name="connsiteX22" fmla="*/ 2634305 w 4515951"/>
                      <a:gd name="connsiteY22" fmla="*/ 776338 h 776338"/>
                      <a:gd name="connsiteX23" fmla="*/ 2108273 w 4515951"/>
                      <a:gd name="connsiteY23" fmla="*/ 776338 h 776338"/>
                      <a:gd name="connsiteX24" fmla="*/ 1682438 w 4515951"/>
                      <a:gd name="connsiteY24" fmla="*/ 776338 h 776338"/>
                      <a:gd name="connsiteX25" fmla="*/ 1181455 w 4515951"/>
                      <a:gd name="connsiteY25" fmla="*/ 776338 h 776338"/>
                      <a:gd name="connsiteX26" fmla="*/ 730571 w 4515951"/>
                      <a:gd name="connsiteY26" fmla="*/ 776338 h 776338"/>
                      <a:gd name="connsiteX27" fmla="*/ 129392 w 4515951"/>
                      <a:gd name="connsiteY27" fmla="*/ 776338 h 776338"/>
                      <a:gd name="connsiteX28" fmla="*/ 0 w 4515951"/>
                      <a:gd name="connsiteY28" fmla="*/ 646946 h 776338"/>
                      <a:gd name="connsiteX29" fmla="*/ 0 w 4515951"/>
                      <a:gd name="connsiteY29" fmla="*/ 323474 h 776338"/>
                      <a:gd name="connsiteX30" fmla="*/ 0 w 4515951"/>
                      <a:gd name="connsiteY30" fmla="*/ 129390 h 776338"/>
                      <a:gd name="connsiteX31" fmla="*/ 0 w 4515951"/>
                      <a:gd name="connsiteY31" fmla="*/ 129390 h 776338"/>
                      <a:gd name="connsiteX32" fmla="*/ 0 w 4515951"/>
                      <a:gd name="connsiteY32" fmla="*/ 129392 h 776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515951" h="776338" extrusionOk="0">
                        <a:moveTo>
                          <a:pt x="0" y="129392"/>
                        </a:moveTo>
                        <a:cubicBezTo>
                          <a:pt x="-7184" y="53500"/>
                          <a:pt x="49908" y="3011"/>
                          <a:pt x="129392" y="0"/>
                        </a:cubicBezTo>
                        <a:cubicBezTo>
                          <a:pt x="286630" y="-13294"/>
                          <a:pt x="547183" y="18801"/>
                          <a:pt x="680473" y="0"/>
                        </a:cubicBezTo>
                        <a:cubicBezTo>
                          <a:pt x="813763" y="-18801"/>
                          <a:pt x="977401" y="23354"/>
                          <a:pt x="1156406" y="0"/>
                        </a:cubicBezTo>
                        <a:cubicBezTo>
                          <a:pt x="1335411" y="-23354"/>
                          <a:pt x="1385608" y="3817"/>
                          <a:pt x="1607291" y="0"/>
                        </a:cubicBezTo>
                        <a:cubicBezTo>
                          <a:pt x="1828974" y="-3817"/>
                          <a:pt x="1978932" y="35203"/>
                          <a:pt x="2133322" y="0"/>
                        </a:cubicBezTo>
                        <a:cubicBezTo>
                          <a:pt x="2287712" y="-35203"/>
                          <a:pt x="2475464" y="7611"/>
                          <a:pt x="2634305" y="0"/>
                        </a:cubicBezTo>
                        <a:lnTo>
                          <a:pt x="2634305" y="0"/>
                        </a:lnTo>
                        <a:cubicBezTo>
                          <a:pt x="2914577" y="-28411"/>
                          <a:pt x="2952753" y="10773"/>
                          <a:pt x="3221379" y="0"/>
                        </a:cubicBezTo>
                        <a:cubicBezTo>
                          <a:pt x="3490005" y="-10773"/>
                          <a:pt x="3641938" y="42464"/>
                          <a:pt x="3763293" y="0"/>
                        </a:cubicBezTo>
                        <a:cubicBezTo>
                          <a:pt x="3909400" y="-1599"/>
                          <a:pt x="3936876" y="13270"/>
                          <a:pt x="4074926" y="0"/>
                        </a:cubicBezTo>
                        <a:cubicBezTo>
                          <a:pt x="4212976" y="-13270"/>
                          <a:pt x="4268105" y="17143"/>
                          <a:pt x="4386559" y="0"/>
                        </a:cubicBezTo>
                        <a:cubicBezTo>
                          <a:pt x="4464049" y="18728"/>
                          <a:pt x="4517694" y="56208"/>
                          <a:pt x="4515951" y="129392"/>
                        </a:cubicBezTo>
                        <a:lnTo>
                          <a:pt x="4515951" y="129390"/>
                        </a:lnTo>
                        <a:cubicBezTo>
                          <a:pt x="4591554" y="144383"/>
                          <a:pt x="4633167" y="270954"/>
                          <a:pt x="4763515" y="345618"/>
                        </a:cubicBezTo>
                        <a:cubicBezTo>
                          <a:pt x="4683949" y="364073"/>
                          <a:pt x="4596535" y="328478"/>
                          <a:pt x="4515951" y="323474"/>
                        </a:cubicBezTo>
                        <a:cubicBezTo>
                          <a:pt x="4516889" y="398903"/>
                          <a:pt x="4484645" y="530148"/>
                          <a:pt x="4515951" y="646946"/>
                        </a:cubicBezTo>
                        <a:cubicBezTo>
                          <a:pt x="4516903" y="705527"/>
                          <a:pt x="4446488" y="783072"/>
                          <a:pt x="4386559" y="776338"/>
                        </a:cubicBezTo>
                        <a:cubicBezTo>
                          <a:pt x="4252224" y="787229"/>
                          <a:pt x="4206440" y="749173"/>
                          <a:pt x="4093624" y="776338"/>
                        </a:cubicBezTo>
                        <a:cubicBezTo>
                          <a:pt x="3980809" y="803503"/>
                          <a:pt x="3905813" y="753246"/>
                          <a:pt x="3763293" y="776338"/>
                        </a:cubicBezTo>
                        <a:cubicBezTo>
                          <a:pt x="3515234" y="795986"/>
                          <a:pt x="3482000" y="743472"/>
                          <a:pt x="3210089" y="776338"/>
                        </a:cubicBezTo>
                        <a:cubicBezTo>
                          <a:pt x="2938178" y="809204"/>
                          <a:pt x="2867908" y="740561"/>
                          <a:pt x="2634305" y="776338"/>
                        </a:cubicBezTo>
                        <a:lnTo>
                          <a:pt x="2634305" y="776338"/>
                        </a:lnTo>
                        <a:cubicBezTo>
                          <a:pt x="2380188" y="805178"/>
                          <a:pt x="2251673" y="729981"/>
                          <a:pt x="2108273" y="776338"/>
                        </a:cubicBezTo>
                        <a:cubicBezTo>
                          <a:pt x="1964873" y="822695"/>
                          <a:pt x="1863620" y="751377"/>
                          <a:pt x="1682438" y="776338"/>
                        </a:cubicBezTo>
                        <a:cubicBezTo>
                          <a:pt x="1501256" y="801299"/>
                          <a:pt x="1292666" y="730719"/>
                          <a:pt x="1181455" y="776338"/>
                        </a:cubicBezTo>
                        <a:cubicBezTo>
                          <a:pt x="1070244" y="821957"/>
                          <a:pt x="881455" y="747604"/>
                          <a:pt x="730571" y="776338"/>
                        </a:cubicBezTo>
                        <a:cubicBezTo>
                          <a:pt x="579687" y="805072"/>
                          <a:pt x="360829" y="763807"/>
                          <a:pt x="129392" y="776338"/>
                        </a:cubicBezTo>
                        <a:cubicBezTo>
                          <a:pt x="63648" y="775084"/>
                          <a:pt x="11839" y="728160"/>
                          <a:pt x="0" y="646946"/>
                        </a:cubicBezTo>
                        <a:cubicBezTo>
                          <a:pt x="-19228" y="525694"/>
                          <a:pt x="18840" y="395429"/>
                          <a:pt x="0" y="323474"/>
                        </a:cubicBezTo>
                        <a:cubicBezTo>
                          <a:pt x="-8860" y="252098"/>
                          <a:pt x="13162" y="191433"/>
                          <a:pt x="0" y="129390"/>
                        </a:cubicBezTo>
                        <a:lnTo>
                          <a:pt x="0" y="129390"/>
                        </a:lnTo>
                        <a:lnTo>
                          <a:pt x="0" y="129392"/>
                        </a:lnTo>
                        <a:close/>
                      </a:path>
                    </a:pathLst>
                  </a:custGeom>
                  <ask:type>
                    <ask:lineSketchNone/>
                  </ask:type>
                </ask:lineSketchStyleProps>
              </a:ext>
            </a:extLst>
          </a:ln>
        </p:spPr>
        <p:txBody>
          <a:bodyPr spcFirstLastPara="1" wrap="square" lIns="180000" tIns="45700" rIns="180000" bIns="45700" anchor="t" anchorCtr="0">
            <a:spAutoFit/>
          </a:bodyPr>
          <a:lstStyle/>
          <a:p>
            <a:pPr lvl="0">
              <a:lnSpc>
                <a:spcPct val="110000"/>
              </a:lnSpc>
              <a:buClr>
                <a:srgbClr val="7030A0"/>
              </a:buClr>
              <a:buSzPct val="100000"/>
            </a:pPr>
            <a:r>
              <a:rPr lang="zh-TW" altLang="en-US" sz="1800" b="1" dirty="0">
                <a:latin typeface="Microsoft JhengHei"/>
                <a:ea typeface="Microsoft JhengHei"/>
                <a:cs typeface="Microsoft JhengHei"/>
                <a:sym typeface="Microsoft JhengHei"/>
              </a:rPr>
              <a:t>政府曾經如何運用彩券政策</a:t>
            </a:r>
            <a:r>
              <a:rPr lang="en-US" altLang="zh-TW" sz="1800" b="1" dirty="0">
                <a:latin typeface="Microsoft JhengHei"/>
                <a:ea typeface="Microsoft JhengHei"/>
                <a:cs typeface="Microsoft JhengHei"/>
                <a:sym typeface="Microsoft JhengHei"/>
              </a:rPr>
              <a:t>(</a:t>
            </a:r>
            <a:r>
              <a:rPr lang="zh-TW" altLang="en-US" sz="1800" b="1" dirty="0">
                <a:latin typeface="Microsoft JhengHei"/>
                <a:ea typeface="Microsoft JhengHei"/>
                <a:cs typeface="Microsoft JhengHei"/>
                <a:sym typeface="Microsoft JhengHei"/>
              </a:rPr>
              <a:t>愛國獎券</a:t>
            </a:r>
            <a:r>
              <a:rPr lang="en-US" altLang="zh-TW" sz="1800" b="1" dirty="0">
                <a:latin typeface="Microsoft JhengHei"/>
                <a:ea typeface="Microsoft JhengHei"/>
                <a:cs typeface="Microsoft JhengHei"/>
                <a:sym typeface="Microsoft JhengHei"/>
              </a:rPr>
              <a:t>)</a:t>
            </a:r>
            <a:r>
              <a:rPr lang="zh-TW" altLang="en-US" sz="1800" b="1" dirty="0">
                <a:latin typeface="Microsoft JhengHei"/>
                <a:ea typeface="Microsoft JhengHei"/>
                <a:cs typeface="Microsoft JhengHei"/>
                <a:sym typeface="Microsoft JhengHei"/>
              </a:rPr>
              <a:t>增加稅收、 緩解財政困難。</a:t>
            </a:r>
            <a:endParaRPr lang="zh-TW" altLang="en-US" sz="1800" b="1" dirty="0">
              <a:solidFill>
                <a:srgbClr val="0070C0"/>
              </a:solidFill>
              <a:latin typeface="Microsoft JhengHei"/>
              <a:ea typeface="Microsoft JhengHei"/>
              <a:cs typeface="Microsoft JhengHei"/>
              <a:sym typeface="Microsoft JhengHei"/>
            </a:endParaRPr>
          </a:p>
        </p:txBody>
      </p:sp>
      <p:sp>
        <p:nvSpPr>
          <p:cNvPr id="96" name="Google Shape;96;p2">
            <a:extLst>
              <a:ext uri="{FF2B5EF4-FFF2-40B4-BE49-F238E27FC236}">
                <a16:creationId xmlns:a16="http://schemas.microsoft.com/office/drawing/2014/main" xmlns="" id="{4A602152-C39F-5B50-56A5-481716D0CB0F}"/>
              </a:ext>
            </a:extLst>
          </p:cNvPr>
          <p:cNvSpPr/>
          <p:nvPr/>
        </p:nvSpPr>
        <p:spPr>
          <a:xfrm>
            <a:off x="5818909" y="3187256"/>
            <a:ext cx="3613850" cy="1055340"/>
          </a:xfrm>
          <a:prstGeom prst="wedgeRoundRectCallout">
            <a:avLst>
              <a:gd name="adj1" fmla="val 42200"/>
              <a:gd name="adj2" fmla="val 74934"/>
              <a:gd name="adj3" fmla="val 16667"/>
            </a:avLst>
          </a:prstGeom>
          <a:solidFill>
            <a:srgbClr val="A3D9FF"/>
          </a:solidFill>
          <a:ln w="15875">
            <a:noFill/>
            <a:extLst>
              <a:ext uri="{C807C97D-BFC1-408E-A445-0C87EB9F89A2}">
                <ask:lineSketchStyleProps xmlns:ask="http://schemas.microsoft.com/office/drawing/2018/sketchyshapes" xmlns="" sd="1219033472">
                  <a:custGeom>
                    <a:avLst/>
                    <a:gdLst>
                      <a:gd name="connsiteX0" fmla="*/ 0 w 3931227"/>
                      <a:gd name="connsiteY0" fmla="*/ 187244 h 1123444"/>
                      <a:gd name="connsiteX1" fmla="*/ 187244 w 3931227"/>
                      <a:gd name="connsiteY1" fmla="*/ 0 h 1123444"/>
                      <a:gd name="connsiteX2" fmla="*/ 734797 w 3931227"/>
                      <a:gd name="connsiteY2" fmla="*/ 0 h 1123444"/>
                      <a:gd name="connsiteX3" fmla="*/ 1282349 w 3931227"/>
                      <a:gd name="connsiteY3" fmla="*/ 0 h 1123444"/>
                      <a:gd name="connsiteX4" fmla="*/ 2293216 w 3931227"/>
                      <a:gd name="connsiteY4" fmla="*/ 0 h 1123444"/>
                      <a:gd name="connsiteX5" fmla="*/ 2293216 w 3931227"/>
                      <a:gd name="connsiteY5" fmla="*/ 0 h 1123444"/>
                      <a:gd name="connsiteX6" fmla="*/ 2774791 w 3931227"/>
                      <a:gd name="connsiteY6" fmla="*/ 0 h 1123444"/>
                      <a:gd name="connsiteX7" fmla="*/ 3276023 w 3931227"/>
                      <a:gd name="connsiteY7" fmla="*/ 0 h 1123444"/>
                      <a:gd name="connsiteX8" fmla="*/ 3743983 w 3931227"/>
                      <a:gd name="connsiteY8" fmla="*/ 0 h 1123444"/>
                      <a:gd name="connsiteX9" fmla="*/ 3931227 w 3931227"/>
                      <a:gd name="connsiteY9" fmla="*/ 187244 h 1123444"/>
                      <a:gd name="connsiteX10" fmla="*/ 3931227 w 3931227"/>
                      <a:gd name="connsiteY10" fmla="*/ 655342 h 1123444"/>
                      <a:gd name="connsiteX11" fmla="*/ 3931227 w 3931227"/>
                      <a:gd name="connsiteY11" fmla="*/ 655342 h 1123444"/>
                      <a:gd name="connsiteX12" fmla="*/ 3931227 w 3931227"/>
                      <a:gd name="connsiteY12" fmla="*/ 936203 h 1123444"/>
                      <a:gd name="connsiteX13" fmla="*/ 3931227 w 3931227"/>
                      <a:gd name="connsiteY13" fmla="*/ 936200 h 1123444"/>
                      <a:gd name="connsiteX14" fmla="*/ 3743983 w 3931227"/>
                      <a:gd name="connsiteY14" fmla="*/ 1123444 h 1123444"/>
                      <a:gd name="connsiteX15" fmla="*/ 3276023 w 3931227"/>
                      <a:gd name="connsiteY15" fmla="*/ 1123444 h 1123444"/>
                      <a:gd name="connsiteX16" fmla="*/ 3624591 w 3931227"/>
                      <a:gd name="connsiteY16" fmla="*/ 1403564 h 1123444"/>
                      <a:gd name="connsiteX17" fmla="*/ 3194113 w 3931227"/>
                      <a:gd name="connsiteY17" fmla="*/ 1312992 h 1123444"/>
                      <a:gd name="connsiteX18" fmla="*/ 2790263 w 3931227"/>
                      <a:gd name="connsiteY18" fmla="*/ 1228022 h 1123444"/>
                      <a:gd name="connsiteX19" fmla="*/ 2293216 w 3931227"/>
                      <a:gd name="connsiteY19" fmla="*/ 1123444 h 1123444"/>
                      <a:gd name="connsiteX20" fmla="*/ 1766723 w 3931227"/>
                      <a:gd name="connsiteY20" fmla="*/ 1123444 h 1123444"/>
                      <a:gd name="connsiteX21" fmla="*/ 1219170 w 3931227"/>
                      <a:gd name="connsiteY21" fmla="*/ 1123444 h 1123444"/>
                      <a:gd name="connsiteX22" fmla="*/ 671618 w 3931227"/>
                      <a:gd name="connsiteY22" fmla="*/ 1123444 h 1123444"/>
                      <a:gd name="connsiteX23" fmla="*/ 187244 w 3931227"/>
                      <a:gd name="connsiteY23" fmla="*/ 1123444 h 1123444"/>
                      <a:gd name="connsiteX24" fmla="*/ 0 w 3931227"/>
                      <a:gd name="connsiteY24" fmla="*/ 936200 h 1123444"/>
                      <a:gd name="connsiteX25" fmla="*/ 0 w 3931227"/>
                      <a:gd name="connsiteY25" fmla="*/ 936203 h 1123444"/>
                      <a:gd name="connsiteX26" fmla="*/ 0 w 3931227"/>
                      <a:gd name="connsiteY26" fmla="*/ 655342 h 1123444"/>
                      <a:gd name="connsiteX27" fmla="*/ 0 w 3931227"/>
                      <a:gd name="connsiteY27" fmla="*/ 655342 h 1123444"/>
                      <a:gd name="connsiteX28" fmla="*/ 0 w 3931227"/>
                      <a:gd name="connsiteY28" fmla="*/ 187244 h 1123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931227" h="1123444" fill="none" extrusionOk="0">
                        <a:moveTo>
                          <a:pt x="0" y="187244"/>
                        </a:moveTo>
                        <a:cubicBezTo>
                          <a:pt x="-2911" y="74664"/>
                          <a:pt x="86638" y="-2108"/>
                          <a:pt x="187244" y="0"/>
                        </a:cubicBezTo>
                        <a:cubicBezTo>
                          <a:pt x="356894" y="-50021"/>
                          <a:pt x="518496" y="13873"/>
                          <a:pt x="734797" y="0"/>
                        </a:cubicBezTo>
                        <a:cubicBezTo>
                          <a:pt x="951098" y="-13873"/>
                          <a:pt x="1145045" y="64649"/>
                          <a:pt x="1282349" y="0"/>
                        </a:cubicBezTo>
                        <a:cubicBezTo>
                          <a:pt x="1419653" y="-64649"/>
                          <a:pt x="1900573" y="6357"/>
                          <a:pt x="2293216" y="0"/>
                        </a:cubicBezTo>
                        <a:lnTo>
                          <a:pt x="2293216" y="0"/>
                        </a:lnTo>
                        <a:cubicBezTo>
                          <a:pt x="2431073" y="-31553"/>
                          <a:pt x="2631485" y="42289"/>
                          <a:pt x="2774791" y="0"/>
                        </a:cubicBezTo>
                        <a:cubicBezTo>
                          <a:pt x="2918098" y="-42289"/>
                          <a:pt x="3123273" y="11715"/>
                          <a:pt x="3276023" y="0"/>
                        </a:cubicBezTo>
                        <a:cubicBezTo>
                          <a:pt x="3500209" y="-4939"/>
                          <a:pt x="3550201" y="10669"/>
                          <a:pt x="3743983" y="0"/>
                        </a:cubicBezTo>
                        <a:cubicBezTo>
                          <a:pt x="3858815" y="27912"/>
                          <a:pt x="3939083" y="91604"/>
                          <a:pt x="3931227" y="187244"/>
                        </a:cubicBezTo>
                        <a:cubicBezTo>
                          <a:pt x="3934544" y="376745"/>
                          <a:pt x="3920133" y="540183"/>
                          <a:pt x="3931227" y="655342"/>
                        </a:cubicBezTo>
                        <a:lnTo>
                          <a:pt x="3931227" y="655342"/>
                        </a:lnTo>
                        <a:cubicBezTo>
                          <a:pt x="3955930" y="774828"/>
                          <a:pt x="3927823" y="854378"/>
                          <a:pt x="3931227" y="936203"/>
                        </a:cubicBezTo>
                        <a:lnTo>
                          <a:pt x="3931227" y="936200"/>
                        </a:lnTo>
                        <a:cubicBezTo>
                          <a:pt x="3908776" y="1050046"/>
                          <a:pt x="3848404" y="1138572"/>
                          <a:pt x="3743983" y="1123444"/>
                        </a:cubicBezTo>
                        <a:cubicBezTo>
                          <a:pt x="3527915" y="1168476"/>
                          <a:pt x="3418137" y="1087236"/>
                          <a:pt x="3276023" y="1123444"/>
                        </a:cubicBezTo>
                        <a:cubicBezTo>
                          <a:pt x="3399738" y="1220743"/>
                          <a:pt x="3472611" y="1325129"/>
                          <a:pt x="3624591" y="1403564"/>
                        </a:cubicBezTo>
                        <a:cubicBezTo>
                          <a:pt x="3492744" y="1405623"/>
                          <a:pt x="3285846" y="1304860"/>
                          <a:pt x="3194113" y="1312992"/>
                        </a:cubicBezTo>
                        <a:cubicBezTo>
                          <a:pt x="3102380" y="1321124"/>
                          <a:pt x="2978161" y="1242598"/>
                          <a:pt x="2790263" y="1228022"/>
                        </a:cubicBezTo>
                        <a:cubicBezTo>
                          <a:pt x="2602365" y="1213446"/>
                          <a:pt x="2515948" y="1130338"/>
                          <a:pt x="2293216" y="1123444"/>
                        </a:cubicBezTo>
                        <a:cubicBezTo>
                          <a:pt x="2142172" y="1176087"/>
                          <a:pt x="1880658" y="1104323"/>
                          <a:pt x="1766723" y="1123444"/>
                        </a:cubicBezTo>
                        <a:cubicBezTo>
                          <a:pt x="1652788" y="1142565"/>
                          <a:pt x="1470517" y="1123315"/>
                          <a:pt x="1219170" y="1123444"/>
                        </a:cubicBezTo>
                        <a:cubicBezTo>
                          <a:pt x="967823" y="1123573"/>
                          <a:pt x="833742" y="1107145"/>
                          <a:pt x="671618" y="1123444"/>
                        </a:cubicBezTo>
                        <a:cubicBezTo>
                          <a:pt x="509494" y="1139743"/>
                          <a:pt x="392056" y="1077070"/>
                          <a:pt x="187244" y="1123444"/>
                        </a:cubicBezTo>
                        <a:cubicBezTo>
                          <a:pt x="93571" y="1140602"/>
                          <a:pt x="10767" y="1049869"/>
                          <a:pt x="0" y="936200"/>
                        </a:cubicBezTo>
                        <a:lnTo>
                          <a:pt x="0" y="936203"/>
                        </a:lnTo>
                        <a:cubicBezTo>
                          <a:pt x="-11009" y="800720"/>
                          <a:pt x="22921" y="723353"/>
                          <a:pt x="0" y="655342"/>
                        </a:cubicBezTo>
                        <a:lnTo>
                          <a:pt x="0" y="655342"/>
                        </a:lnTo>
                        <a:cubicBezTo>
                          <a:pt x="-8101" y="446670"/>
                          <a:pt x="16247" y="367856"/>
                          <a:pt x="0" y="187244"/>
                        </a:cubicBezTo>
                        <a:close/>
                      </a:path>
                      <a:path w="3931227" h="1123444" stroke="0" extrusionOk="0">
                        <a:moveTo>
                          <a:pt x="0" y="187244"/>
                        </a:moveTo>
                        <a:cubicBezTo>
                          <a:pt x="-11871" y="76510"/>
                          <a:pt x="67825" y="6008"/>
                          <a:pt x="187244" y="0"/>
                        </a:cubicBezTo>
                        <a:cubicBezTo>
                          <a:pt x="424758" y="-35361"/>
                          <a:pt x="627938" y="31440"/>
                          <a:pt x="755856" y="0"/>
                        </a:cubicBezTo>
                        <a:cubicBezTo>
                          <a:pt x="883774" y="-31440"/>
                          <a:pt x="1098057" y="32209"/>
                          <a:pt x="1261290" y="0"/>
                        </a:cubicBezTo>
                        <a:cubicBezTo>
                          <a:pt x="1424523" y="-32209"/>
                          <a:pt x="1585448" y="14036"/>
                          <a:pt x="1745663" y="0"/>
                        </a:cubicBezTo>
                        <a:cubicBezTo>
                          <a:pt x="1905878" y="-14036"/>
                          <a:pt x="2118535" y="47025"/>
                          <a:pt x="2293216" y="0"/>
                        </a:cubicBezTo>
                        <a:lnTo>
                          <a:pt x="2293216" y="0"/>
                        </a:lnTo>
                        <a:cubicBezTo>
                          <a:pt x="2478192" y="-48296"/>
                          <a:pt x="2567865" y="51840"/>
                          <a:pt x="2774791" y="0"/>
                        </a:cubicBezTo>
                        <a:cubicBezTo>
                          <a:pt x="2981718" y="-51840"/>
                          <a:pt x="3065537" y="46718"/>
                          <a:pt x="3276023" y="0"/>
                        </a:cubicBezTo>
                        <a:cubicBezTo>
                          <a:pt x="3470230" y="-29329"/>
                          <a:pt x="3590911" y="12482"/>
                          <a:pt x="3743983" y="0"/>
                        </a:cubicBezTo>
                        <a:cubicBezTo>
                          <a:pt x="3848094" y="4839"/>
                          <a:pt x="3929044" y="83707"/>
                          <a:pt x="3931227" y="187244"/>
                        </a:cubicBezTo>
                        <a:cubicBezTo>
                          <a:pt x="3933885" y="355447"/>
                          <a:pt x="3898963" y="443580"/>
                          <a:pt x="3931227" y="655342"/>
                        </a:cubicBezTo>
                        <a:lnTo>
                          <a:pt x="3931227" y="655342"/>
                        </a:lnTo>
                        <a:cubicBezTo>
                          <a:pt x="3953979" y="719769"/>
                          <a:pt x="3925888" y="819422"/>
                          <a:pt x="3931227" y="936203"/>
                        </a:cubicBezTo>
                        <a:lnTo>
                          <a:pt x="3931227" y="936200"/>
                        </a:lnTo>
                        <a:cubicBezTo>
                          <a:pt x="3941718" y="1026589"/>
                          <a:pt x="3831947" y="1117472"/>
                          <a:pt x="3743983" y="1123444"/>
                        </a:cubicBezTo>
                        <a:cubicBezTo>
                          <a:pt x="3514303" y="1142072"/>
                          <a:pt x="3375553" y="1105623"/>
                          <a:pt x="3276023" y="1123444"/>
                        </a:cubicBezTo>
                        <a:cubicBezTo>
                          <a:pt x="3380146" y="1183466"/>
                          <a:pt x="3495210" y="1317704"/>
                          <a:pt x="3624591" y="1403564"/>
                        </a:cubicBezTo>
                        <a:cubicBezTo>
                          <a:pt x="3474942" y="1389685"/>
                          <a:pt x="3384481" y="1338631"/>
                          <a:pt x="3220741" y="1318594"/>
                        </a:cubicBezTo>
                        <a:cubicBezTo>
                          <a:pt x="3057001" y="1298557"/>
                          <a:pt x="2895473" y="1238105"/>
                          <a:pt x="2803576" y="1230823"/>
                        </a:cubicBezTo>
                        <a:cubicBezTo>
                          <a:pt x="2711679" y="1223541"/>
                          <a:pt x="2509085" y="1121920"/>
                          <a:pt x="2293216" y="1123444"/>
                        </a:cubicBezTo>
                        <a:cubicBezTo>
                          <a:pt x="2172743" y="1167964"/>
                          <a:pt x="2038015" y="1083628"/>
                          <a:pt x="1787783" y="1123444"/>
                        </a:cubicBezTo>
                        <a:cubicBezTo>
                          <a:pt x="1537551" y="1163260"/>
                          <a:pt x="1392605" y="1112255"/>
                          <a:pt x="1261290" y="1123444"/>
                        </a:cubicBezTo>
                        <a:cubicBezTo>
                          <a:pt x="1129975" y="1134633"/>
                          <a:pt x="933028" y="1081314"/>
                          <a:pt x="797976" y="1123444"/>
                        </a:cubicBezTo>
                        <a:cubicBezTo>
                          <a:pt x="662924" y="1165574"/>
                          <a:pt x="418523" y="1092201"/>
                          <a:pt x="187244" y="1123444"/>
                        </a:cubicBezTo>
                        <a:cubicBezTo>
                          <a:pt x="76947" y="1137266"/>
                          <a:pt x="-3510" y="1034955"/>
                          <a:pt x="0" y="936200"/>
                        </a:cubicBezTo>
                        <a:lnTo>
                          <a:pt x="0" y="936203"/>
                        </a:lnTo>
                        <a:cubicBezTo>
                          <a:pt x="-22409" y="864676"/>
                          <a:pt x="27575" y="769638"/>
                          <a:pt x="0" y="655342"/>
                        </a:cubicBezTo>
                        <a:lnTo>
                          <a:pt x="0" y="655342"/>
                        </a:lnTo>
                        <a:cubicBezTo>
                          <a:pt x="-950" y="459435"/>
                          <a:pt x="42213" y="397789"/>
                          <a:pt x="0" y="187244"/>
                        </a:cubicBezTo>
                        <a:close/>
                      </a:path>
                    </a:pathLst>
                  </a:custGeom>
                  <ask:type>
                    <ask:lineSketchNone/>
                  </ask:type>
                </ask:lineSketchStyleProps>
              </a:ext>
            </a:extLst>
          </a:ln>
        </p:spPr>
        <p:txBody>
          <a:bodyPr spcFirstLastPara="1" wrap="square" lIns="180000" tIns="216000" rIns="180000" bIns="180000" anchor="t" anchorCtr="0">
            <a:spAutoFit/>
          </a:bodyPr>
          <a:lstStyle/>
          <a:p>
            <a:pPr lvl="0" algn="just"/>
            <a:r>
              <a:rPr lang="zh-TW" altLang="en-US" sz="1800" b="1" dirty="0">
                <a:solidFill>
                  <a:schemeClr val="tx1"/>
                </a:solidFill>
                <a:latin typeface="Microsoft JhengHei"/>
                <a:ea typeface="Microsoft JhengHei"/>
                <a:cs typeface="Microsoft JhengHei"/>
                <a:sym typeface="Microsoft JhengHei"/>
              </a:rPr>
              <a:t>彩券發行若是強調中獎與財富，可能對社會運作產生影響。 </a:t>
            </a:r>
            <a:r>
              <a:rPr lang="zh-TW" altLang="en-US" sz="1800" b="1" u="sng" dirty="0">
                <a:solidFill>
                  <a:schemeClr val="tx1"/>
                </a:solidFill>
                <a:latin typeface="Times New Roman"/>
                <a:ea typeface="Times New Roman"/>
                <a:cs typeface="Times New Roman"/>
                <a:sym typeface="Times New Roman"/>
              </a:rPr>
              <a:t>　　　　　　　</a:t>
            </a:r>
            <a:endParaRPr sz="1800" b="1" dirty="0">
              <a:solidFill>
                <a:schemeClr val="tx1"/>
              </a:solidFill>
            </a:endParaRPr>
          </a:p>
        </p:txBody>
      </p:sp>
      <p:sp>
        <p:nvSpPr>
          <p:cNvPr id="97" name="Google Shape;97;p2">
            <a:extLst>
              <a:ext uri="{FF2B5EF4-FFF2-40B4-BE49-F238E27FC236}">
                <a16:creationId xmlns:a16="http://schemas.microsoft.com/office/drawing/2014/main" xmlns="" id="{BF3BD3F6-86AF-B044-5D83-6DA00778282B}"/>
              </a:ext>
            </a:extLst>
          </p:cNvPr>
          <p:cNvSpPr/>
          <p:nvPr/>
        </p:nvSpPr>
        <p:spPr>
          <a:xfrm>
            <a:off x="4503360" y="4598164"/>
            <a:ext cx="4515950" cy="946597"/>
          </a:xfrm>
          <a:prstGeom prst="wedgeRoundRectCallout">
            <a:avLst>
              <a:gd name="adj1" fmla="val 60663"/>
              <a:gd name="adj2" fmla="val 3651"/>
              <a:gd name="adj3" fmla="val 16667"/>
            </a:avLst>
          </a:prstGeom>
          <a:solidFill>
            <a:srgbClr val="FED55C"/>
          </a:solidFill>
          <a:ln w="22225">
            <a:noFill/>
            <a:extLst>
              <a:ext uri="{C807C97D-BFC1-408E-A445-0C87EB9F89A2}">
                <ask:lineSketchStyleProps xmlns:ask="http://schemas.microsoft.com/office/drawing/2018/sketchyshapes" xmlns="" sd="1219033472">
                  <a:custGeom>
                    <a:avLst/>
                    <a:gdLst>
                      <a:gd name="connsiteX0" fmla="*/ 0 w 4515950"/>
                      <a:gd name="connsiteY0" fmla="*/ 157769 h 946597"/>
                      <a:gd name="connsiteX1" fmla="*/ 157769 w 4515950"/>
                      <a:gd name="connsiteY1" fmla="*/ 0 h 946597"/>
                      <a:gd name="connsiteX2" fmla="*/ 702607 w 4515950"/>
                      <a:gd name="connsiteY2" fmla="*/ 0 h 946597"/>
                      <a:gd name="connsiteX3" fmla="*/ 1173148 w 4515950"/>
                      <a:gd name="connsiteY3" fmla="*/ 0 h 946597"/>
                      <a:gd name="connsiteX4" fmla="*/ 1618925 w 4515950"/>
                      <a:gd name="connsiteY4" fmla="*/ 0 h 946597"/>
                      <a:gd name="connsiteX5" fmla="*/ 2138997 w 4515950"/>
                      <a:gd name="connsiteY5" fmla="*/ 0 h 946597"/>
                      <a:gd name="connsiteX6" fmla="*/ 2634304 w 4515950"/>
                      <a:gd name="connsiteY6" fmla="*/ 0 h 946597"/>
                      <a:gd name="connsiteX7" fmla="*/ 2634304 w 4515950"/>
                      <a:gd name="connsiteY7" fmla="*/ 0 h 946597"/>
                      <a:gd name="connsiteX8" fmla="*/ 3221378 w 4515950"/>
                      <a:gd name="connsiteY8" fmla="*/ 0 h 946597"/>
                      <a:gd name="connsiteX9" fmla="*/ 3763292 w 4515950"/>
                      <a:gd name="connsiteY9" fmla="*/ 0 h 946597"/>
                      <a:gd name="connsiteX10" fmla="*/ 4358181 w 4515950"/>
                      <a:gd name="connsiteY10" fmla="*/ 0 h 946597"/>
                      <a:gd name="connsiteX11" fmla="*/ 4515950 w 4515950"/>
                      <a:gd name="connsiteY11" fmla="*/ 157769 h 946597"/>
                      <a:gd name="connsiteX12" fmla="*/ 4515950 w 4515950"/>
                      <a:gd name="connsiteY12" fmla="*/ 552182 h 946597"/>
                      <a:gd name="connsiteX13" fmla="*/ 4997486 w 4515950"/>
                      <a:gd name="connsiteY13" fmla="*/ 507859 h 946597"/>
                      <a:gd name="connsiteX14" fmla="*/ 4515950 w 4515950"/>
                      <a:gd name="connsiteY14" fmla="*/ 788831 h 946597"/>
                      <a:gd name="connsiteX15" fmla="*/ 4515950 w 4515950"/>
                      <a:gd name="connsiteY15" fmla="*/ 788828 h 946597"/>
                      <a:gd name="connsiteX16" fmla="*/ 4358181 w 4515950"/>
                      <a:gd name="connsiteY16" fmla="*/ 946597 h 946597"/>
                      <a:gd name="connsiteX17" fmla="*/ 3763292 w 4515950"/>
                      <a:gd name="connsiteY17" fmla="*/ 946597 h 946597"/>
                      <a:gd name="connsiteX18" fmla="*/ 3221378 w 4515950"/>
                      <a:gd name="connsiteY18" fmla="*/ 946597 h 946597"/>
                      <a:gd name="connsiteX19" fmla="*/ 2634304 w 4515950"/>
                      <a:gd name="connsiteY19" fmla="*/ 946597 h 946597"/>
                      <a:gd name="connsiteX20" fmla="*/ 2634304 w 4515950"/>
                      <a:gd name="connsiteY20" fmla="*/ 946597 h 946597"/>
                      <a:gd name="connsiteX21" fmla="*/ 2163762 w 4515950"/>
                      <a:gd name="connsiteY21" fmla="*/ 946597 h 946597"/>
                      <a:gd name="connsiteX22" fmla="*/ 1668455 w 4515950"/>
                      <a:gd name="connsiteY22" fmla="*/ 946597 h 946597"/>
                      <a:gd name="connsiteX23" fmla="*/ 1247444 w 4515950"/>
                      <a:gd name="connsiteY23" fmla="*/ 946597 h 946597"/>
                      <a:gd name="connsiteX24" fmla="*/ 826433 w 4515950"/>
                      <a:gd name="connsiteY24" fmla="*/ 946597 h 946597"/>
                      <a:gd name="connsiteX25" fmla="*/ 157769 w 4515950"/>
                      <a:gd name="connsiteY25" fmla="*/ 946597 h 946597"/>
                      <a:gd name="connsiteX26" fmla="*/ 0 w 4515950"/>
                      <a:gd name="connsiteY26" fmla="*/ 788828 h 946597"/>
                      <a:gd name="connsiteX27" fmla="*/ 0 w 4515950"/>
                      <a:gd name="connsiteY27" fmla="*/ 788831 h 946597"/>
                      <a:gd name="connsiteX28" fmla="*/ 0 w 4515950"/>
                      <a:gd name="connsiteY28" fmla="*/ 552182 h 946597"/>
                      <a:gd name="connsiteX29" fmla="*/ 0 w 4515950"/>
                      <a:gd name="connsiteY29" fmla="*/ 552182 h 946597"/>
                      <a:gd name="connsiteX30" fmla="*/ 0 w 4515950"/>
                      <a:gd name="connsiteY30" fmla="*/ 157769 h 946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515950" h="946597" extrusionOk="0">
                        <a:moveTo>
                          <a:pt x="0" y="157769"/>
                        </a:moveTo>
                        <a:cubicBezTo>
                          <a:pt x="-19685" y="58494"/>
                          <a:pt x="64714" y="2223"/>
                          <a:pt x="157769" y="0"/>
                        </a:cubicBezTo>
                        <a:cubicBezTo>
                          <a:pt x="308603" y="-37913"/>
                          <a:pt x="475017" y="2500"/>
                          <a:pt x="702607" y="0"/>
                        </a:cubicBezTo>
                        <a:cubicBezTo>
                          <a:pt x="930197" y="-2500"/>
                          <a:pt x="1062097" y="14920"/>
                          <a:pt x="1173148" y="0"/>
                        </a:cubicBezTo>
                        <a:cubicBezTo>
                          <a:pt x="1284199" y="-14920"/>
                          <a:pt x="1520856" y="19845"/>
                          <a:pt x="1618925" y="0"/>
                        </a:cubicBezTo>
                        <a:cubicBezTo>
                          <a:pt x="1716994" y="-19845"/>
                          <a:pt x="1896070" y="38254"/>
                          <a:pt x="2138997" y="0"/>
                        </a:cubicBezTo>
                        <a:cubicBezTo>
                          <a:pt x="2381924" y="-38254"/>
                          <a:pt x="2509178" y="36821"/>
                          <a:pt x="2634304" y="0"/>
                        </a:cubicBezTo>
                        <a:lnTo>
                          <a:pt x="2634304" y="0"/>
                        </a:lnTo>
                        <a:cubicBezTo>
                          <a:pt x="2914576" y="-28411"/>
                          <a:pt x="2952752" y="10773"/>
                          <a:pt x="3221378" y="0"/>
                        </a:cubicBezTo>
                        <a:cubicBezTo>
                          <a:pt x="3490004" y="-10773"/>
                          <a:pt x="3641937" y="42464"/>
                          <a:pt x="3763292" y="0"/>
                        </a:cubicBezTo>
                        <a:cubicBezTo>
                          <a:pt x="3971723" y="-51027"/>
                          <a:pt x="4075626" y="17830"/>
                          <a:pt x="4358181" y="0"/>
                        </a:cubicBezTo>
                        <a:cubicBezTo>
                          <a:pt x="4459684" y="11752"/>
                          <a:pt x="4527695" y="88119"/>
                          <a:pt x="4515950" y="157769"/>
                        </a:cubicBezTo>
                        <a:cubicBezTo>
                          <a:pt x="4562903" y="277667"/>
                          <a:pt x="4476405" y="431698"/>
                          <a:pt x="4515950" y="552182"/>
                        </a:cubicBezTo>
                        <a:cubicBezTo>
                          <a:pt x="4737735" y="497018"/>
                          <a:pt x="4829026" y="543965"/>
                          <a:pt x="4997486" y="507859"/>
                        </a:cubicBezTo>
                        <a:cubicBezTo>
                          <a:pt x="4787215" y="686099"/>
                          <a:pt x="4668142" y="642031"/>
                          <a:pt x="4515950" y="788831"/>
                        </a:cubicBezTo>
                        <a:lnTo>
                          <a:pt x="4515950" y="788828"/>
                        </a:lnTo>
                        <a:cubicBezTo>
                          <a:pt x="4507489" y="863312"/>
                          <a:pt x="4440019" y="966528"/>
                          <a:pt x="4358181" y="946597"/>
                        </a:cubicBezTo>
                        <a:cubicBezTo>
                          <a:pt x="4238014" y="947524"/>
                          <a:pt x="3939011" y="944074"/>
                          <a:pt x="3763292" y="946597"/>
                        </a:cubicBezTo>
                        <a:cubicBezTo>
                          <a:pt x="3599595" y="956161"/>
                          <a:pt x="3441226" y="888631"/>
                          <a:pt x="3221378" y="946597"/>
                        </a:cubicBezTo>
                        <a:cubicBezTo>
                          <a:pt x="3001530" y="1004563"/>
                          <a:pt x="2900481" y="881727"/>
                          <a:pt x="2634304" y="946597"/>
                        </a:cubicBezTo>
                        <a:lnTo>
                          <a:pt x="2634304" y="946597"/>
                        </a:lnTo>
                        <a:cubicBezTo>
                          <a:pt x="2418258" y="991919"/>
                          <a:pt x="2368762" y="938790"/>
                          <a:pt x="2163762" y="946597"/>
                        </a:cubicBezTo>
                        <a:cubicBezTo>
                          <a:pt x="1958762" y="954404"/>
                          <a:pt x="1815303" y="905682"/>
                          <a:pt x="1668455" y="946597"/>
                        </a:cubicBezTo>
                        <a:cubicBezTo>
                          <a:pt x="1521607" y="987512"/>
                          <a:pt x="1393878" y="942326"/>
                          <a:pt x="1247444" y="946597"/>
                        </a:cubicBezTo>
                        <a:cubicBezTo>
                          <a:pt x="1101010" y="950868"/>
                          <a:pt x="1016370" y="900687"/>
                          <a:pt x="826433" y="946597"/>
                        </a:cubicBezTo>
                        <a:cubicBezTo>
                          <a:pt x="636496" y="992507"/>
                          <a:pt x="325259" y="942489"/>
                          <a:pt x="157769" y="946597"/>
                        </a:cubicBezTo>
                        <a:cubicBezTo>
                          <a:pt x="93530" y="954610"/>
                          <a:pt x="3695" y="888409"/>
                          <a:pt x="0" y="788828"/>
                        </a:cubicBezTo>
                        <a:lnTo>
                          <a:pt x="0" y="788831"/>
                        </a:lnTo>
                        <a:cubicBezTo>
                          <a:pt x="-8180" y="721176"/>
                          <a:pt x="8968" y="650908"/>
                          <a:pt x="0" y="552182"/>
                        </a:cubicBezTo>
                        <a:lnTo>
                          <a:pt x="0" y="552182"/>
                        </a:lnTo>
                        <a:cubicBezTo>
                          <a:pt x="-16890" y="396859"/>
                          <a:pt x="43650" y="295333"/>
                          <a:pt x="0" y="157769"/>
                        </a:cubicBezTo>
                        <a:close/>
                      </a:path>
                    </a:pathLst>
                  </a:custGeom>
                  <ask:type>
                    <ask:lineSketchNone/>
                  </ask:type>
                </ask:lineSketchStyleProps>
              </a:ext>
            </a:extLst>
          </a:ln>
        </p:spPr>
        <p:txBody>
          <a:bodyPr spcFirstLastPara="1" wrap="square" lIns="180000" tIns="45700" rIns="180000" bIns="45700" anchor="t" anchorCtr="0">
            <a:spAutoFit/>
          </a:bodyPr>
          <a:lstStyle/>
          <a:p>
            <a:pPr marL="0" lvl="0" indent="0">
              <a:lnSpc>
                <a:spcPct val="110000"/>
              </a:lnSpc>
              <a:spcBef>
                <a:spcPts val="1200"/>
              </a:spcBef>
              <a:buClr>
                <a:srgbClr val="7030A0"/>
              </a:buClr>
              <a:buSzPct val="100000"/>
              <a:buNone/>
            </a:pPr>
            <a:r>
              <a:rPr lang="zh-TW" altLang="en-US" sz="1800" b="1" dirty="0">
                <a:latin typeface="Microsoft JhengHei"/>
                <a:ea typeface="Microsoft JhengHei"/>
                <a:cs typeface="Microsoft JhengHei"/>
                <a:sym typeface="Microsoft JhengHei"/>
              </a:rPr>
              <a:t>當代社會政府如何運用彩券政策，實踐對弱勢群體公平正義的權利保障。</a:t>
            </a:r>
          </a:p>
        </p:txBody>
      </p:sp>
      <p:sp>
        <p:nvSpPr>
          <p:cNvPr id="3" name="文字方塊 2">
            <a:extLst>
              <a:ext uri="{FF2B5EF4-FFF2-40B4-BE49-F238E27FC236}">
                <a16:creationId xmlns:a16="http://schemas.microsoft.com/office/drawing/2014/main" xmlns="" id="{5C8CDC48-4DA8-F9A4-4B00-A9DFE5BB7236}"/>
              </a:ext>
            </a:extLst>
          </p:cNvPr>
          <p:cNvSpPr txBox="1"/>
          <p:nvPr/>
        </p:nvSpPr>
        <p:spPr>
          <a:xfrm>
            <a:off x="919908" y="5989766"/>
            <a:ext cx="1754019" cy="523220"/>
          </a:xfrm>
          <a:prstGeom prst="rect">
            <a:avLst/>
          </a:prstGeom>
          <a:noFill/>
        </p:spPr>
        <p:txBody>
          <a:bodyPr wrap="square" rtlCol="0">
            <a:spAutoFit/>
          </a:bodyPr>
          <a:lstStyle/>
          <a:p>
            <a:r>
              <a:rPr lang="zh-TW" altLang="en-US" b="1" dirty="0">
                <a:solidFill>
                  <a:schemeClr val="dk1"/>
                </a:solidFill>
                <a:latin typeface="Microsoft JhengHei"/>
                <a:ea typeface="Microsoft JhengHei"/>
                <a:cs typeface="Microsoft JhengHei"/>
                <a:sym typeface="Microsoft JhengHei"/>
              </a:rPr>
              <a:t>下一節課再見囉</a:t>
            </a:r>
            <a:r>
              <a:rPr lang="en-US" altLang="zh-TW" b="1" dirty="0">
                <a:solidFill>
                  <a:schemeClr val="dk1"/>
                </a:solidFill>
                <a:latin typeface="Microsoft JhengHei"/>
                <a:ea typeface="Microsoft JhengHei"/>
                <a:cs typeface="Microsoft JhengHei"/>
                <a:sym typeface="Microsoft JhengHei"/>
              </a:rPr>
              <a:t>~</a:t>
            </a:r>
            <a:endParaRPr lang="zh-TW" altLang="en-US" b="1" dirty="0">
              <a:solidFill>
                <a:schemeClr val="dk1"/>
              </a:solidFill>
              <a:latin typeface="Microsoft JhengHei"/>
              <a:ea typeface="Microsoft JhengHei"/>
              <a:cs typeface="Microsoft JhengHei"/>
              <a:sym typeface="Microsoft JhengHei"/>
            </a:endParaRPr>
          </a:p>
          <a:p>
            <a:endParaRPr kumimoji="1" lang="zh-TW" altLang="en-US" b="1" dirty="0"/>
          </a:p>
        </p:txBody>
      </p:sp>
    </p:spTree>
    <p:extLst>
      <p:ext uri="{BB962C8B-B14F-4D97-AF65-F5344CB8AC3E}">
        <p14:creationId xmlns:p14="http://schemas.microsoft.com/office/powerpoint/2010/main" val="221558589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6" grpId="0" animBg="1"/>
      <p:bldP spid="9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xmlns="" id="{07BDC00C-7E59-776E-0C23-569F855D3B07}"/>
            </a:ext>
          </a:extLst>
        </p:cNvPr>
        <p:cNvGrpSpPr/>
        <p:nvPr/>
      </p:nvGrpSpPr>
      <p:grpSpPr>
        <a:xfrm>
          <a:off x="0" y="0"/>
          <a:ext cx="0" cy="0"/>
          <a:chOff x="0" y="0"/>
          <a:chExt cx="0" cy="0"/>
        </a:xfrm>
      </p:grpSpPr>
      <p:pic>
        <p:nvPicPr>
          <p:cNvPr id="4" name="圖片 3" descr="一張含有 圖形, 設計, 創造力 的圖片&#10;&#10;AI 產生的內容可能不正確。">
            <a:extLst>
              <a:ext uri="{FF2B5EF4-FFF2-40B4-BE49-F238E27FC236}">
                <a16:creationId xmlns:a16="http://schemas.microsoft.com/office/drawing/2014/main" xmlns="" id="{E57BD215-2D4C-B91A-03A7-E9A9ADCE6054}"/>
              </a:ext>
            </a:extLst>
          </p:cNvPr>
          <p:cNvPicPr>
            <a:picLocks noChangeAspect="1"/>
          </p:cNvPicPr>
          <p:nvPr/>
        </p:nvPicPr>
        <p:blipFill>
          <a:blip r:embed="rId3"/>
          <a:stretch>
            <a:fillRect/>
          </a:stretch>
        </p:blipFill>
        <p:spPr>
          <a:xfrm>
            <a:off x="5342607" y="2164466"/>
            <a:ext cx="5780663" cy="4043617"/>
          </a:xfrm>
          <a:prstGeom prst="rect">
            <a:avLst/>
          </a:prstGeom>
        </p:spPr>
      </p:pic>
      <p:sp>
        <p:nvSpPr>
          <p:cNvPr id="2" name="Google Shape;102;p3">
            <a:extLst>
              <a:ext uri="{FF2B5EF4-FFF2-40B4-BE49-F238E27FC236}">
                <a16:creationId xmlns:a16="http://schemas.microsoft.com/office/drawing/2014/main" xmlns="" id="{57A8F52D-C4EC-A97C-FF72-C55D57727A93}"/>
              </a:ext>
            </a:extLst>
          </p:cNvPr>
          <p:cNvSpPr txBox="1">
            <a:spLocks/>
          </p:cNvSpPr>
          <p:nvPr/>
        </p:nvSpPr>
        <p:spPr>
          <a:xfrm>
            <a:off x="819663" y="697646"/>
            <a:ext cx="4543825" cy="93234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zh-TW" sz="4000" b="1" dirty="0">
                <a:solidFill>
                  <a:schemeClr val="tx1"/>
                </a:solidFill>
                <a:latin typeface="Microsoft JhengHei"/>
                <a:ea typeface="Microsoft JhengHei"/>
                <a:cs typeface="Microsoft JhengHei"/>
                <a:sym typeface="Microsoft JhengHei"/>
              </a:rPr>
              <a:t>愛國獎券</a:t>
            </a:r>
            <a:r>
              <a:rPr lang="zh-TW" altLang="zh-TW" sz="4000" b="1" dirty="0">
                <a:latin typeface="Microsoft JhengHei"/>
                <a:ea typeface="Microsoft JhengHei"/>
                <a:cs typeface="Microsoft JhengHei"/>
                <a:sym typeface="Microsoft JhengHei"/>
              </a:rPr>
              <a:t>文物賞析</a:t>
            </a:r>
            <a:endParaRPr lang="zh-TW" altLang="en-US" sz="4000" dirty="0">
              <a:solidFill>
                <a:schemeClr val="tx1"/>
              </a:solidFill>
            </a:endParaRPr>
          </a:p>
        </p:txBody>
      </p:sp>
      <p:sp>
        <p:nvSpPr>
          <p:cNvPr id="3" name="文字方塊 2">
            <a:extLst>
              <a:ext uri="{FF2B5EF4-FFF2-40B4-BE49-F238E27FC236}">
                <a16:creationId xmlns:a16="http://schemas.microsoft.com/office/drawing/2014/main" xmlns="" id="{9E07A35C-DE4E-7598-5841-4C2105335E88}"/>
              </a:ext>
            </a:extLst>
          </p:cNvPr>
          <p:cNvSpPr txBox="1"/>
          <p:nvPr/>
        </p:nvSpPr>
        <p:spPr>
          <a:xfrm>
            <a:off x="819663" y="5943600"/>
            <a:ext cx="5422436" cy="307777"/>
          </a:xfrm>
          <a:prstGeom prst="rect">
            <a:avLst/>
          </a:prstGeom>
          <a:noFill/>
        </p:spPr>
        <p:txBody>
          <a:bodyPr wrap="square" rtlCol="0">
            <a:spAutoFit/>
          </a:bodyPr>
          <a:lstStyle/>
          <a:p>
            <a:pPr lvl="0"/>
            <a:r>
              <a:rPr lang="zh-TW" altLang="en-US" u="sng" dirty="0">
                <a:solidFill>
                  <a:schemeClr val="accent6">
                    <a:lumMod val="50000"/>
                  </a:schemeClr>
                </a:solidFill>
                <a:latin typeface="Microsoft JhengHei"/>
                <a:ea typeface="Microsoft JhengHei"/>
                <a:cs typeface="Microsoft JhengHei"/>
                <a:sym typeface="Microsoft JhengHei"/>
                <a:hlinkClick r:id="rId4"/>
              </a:rPr>
              <a:t>｜版權因素，請至此連結查看圖片</a:t>
            </a:r>
            <a:endParaRPr lang="en" altLang="zh-TW" u="sng" dirty="0">
              <a:solidFill>
                <a:schemeClr val="accent6">
                  <a:lumMod val="50000"/>
                </a:schemeClr>
              </a:solidFill>
            </a:endParaRPr>
          </a:p>
        </p:txBody>
      </p:sp>
      <p:pic>
        <p:nvPicPr>
          <p:cNvPr id="7" name="圖片 6">
            <a:extLst>
              <a:ext uri="{FF2B5EF4-FFF2-40B4-BE49-F238E27FC236}">
                <a16:creationId xmlns:a16="http://schemas.microsoft.com/office/drawing/2014/main" xmlns="" id="{2445BA74-3D7B-F20F-19E5-9AF0617345D5}"/>
              </a:ext>
            </a:extLst>
          </p:cNvPr>
          <p:cNvPicPr>
            <a:picLocks noChangeAspect="1"/>
          </p:cNvPicPr>
          <p:nvPr/>
        </p:nvPicPr>
        <p:blipFill>
          <a:blip r:embed="rId5"/>
          <a:stretch>
            <a:fillRect/>
          </a:stretch>
        </p:blipFill>
        <p:spPr>
          <a:xfrm>
            <a:off x="735200" y="3429000"/>
            <a:ext cx="3946630" cy="932346"/>
          </a:xfrm>
          <a:prstGeom prst="rect">
            <a:avLst/>
          </a:prstGeom>
        </p:spPr>
      </p:pic>
      <p:sp>
        <p:nvSpPr>
          <p:cNvPr id="5" name="副標題 9">
            <a:extLst>
              <a:ext uri="{FF2B5EF4-FFF2-40B4-BE49-F238E27FC236}">
                <a16:creationId xmlns:a16="http://schemas.microsoft.com/office/drawing/2014/main" xmlns="" id="{2EBFE21D-B98B-6543-A3E2-3FBEF6E875DA}"/>
              </a:ext>
            </a:extLst>
          </p:cNvPr>
          <p:cNvSpPr txBox="1">
            <a:spLocks/>
          </p:cNvSpPr>
          <p:nvPr/>
        </p:nvSpPr>
        <p:spPr>
          <a:xfrm>
            <a:off x="735200" y="2315201"/>
            <a:ext cx="4543825" cy="102268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just"/>
            <a:r>
              <a:rPr lang="zh-TW" altLang="en-US" sz="2000" b="1" dirty="0">
                <a:latin typeface="Microsoft JhengHei"/>
                <a:ea typeface="Microsoft JhengHei"/>
                <a:sym typeface="Microsoft JhengHei"/>
              </a:rPr>
              <a:t>哪些愛國獎券時期的畫面或場景，與現今發行「公益彩券」的景象類似呢？</a:t>
            </a:r>
            <a:endParaRPr lang="zh-TW" altLang="en-US" sz="2000" b="1" dirty="0">
              <a:latin typeface="Microsoft JhengHei"/>
              <a:ea typeface="Microsoft JhengHei"/>
            </a:endParaRPr>
          </a:p>
        </p:txBody>
      </p:sp>
    </p:spTree>
    <p:extLst>
      <p:ext uri="{BB962C8B-B14F-4D97-AF65-F5344CB8AC3E}">
        <p14:creationId xmlns:p14="http://schemas.microsoft.com/office/powerpoint/2010/main" val="1490349718"/>
      </p:ext>
    </p:extLst>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9">
          <a:extLst>
            <a:ext uri="{FF2B5EF4-FFF2-40B4-BE49-F238E27FC236}">
              <a16:creationId xmlns:a16="http://schemas.microsoft.com/office/drawing/2014/main" xmlns="" id="{1BB08031-5B2E-15F3-6126-844B99B25949}"/>
            </a:ext>
          </a:extLst>
        </p:cNvPr>
        <p:cNvGrpSpPr/>
        <p:nvPr/>
      </p:nvGrpSpPr>
      <p:grpSpPr>
        <a:xfrm>
          <a:off x="0" y="0"/>
          <a:ext cx="0" cy="0"/>
          <a:chOff x="0" y="0"/>
          <a:chExt cx="0" cy="0"/>
        </a:xfrm>
      </p:grpSpPr>
      <p:sp>
        <p:nvSpPr>
          <p:cNvPr id="2" name="Google Shape;102;p3">
            <a:extLst>
              <a:ext uri="{FF2B5EF4-FFF2-40B4-BE49-F238E27FC236}">
                <a16:creationId xmlns:a16="http://schemas.microsoft.com/office/drawing/2014/main" xmlns="" id="{2B1D4C45-A8EA-882A-FE19-F970BA914AAC}"/>
              </a:ext>
            </a:extLst>
          </p:cNvPr>
          <p:cNvSpPr txBox="1">
            <a:spLocks/>
          </p:cNvSpPr>
          <p:nvPr/>
        </p:nvSpPr>
        <p:spPr>
          <a:xfrm>
            <a:off x="228536" y="1384847"/>
            <a:ext cx="3068845" cy="2678443"/>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4920"/>
              </a:lnSpc>
            </a:pPr>
            <a:r>
              <a:rPr lang="zh-TW" altLang="zh-TW" sz="3600" b="1" dirty="0">
                <a:solidFill>
                  <a:schemeClr val="tx1"/>
                </a:solidFill>
                <a:latin typeface="Microsoft JhengHei"/>
                <a:ea typeface="Microsoft JhengHei"/>
                <a:cs typeface="Microsoft JhengHei"/>
                <a:sym typeface="Microsoft JhengHei"/>
              </a:rPr>
              <a:t>「愛國獎券」券面之</a:t>
            </a:r>
            <a:r>
              <a:rPr lang="zh-TW" altLang="zh-TW" sz="3600" b="1" dirty="0">
                <a:solidFill>
                  <a:schemeClr val="tx1"/>
                </a:solidFill>
                <a:highlight>
                  <a:srgbClr val="FED55C"/>
                </a:highlight>
                <a:latin typeface="Microsoft JhengHei"/>
                <a:ea typeface="Microsoft JhengHei"/>
                <a:cs typeface="Microsoft JhengHei"/>
                <a:sym typeface="Microsoft JhengHei"/>
              </a:rPr>
              <a:t>圖騰</a:t>
            </a:r>
            <a:r>
              <a:rPr lang="zh-TW" altLang="zh-TW" sz="3600" b="1" dirty="0">
                <a:solidFill>
                  <a:schemeClr val="tx1"/>
                </a:solidFill>
                <a:latin typeface="Microsoft JhengHei"/>
                <a:ea typeface="Microsoft JhengHei"/>
                <a:cs typeface="Microsoft JhengHei"/>
                <a:sym typeface="Microsoft JhengHei"/>
              </a:rPr>
              <a:t>和</a:t>
            </a:r>
            <a:r>
              <a:rPr lang="zh-TW" altLang="zh-TW" sz="3600" b="1" dirty="0">
                <a:solidFill>
                  <a:schemeClr val="tx1"/>
                </a:solidFill>
                <a:highlight>
                  <a:srgbClr val="FED55C"/>
                </a:highlight>
                <a:latin typeface="Microsoft JhengHei"/>
                <a:ea typeface="Microsoft JhengHei"/>
                <a:cs typeface="Microsoft JhengHei"/>
                <a:sym typeface="Microsoft JhengHei"/>
              </a:rPr>
              <a:t>符號</a:t>
            </a:r>
            <a:endParaRPr lang="zh-TW" altLang="en-US" sz="3600" dirty="0">
              <a:solidFill>
                <a:schemeClr val="tx1"/>
              </a:solidFill>
              <a:highlight>
                <a:srgbClr val="FED55C"/>
              </a:highlight>
            </a:endParaRPr>
          </a:p>
        </p:txBody>
      </p:sp>
      <p:sp>
        <p:nvSpPr>
          <p:cNvPr id="3" name="文字方塊 2">
            <a:extLst>
              <a:ext uri="{FF2B5EF4-FFF2-40B4-BE49-F238E27FC236}">
                <a16:creationId xmlns:a16="http://schemas.microsoft.com/office/drawing/2014/main" xmlns="" id="{0FD34063-3DCB-D118-8FC0-52BA2E6F5ECD}"/>
              </a:ext>
            </a:extLst>
          </p:cNvPr>
          <p:cNvSpPr txBox="1"/>
          <p:nvPr/>
        </p:nvSpPr>
        <p:spPr>
          <a:xfrm>
            <a:off x="4196695" y="5900405"/>
            <a:ext cx="7525592" cy="307777"/>
          </a:xfrm>
          <a:prstGeom prst="rect">
            <a:avLst/>
          </a:prstGeom>
          <a:noFill/>
        </p:spPr>
        <p:txBody>
          <a:bodyPr wrap="square" rtlCol="0">
            <a:spAutoFit/>
          </a:bodyPr>
          <a:lstStyle/>
          <a:p>
            <a:pPr lvl="0"/>
            <a:r>
              <a:rPr lang="zh-TW" altLang="en-US" dirty="0">
                <a:solidFill>
                  <a:srgbClr val="A5A5A5"/>
                </a:solidFill>
                <a:latin typeface="Microsoft JhengHei"/>
                <a:ea typeface="Microsoft JhengHei"/>
                <a:cs typeface="Microsoft JhengHei"/>
                <a:sym typeface="Microsoft JhengHei"/>
              </a:rPr>
              <a:t>參考及引用：愛國獎券第</a:t>
            </a:r>
            <a:r>
              <a:rPr lang="en-US" altLang="zh-TW" dirty="0">
                <a:solidFill>
                  <a:srgbClr val="A5A5A5"/>
                </a:solidFill>
                <a:latin typeface="Microsoft JhengHei"/>
                <a:ea typeface="Microsoft JhengHei"/>
                <a:cs typeface="Microsoft JhengHei"/>
                <a:sym typeface="Microsoft JhengHei"/>
              </a:rPr>
              <a:t>1000</a:t>
            </a:r>
            <a:r>
              <a:rPr lang="zh-TW" altLang="en-US" dirty="0">
                <a:solidFill>
                  <a:srgbClr val="A5A5A5"/>
                </a:solidFill>
                <a:latin typeface="Microsoft JhengHei"/>
                <a:ea typeface="Microsoft JhengHei"/>
                <a:cs typeface="Microsoft JhengHei"/>
                <a:sym typeface="Microsoft JhengHei"/>
              </a:rPr>
              <a:t>期，登錄號</a:t>
            </a:r>
            <a:r>
              <a:rPr lang="en-US" altLang="zh-TW" dirty="0">
                <a:solidFill>
                  <a:srgbClr val="A5A5A5"/>
                </a:solidFill>
                <a:latin typeface="Microsoft JhengHei"/>
                <a:ea typeface="Microsoft JhengHei"/>
                <a:cs typeface="Microsoft JhengHei"/>
                <a:sym typeface="Microsoft JhengHei"/>
              </a:rPr>
              <a:t>2002.007.2453</a:t>
            </a:r>
            <a:r>
              <a:rPr lang="zh-TW" altLang="en-US" dirty="0">
                <a:solidFill>
                  <a:srgbClr val="A5A5A5"/>
                </a:solidFill>
                <a:latin typeface="Microsoft JhengHei"/>
                <a:ea typeface="Microsoft JhengHei"/>
                <a:cs typeface="Microsoft JhengHei"/>
                <a:sym typeface="Microsoft JhengHei"/>
              </a:rPr>
              <a:t>，國立臺灣歷史博物館典藏網。</a:t>
            </a:r>
            <a:endParaRPr lang="zh-TW" altLang="en-US" dirty="0"/>
          </a:p>
        </p:txBody>
      </p:sp>
      <p:grpSp>
        <p:nvGrpSpPr>
          <p:cNvPr id="8" name="群組 7">
            <a:extLst>
              <a:ext uri="{FF2B5EF4-FFF2-40B4-BE49-F238E27FC236}">
                <a16:creationId xmlns:a16="http://schemas.microsoft.com/office/drawing/2014/main" xmlns="" id="{7DD270DD-E22F-EA8A-6410-7778B3294BF0}"/>
              </a:ext>
            </a:extLst>
          </p:cNvPr>
          <p:cNvGrpSpPr/>
          <p:nvPr/>
        </p:nvGrpSpPr>
        <p:grpSpPr>
          <a:xfrm>
            <a:off x="4289461" y="1922363"/>
            <a:ext cx="6868870" cy="3659989"/>
            <a:chOff x="3706896" y="1827463"/>
            <a:chExt cx="7724942" cy="4116136"/>
          </a:xfrm>
        </p:grpSpPr>
        <p:pic>
          <p:nvPicPr>
            <p:cNvPr id="4" name="Google Shape;200;p14">
              <a:extLst>
                <a:ext uri="{FF2B5EF4-FFF2-40B4-BE49-F238E27FC236}">
                  <a16:creationId xmlns:a16="http://schemas.microsoft.com/office/drawing/2014/main" xmlns="" id="{CD7795C0-C679-5564-9458-D7AC724D4DBC}"/>
                </a:ext>
              </a:extLst>
            </p:cNvPr>
            <p:cNvPicPr preferRelativeResize="0"/>
            <p:nvPr/>
          </p:nvPicPr>
          <p:blipFill rotWithShape="1">
            <a:blip r:embed="rId3">
              <a:alphaModFix/>
            </a:blip>
            <a:srcRect/>
            <a:stretch/>
          </p:blipFill>
          <p:spPr>
            <a:xfrm>
              <a:off x="3934232" y="2122723"/>
              <a:ext cx="7122154" cy="3636311"/>
            </a:xfrm>
            <a:prstGeom prst="rect">
              <a:avLst/>
            </a:prstGeom>
            <a:noFill/>
            <a:ln>
              <a:noFill/>
            </a:ln>
          </p:spPr>
        </p:pic>
        <p:pic>
          <p:nvPicPr>
            <p:cNvPr id="5" name="圖片 4">
              <a:extLst>
                <a:ext uri="{FF2B5EF4-FFF2-40B4-BE49-F238E27FC236}">
                  <a16:creationId xmlns:a16="http://schemas.microsoft.com/office/drawing/2014/main" xmlns="" id="{3BEF1312-279E-3FAA-0CEF-06B5C1A37D37}"/>
                </a:ext>
              </a:extLst>
            </p:cNvPr>
            <p:cNvPicPr>
              <a:picLocks noChangeAspect="1"/>
            </p:cNvPicPr>
            <p:nvPr/>
          </p:nvPicPr>
          <p:blipFill>
            <a:blip r:embed="rId4"/>
            <a:stretch>
              <a:fillRect/>
            </a:stretch>
          </p:blipFill>
          <p:spPr>
            <a:xfrm>
              <a:off x="10276138" y="1827463"/>
              <a:ext cx="1155700" cy="939800"/>
            </a:xfrm>
            <a:prstGeom prst="rect">
              <a:avLst/>
            </a:prstGeom>
          </p:spPr>
        </p:pic>
        <p:pic>
          <p:nvPicPr>
            <p:cNvPr id="7" name="圖片 6">
              <a:extLst>
                <a:ext uri="{FF2B5EF4-FFF2-40B4-BE49-F238E27FC236}">
                  <a16:creationId xmlns:a16="http://schemas.microsoft.com/office/drawing/2014/main" xmlns="" id="{510F2F4B-7ACB-56F3-28D9-AE05C148C564}"/>
                </a:ext>
              </a:extLst>
            </p:cNvPr>
            <p:cNvPicPr>
              <a:picLocks noChangeAspect="1"/>
            </p:cNvPicPr>
            <p:nvPr/>
          </p:nvPicPr>
          <p:blipFill>
            <a:blip r:embed="rId4"/>
            <a:stretch>
              <a:fillRect/>
            </a:stretch>
          </p:blipFill>
          <p:spPr>
            <a:xfrm>
              <a:off x="3706896" y="5003799"/>
              <a:ext cx="1155700" cy="939800"/>
            </a:xfrm>
            <a:prstGeom prst="rect">
              <a:avLst/>
            </a:prstGeom>
          </p:spPr>
        </p:pic>
      </p:grpSp>
    </p:spTree>
    <p:extLst>
      <p:ext uri="{BB962C8B-B14F-4D97-AF65-F5344CB8AC3E}">
        <p14:creationId xmlns:p14="http://schemas.microsoft.com/office/powerpoint/2010/main" val="355103092"/>
      </p:ext>
    </p:extLst>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 name="Google Shape;102;p3">
            <a:extLst>
              <a:ext uri="{FF2B5EF4-FFF2-40B4-BE49-F238E27FC236}">
                <a16:creationId xmlns:a16="http://schemas.microsoft.com/office/drawing/2014/main" xmlns="" id="{8C298DFB-DD31-5375-0528-9F3DE1B98F8B}"/>
              </a:ext>
            </a:extLst>
          </p:cNvPr>
          <p:cNvSpPr txBox="1">
            <a:spLocks/>
          </p:cNvSpPr>
          <p:nvPr/>
        </p:nvSpPr>
        <p:spPr>
          <a:xfrm>
            <a:off x="195130" y="984641"/>
            <a:ext cx="2747595" cy="1944089"/>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zh-TW" sz="2800" b="1" dirty="0">
                <a:latin typeface="Microsoft JhengHei"/>
                <a:ea typeface="Microsoft JhengHei"/>
                <a:cs typeface="Microsoft JhengHei"/>
                <a:sym typeface="Microsoft JhengHei"/>
              </a:rPr>
              <a:t>運用臺史博</a:t>
            </a:r>
            <a:r>
              <a:rPr lang="en-US" altLang="zh-TW" sz="2800" b="1" dirty="0">
                <a:latin typeface="Microsoft JhengHei"/>
                <a:ea typeface="Microsoft JhengHei"/>
                <a:cs typeface="Microsoft JhengHei"/>
                <a:sym typeface="Microsoft JhengHei"/>
              </a:rPr>
              <a:t/>
            </a:r>
            <a:br>
              <a:rPr lang="en-US" altLang="zh-TW" sz="2800" b="1" dirty="0">
                <a:latin typeface="Microsoft JhengHei"/>
                <a:ea typeface="Microsoft JhengHei"/>
                <a:cs typeface="Microsoft JhengHei"/>
                <a:sym typeface="Microsoft JhengHei"/>
              </a:rPr>
            </a:br>
            <a:r>
              <a:rPr lang="zh-TW" altLang="zh-TW" sz="2800" b="1" dirty="0">
                <a:latin typeface="Microsoft JhengHei"/>
                <a:ea typeface="Microsoft JhengHei"/>
                <a:cs typeface="Microsoft JhengHei"/>
                <a:sym typeface="Microsoft JhengHei"/>
              </a:rPr>
              <a:t>「典藏網」搜尋</a:t>
            </a:r>
            <a:r>
              <a:rPr lang="zh-TW" altLang="zh-TW" sz="2800" b="1" dirty="0">
                <a:solidFill>
                  <a:schemeClr val="tx1"/>
                </a:solidFill>
                <a:highlight>
                  <a:srgbClr val="FED55C"/>
                </a:highlight>
                <a:latin typeface="Microsoft JhengHei"/>
                <a:ea typeface="Microsoft JhengHei"/>
                <a:cs typeface="Microsoft JhengHei"/>
                <a:sym typeface="Microsoft JhengHei"/>
              </a:rPr>
              <a:t>愛國獎券</a:t>
            </a:r>
            <a:endParaRPr lang="zh-TW" altLang="en-US" sz="2800" b="1" dirty="0">
              <a:solidFill>
                <a:schemeClr val="tx1"/>
              </a:solidFill>
              <a:highlight>
                <a:srgbClr val="FED55C"/>
              </a:highlight>
            </a:endParaRPr>
          </a:p>
        </p:txBody>
      </p:sp>
      <p:pic>
        <p:nvPicPr>
          <p:cNvPr id="7" name="圖片 6" descr="一張含有 圓形, 圖形, 符號, 標誌 的圖片&#10;&#10;AI 產生的內容可能不正確。">
            <a:extLst>
              <a:ext uri="{FF2B5EF4-FFF2-40B4-BE49-F238E27FC236}">
                <a16:creationId xmlns:a16="http://schemas.microsoft.com/office/drawing/2014/main" xmlns="" id="{6BF1B0CA-AA38-B3F8-DD89-E91ABDDC2C7B}"/>
              </a:ext>
            </a:extLst>
          </p:cNvPr>
          <p:cNvPicPr>
            <a:picLocks noChangeAspect="1"/>
          </p:cNvPicPr>
          <p:nvPr/>
        </p:nvPicPr>
        <p:blipFill>
          <a:blip r:embed="rId3"/>
          <a:stretch>
            <a:fillRect/>
          </a:stretch>
        </p:blipFill>
        <p:spPr>
          <a:xfrm rot="717647">
            <a:off x="1018325" y="2625960"/>
            <a:ext cx="2163116" cy="2473983"/>
          </a:xfrm>
          <a:prstGeom prst="rect">
            <a:avLst/>
          </a:prstGeom>
        </p:spPr>
      </p:pic>
      <p:pic>
        <p:nvPicPr>
          <p:cNvPr id="206" name="Google Shape;206;p15"/>
          <p:cNvPicPr preferRelativeResize="0"/>
          <p:nvPr/>
        </p:nvPicPr>
        <p:blipFill rotWithShape="1">
          <a:blip r:embed="rId4">
            <a:alphaModFix/>
          </a:blip>
          <a:srcRect/>
          <a:stretch/>
        </p:blipFill>
        <p:spPr>
          <a:xfrm>
            <a:off x="4461164" y="1897961"/>
            <a:ext cx="6374936" cy="39299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文字方塊 2">
            <a:extLst>
              <a:ext uri="{FF2B5EF4-FFF2-40B4-BE49-F238E27FC236}">
                <a16:creationId xmlns:a16="http://schemas.microsoft.com/office/drawing/2014/main" xmlns="" id="{B527604F-F9EF-B657-CD80-F05F350FD551}"/>
              </a:ext>
            </a:extLst>
          </p:cNvPr>
          <p:cNvSpPr txBox="1"/>
          <p:nvPr/>
        </p:nvSpPr>
        <p:spPr>
          <a:xfrm>
            <a:off x="4937414" y="5954677"/>
            <a:ext cx="5422436" cy="307777"/>
          </a:xfrm>
          <a:prstGeom prst="rect">
            <a:avLst/>
          </a:prstGeom>
          <a:noFill/>
        </p:spPr>
        <p:txBody>
          <a:bodyPr wrap="square" rtlCol="0">
            <a:spAutoFit/>
          </a:bodyPr>
          <a:lstStyle/>
          <a:p>
            <a:pPr lvl="0" algn="ctr"/>
            <a:r>
              <a:rPr lang="zh-TW" altLang="en-US" u="sng" dirty="0">
                <a:solidFill>
                  <a:srgbClr val="467886"/>
                </a:solidFill>
                <a:latin typeface="Microsoft JhengHei"/>
                <a:ea typeface="Microsoft JhengHei"/>
                <a:cs typeface="Microsoft JhengHei"/>
                <a:sym typeface="Microsoft JhengHei"/>
                <a:hlinkClick r:id="rId5">
                  <a:extLst>
                    <a:ext uri="{A12FA001-AC4F-418D-AE19-62706E023703}">
                      <ahyp:hlinkClr xmlns:ahyp="http://schemas.microsoft.com/office/drawing/2018/hyperlinkcolor" xmlns="" val="tx"/>
                    </a:ext>
                  </a:extLst>
                </a:hlinkClick>
              </a:rPr>
              <a:t>資料來源：典藏網＿</a:t>
            </a:r>
            <a:r>
              <a:rPr lang="zh-TW" altLang="en-US" u="sng" dirty="0">
                <a:solidFill>
                  <a:schemeClr val="bg1">
                    <a:lumMod val="75000"/>
                  </a:schemeClr>
                </a:solidFill>
                <a:latin typeface="Microsoft JhengHei"/>
                <a:ea typeface="Microsoft JhengHei"/>
                <a:cs typeface="Microsoft JhengHei"/>
                <a:sym typeface="Microsoft JhengHei"/>
                <a:hlinkClick r:id="rId5">
                  <a:extLst>
                    <a:ext uri="{A12FA001-AC4F-418D-AE19-62706E023703}">
                      <ahyp:hlinkClr xmlns:ahyp="http://schemas.microsoft.com/office/drawing/2018/hyperlinkcolor" xmlns="" val="tx"/>
                    </a:ext>
                  </a:extLst>
                </a:hlinkClick>
              </a:rPr>
              <a:t>愛國獎券</a:t>
            </a:r>
            <a:endParaRPr lang="en" altLang="zh-TW" u="sng" dirty="0">
              <a:solidFill>
                <a:schemeClr val="bg1">
                  <a:lumMod val="75000"/>
                </a:schemeClr>
              </a:solidFill>
            </a:endParaRPr>
          </a:p>
        </p:txBody>
      </p:sp>
    </p:spTree>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4">
          <a:extLst>
            <a:ext uri="{FF2B5EF4-FFF2-40B4-BE49-F238E27FC236}">
              <a16:creationId xmlns:a16="http://schemas.microsoft.com/office/drawing/2014/main" xmlns="" id="{71E9BC08-3865-C089-1ABC-7494401B2FB6}"/>
            </a:ext>
          </a:extLst>
        </p:cNvPr>
        <p:cNvGrpSpPr/>
        <p:nvPr/>
      </p:nvGrpSpPr>
      <p:grpSpPr>
        <a:xfrm>
          <a:off x="0" y="0"/>
          <a:ext cx="0" cy="0"/>
          <a:chOff x="0" y="0"/>
          <a:chExt cx="0" cy="0"/>
        </a:xfrm>
      </p:grpSpPr>
      <p:sp>
        <p:nvSpPr>
          <p:cNvPr id="155" name="Google Shape;155;p9">
            <a:extLst>
              <a:ext uri="{FF2B5EF4-FFF2-40B4-BE49-F238E27FC236}">
                <a16:creationId xmlns:a16="http://schemas.microsoft.com/office/drawing/2014/main" xmlns="" id="{944F4C90-AE0B-088B-ABFC-7C0785D48FDF}"/>
              </a:ext>
            </a:extLst>
          </p:cNvPr>
          <p:cNvSpPr txBox="1"/>
          <p:nvPr/>
        </p:nvSpPr>
        <p:spPr>
          <a:xfrm>
            <a:off x="3777306" y="3253724"/>
            <a:ext cx="5603195" cy="2469406"/>
          </a:xfrm>
          <a:prstGeom prst="rect">
            <a:avLst/>
          </a:prstGeom>
          <a:noFill/>
          <a:ln>
            <a:noFill/>
          </a:ln>
        </p:spPr>
        <p:txBody>
          <a:bodyPr spcFirstLastPara="1" wrap="square" lIns="91425" tIns="91425" rIns="91425" bIns="91425" anchor="t" anchorCtr="0">
            <a:normAutofit/>
          </a:bodyPr>
          <a:lstStyle/>
          <a:p>
            <a:pPr marL="457200" lvl="0" indent="-457200">
              <a:lnSpc>
                <a:spcPct val="110000"/>
              </a:lnSpc>
              <a:buClr>
                <a:schemeClr val="tx1"/>
              </a:buClr>
              <a:buSzPct val="130000"/>
              <a:buFont typeface="Wingdings" pitchFamily="2" charset="2"/>
              <a:buAutoNum type="circleNumWdWhitePlain"/>
            </a:pPr>
            <a:r>
              <a:rPr lang="zh-TW" altLang="en-US" sz="2000" dirty="0">
                <a:solidFill>
                  <a:schemeClr val="tx1"/>
                </a:solidFill>
                <a:latin typeface="Microsoft JhengHei"/>
                <a:ea typeface="Microsoft JhengHei"/>
                <a:sym typeface="Microsoft JhengHei"/>
              </a:rPr>
              <a:t>透過「典藏網」網站，以「</a:t>
            </a:r>
            <a:r>
              <a:rPr lang="zh-TW" altLang="en-US" sz="2000" b="1" dirty="0">
                <a:solidFill>
                  <a:schemeClr val="tx1"/>
                </a:solidFill>
                <a:latin typeface="Microsoft JhengHei"/>
                <a:ea typeface="Microsoft JhengHei"/>
                <a:sym typeface="Microsoft JhengHei"/>
              </a:rPr>
              <a:t>愛國獎券</a:t>
            </a:r>
            <a:r>
              <a:rPr lang="zh-TW" altLang="en-US" sz="2000" dirty="0">
                <a:solidFill>
                  <a:schemeClr val="tx1"/>
                </a:solidFill>
                <a:latin typeface="Microsoft JhengHei"/>
                <a:ea typeface="Microsoft JhengHei"/>
                <a:sym typeface="Microsoft JhengHei"/>
              </a:rPr>
              <a:t>」為</a:t>
            </a:r>
            <a:r>
              <a:rPr lang="zh-TW" altLang="en-US" sz="2000" dirty="0">
                <a:solidFill>
                  <a:schemeClr val="tx1"/>
                </a:solidFill>
                <a:latin typeface="Microsoft JhengHei"/>
                <a:ea typeface="Microsoft JhengHei"/>
                <a:cs typeface="Microsoft JhengHei"/>
                <a:sym typeface="Microsoft JhengHei"/>
              </a:rPr>
              <a:t>接</a:t>
            </a:r>
            <a:r>
              <a:rPr lang="zh-TW" altLang="en-US" sz="2000" dirty="0">
                <a:solidFill>
                  <a:schemeClr val="tx1"/>
                </a:solidFill>
                <a:latin typeface="Microsoft JhengHei"/>
                <a:ea typeface="Microsoft JhengHei"/>
                <a:sym typeface="Microsoft JhengHei"/>
              </a:rPr>
              <a:t>關鍵字搜尋藏品資料</a:t>
            </a:r>
          </a:p>
          <a:p>
            <a:pPr marL="514350" lvl="0" indent="-514350">
              <a:lnSpc>
                <a:spcPct val="150000"/>
              </a:lnSpc>
              <a:buClr>
                <a:schemeClr val="tx1"/>
              </a:buClr>
              <a:buSzPct val="130000"/>
              <a:buFont typeface="Wingdings" pitchFamily="2" charset="2"/>
              <a:buAutoNum type="circleNumWdWhitePlain"/>
            </a:pPr>
            <a:r>
              <a:rPr lang="zh-TW" altLang="en-US" sz="2000" dirty="0">
                <a:solidFill>
                  <a:schemeClr val="tx1"/>
                </a:solidFill>
                <a:latin typeface="Microsoft JhengHei"/>
                <a:ea typeface="Microsoft JhengHei"/>
                <a:cs typeface="Microsoft JhengHei"/>
                <a:sym typeface="Microsoft JhengHei"/>
              </a:rPr>
              <a:t>依</a:t>
            </a:r>
            <a:r>
              <a:rPr lang="zh-TW" altLang="en-US" sz="2000" b="1" dirty="0">
                <a:solidFill>
                  <a:schemeClr val="tx1"/>
                </a:solidFill>
                <a:highlight>
                  <a:srgbClr val="FED55C"/>
                </a:highlight>
                <a:latin typeface="Microsoft JhengHei"/>
                <a:ea typeface="Microsoft JhengHei"/>
                <a:cs typeface="Microsoft JhengHei"/>
                <a:sym typeface="Microsoft JhengHei"/>
              </a:rPr>
              <a:t>券面圖像</a:t>
            </a:r>
            <a:r>
              <a:rPr lang="zh-TW" altLang="en-US" sz="2000" dirty="0">
                <a:solidFill>
                  <a:schemeClr val="tx1"/>
                </a:solidFill>
                <a:latin typeface="Microsoft JhengHei"/>
                <a:ea typeface="Microsoft JhengHei"/>
                <a:cs typeface="Microsoft JhengHei"/>
                <a:sym typeface="Microsoft JhengHei"/>
              </a:rPr>
              <a:t>挑選你想深入了解的某一期獎券</a:t>
            </a:r>
            <a:r>
              <a:rPr lang="zh-TW" altLang="en-US" sz="2000" u="sng" dirty="0">
                <a:solidFill>
                  <a:schemeClr val="tx1"/>
                </a:solidFill>
                <a:latin typeface="Times New Roman"/>
                <a:ea typeface="Times New Roman"/>
                <a:cs typeface="Times New Roman"/>
                <a:sym typeface="Times New Roman"/>
              </a:rPr>
              <a:t>　</a:t>
            </a:r>
            <a:endParaRPr lang="zh-TW" altLang="en-US" sz="2000" dirty="0">
              <a:solidFill>
                <a:schemeClr val="tx1"/>
              </a:solidFill>
              <a:latin typeface="Microsoft JhengHei"/>
              <a:ea typeface="Microsoft JhengHei"/>
              <a:cs typeface="Microsoft JhengHei"/>
              <a:sym typeface="Microsoft JhengHei"/>
            </a:endParaRPr>
          </a:p>
          <a:p>
            <a:pPr marL="457200" lvl="0" indent="-457200">
              <a:lnSpc>
                <a:spcPct val="110000"/>
              </a:lnSpc>
              <a:spcBef>
                <a:spcPts val="1200"/>
              </a:spcBef>
              <a:buClr>
                <a:schemeClr val="tx1"/>
              </a:buClr>
              <a:buSzPct val="130000"/>
              <a:buFont typeface="Wingdings" pitchFamily="2" charset="2"/>
              <a:buAutoNum type="circleNumWdWhitePlain"/>
            </a:pPr>
            <a:r>
              <a:rPr lang="zh-TW" altLang="en-US" sz="2000" dirty="0">
                <a:solidFill>
                  <a:schemeClr val="tx1"/>
                </a:solidFill>
                <a:latin typeface="Microsoft JhengHei"/>
                <a:ea typeface="Microsoft JhengHei"/>
                <a:cs typeface="Microsoft JhengHei"/>
                <a:sym typeface="Microsoft JhengHei"/>
              </a:rPr>
              <a:t>著</a:t>
            </a:r>
            <a:r>
              <a:rPr lang="zh-TW" altLang="en-US" sz="2000" b="1" dirty="0">
                <a:solidFill>
                  <a:schemeClr val="tx1"/>
                </a:solidFill>
                <a:highlight>
                  <a:srgbClr val="FED55C"/>
                </a:highlight>
                <a:latin typeface="Microsoft JhengHei"/>
                <a:ea typeface="Microsoft JhengHei"/>
                <a:cs typeface="Microsoft JhengHei"/>
                <a:sym typeface="Microsoft JhengHei"/>
              </a:rPr>
              <a:t>分析券面美術設計</a:t>
            </a:r>
            <a:r>
              <a:rPr lang="zh-TW" altLang="en-US" sz="2000" dirty="0">
                <a:solidFill>
                  <a:schemeClr val="tx1"/>
                </a:solidFill>
                <a:latin typeface="Microsoft JhengHei"/>
                <a:ea typeface="Microsoft JhengHei"/>
                <a:cs typeface="Microsoft JhengHei"/>
                <a:sym typeface="Microsoft JhengHei"/>
              </a:rPr>
              <a:t>呈現哪些政治、經濟與文化意涵</a:t>
            </a:r>
          </a:p>
        </p:txBody>
      </p:sp>
      <p:sp>
        <p:nvSpPr>
          <p:cNvPr id="10" name="Google Shape;102;p3">
            <a:extLst>
              <a:ext uri="{FF2B5EF4-FFF2-40B4-BE49-F238E27FC236}">
                <a16:creationId xmlns:a16="http://schemas.microsoft.com/office/drawing/2014/main" xmlns="" id="{DFE4EDEC-6346-806E-9B88-4EAA689A916D}"/>
              </a:ext>
            </a:extLst>
          </p:cNvPr>
          <p:cNvSpPr txBox="1">
            <a:spLocks/>
          </p:cNvSpPr>
          <p:nvPr/>
        </p:nvSpPr>
        <p:spPr>
          <a:xfrm>
            <a:off x="3777306" y="1874942"/>
            <a:ext cx="5172730" cy="1105484"/>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spcAft>
                <a:spcPts val="1200"/>
              </a:spcAft>
            </a:pPr>
            <a:r>
              <a:rPr lang="zh-TW" altLang="en-US" sz="2800" b="1" dirty="0">
                <a:latin typeface="Microsoft JhengHei"/>
                <a:ea typeface="Microsoft JhengHei"/>
                <a:cs typeface="Microsoft JhengHei"/>
                <a:sym typeface="Microsoft JhengHei"/>
              </a:rPr>
              <a:t>愛國獎券的美術設計　</a:t>
            </a:r>
            <a:br>
              <a:rPr lang="zh-TW" altLang="en-US" sz="2800" b="1" dirty="0">
                <a:latin typeface="Microsoft JhengHei"/>
                <a:ea typeface="Microsoft JhengHei"/>
                <a:cs typeface="Microsoft JhengHei"/>
                <a:sym typeface="Microsoft JhengHei"/>
              </a:rPr>
            </a:br>
            <a:r>
              <a:rPr lang="zh-TW" altLang="en-US" sz="2800" b="1" dirty="0">
                <a:latin typeface="Microsoft JhengHei"/>
                <a:ea typeface="Microsoft JhengHei"/>
                <a:cs typeface="Microsoft JhengHei"/>
                <a:sym typeface="Microsoft JhengHei"/>
              </a:rPr>
              <a:t>有哪些</a:t>
            </a:r>
            <a:r>
              <a:rPr lang="zh-TW" altLang="en-US" sz="2800" b="1" dirty="0">
                <a:highlight>
                  <a:srgbClr val="FED55C"/>
                </a:highlight>
                <a:latin typeface="Microsoft JhengHei"/>
                <a:ea typeface="Microsoft JhengHei"/>
                <a:cs typeface="Microsoft JhengHei"/>
                <a:sym typeface="Microsoft JhengHei"/>
              </a:rPr>
              <a:t>政治、經濟</a:t>
            </a:r>
            <a:r>
              <a:rPr lang="zh-TW" altLang="en-US" sz="2800" b="1" dirty="0">
                <a:latin typeface="Microsoft JhengHei"/>
                <a:ea typeface="Microsoft JhengHei"/>
                <a:cs typeface="Microsoft JhengHei"/>
                <a:sym typeface="Microsoft JhengHei"/>
              </a:rPr>
              <a:t>與</a:t>
            </a:r>
            <a:r>
              <a:rPr lang="zh-TW" altLang="en-US" sz="2800" b="1" dirty="0">
                <a:highlight>
                  <a:srgbClr val="FED55C"/>
                </a:highlight>
                <a:latin typeface="Microsoft JhengHei"/>
                <a:ea typeface="Microsoft JhengHei"/>
                <a:cs typeface="Microsoft JhengHei"/>
                <a:sym typeface="Microsoft JhengHei"/>
              </a:rPr>
              <a:t>文化意涵</a:t>
            </a:r>
            <a:r>
              <a:rPr lang="zh-TW" altLang="en-US" sz="2800" b="1" dirty="0">
                <a:latin typeface="Microsoft JhengHei"/>
                <a:ea typeface="Microsoft JhengHei"/>
                <a:cs typeface="Microsoft JhengHei"/>
                <a:sym typeface="Microsoft JhengHei"/>
              </a:rPr>
              <a:t>？</a:t>
            </a:r>
          </a:p>
        </p:txBody>
      </p:sp>
      <p:pic>
        <p:nvPicPr>
          <p:cNvPr id="13" name="圖片 12" descr="一張含有 狗, 哺乳動物, 美工圖案, 圖畫 的圖片&#10;&#10;AI 產生的內容可能不正確。">
            <a:extLst>
              <a:ext uri="{FF2B5EF4-FFF2-40B4-BE49-F238E27FC236}">
                <a16:creationId xmlns:a16="http://schemas.microsoft.com/office/drawing/2014/main" xmlns="" id="{C0203132-81E5-FB63-6AF5-2A04D63D877E}"/>
              </a:ext>
            </a:extLst>
          </p:cNvPr>
          <p:cNvPicPr>
            <a:picLocks noChangeAspect="1"/>
          </p:cNvPicPr>
          <p:nvPr/>
        </p:nvPicPr>
        <p:blipFill>
          <a:blip r:embed="rId3"/>
          <a:stretch>
            <a:fillRect/>
          </a:stretch>
        </p:blipFill>
        <p:spPr>
          <a:xfrm rot="187952">
            <a:off x="9799063" y="3074376"/>
            <a:ext cx="1651464" cy="3215140"/>
          </a:xfrm>
          <a:prstGeom prst="rect">
            <a:avLst/>
          </a:prstGeom>
        </p:spPr>
      </p:pic>
      <p:sp>
        <p:nvSpPr>
          <p:cNvPr id="9" name="Google Shape;95;p2">
            <a:extLst>
              <a:ext uri="{FF2B5EF4-FFF2-40B4-BE49-F238E27FC236}">
                <a16:creationId xmlns:a16="http://schemas.microsoft.com/office/drawing/2014/main" xmlns="" id="{4B022AC0-7313-8FC5-E10B-881D93D0E8D9}"/>
              </a:ext>
            </a:extLst>
          </p:cNvPr>
          <p:cNvSpPr/>
          <p:nvPr/>
        </p:nvSpPr>
        <p:spPr>
          <a:xfrm>
            <a:off x="9045168" y="1973424"/>
            <a:ext cx="2968051" cy="908519"/>
          </a:xfrm>
          <a:prstGeom prst="wedgeRoundRectCallout">
            <a:avLst>
              <a:gd name="adj1" fmla="val 8503"/>
              <a:gd name="adj2" fmla="val 64448"/>
              <a:gd name="adj3" fmla="val 16667"/>
            </a:avLst>
          </a:prstGeom>
          <a:solidFill>
            <a:srgbClr val="FED55C"/>
          </a:solidFill>
          <a:ln w="12700">
            <a:noFill/>
            <a:extLst>
              <a:ext uri="{C807C97D-BFC1-408E-A445-0C87EB9F89A2}">
                <ask:lineSketchStyleProps xmlns:ask="http://schemas.microsoft.com/office/drawing/2018/sketchyshapes" xmlns="" sd="1219033472">
                  <a:custGeom>
                    <a:avLst/>
                    <a:gdLst>
                      <a:gd name="connsiteX0" fmla="*/ 0 w 2666698"/>
                      <a:gd name="connsiteY0" fmla="*/ 151423 h 908519"/>
                      <a:gd name="connsiteX1" fmla="*/ 151423 w 2666698"/>
                      <a:gd name="connsiteY1" fmla="*/ 0 h 908519"/>
                      <a:gd name="connsiteX2" fmla="*/ 633515 w 2666698"/>
                      <a:gd name="connsiteY2" fmla="*/ 0 h 908519"/>
                      <a:gd name="connsiteX3" fmla="*/ 1087524 w 2666698"/>
                      <a:gd name="connsiteY3" fmla="*/ 0 h 908519"/>
                      <a:gd name="connsiteX4" fmla="*/ 1555574 w 2666698"/>
                      <a:gd name="connsiteY4" fmla="*/ 0 h 908519"/>
                      <a:gd name="connsiteX5" fmla="*/ 1555574 w 2666698"/>
                      <a:gd name="connsiteY5" fmla="*/ 0 h 908519"/>
                      <a:gd name="connsiteX6" fmla="*/ 1895578 w 2666698"/>
                      <a:gd name="connsiteY6" fmla="*/ 0 h 908519"/>
                      <a:gd name="connsiteX7" fmla="*/ 2222248 w 2666698"/>
                      <a:gd name="connsiteY7" fmla="*/ 0 h 908519"/>
                      <a:gd name="connsiteX8" fmla="*/ 2515275 w 2666698"/>
                      <a:gd name="connsiteY8" fmla="*/ 0 h 908519"/>
                      <a:gd name="connsiteX9" fmla="*/ 2666698 w 2666698"/>
                      <a:gd name="connsiteY9" fmla="*/ 151423 h 908519"/>
                      <a:gd name="connsiteX10" fmla="*/ 2666698 w 2666698"/>
                      <a:gd name="connsiteY10" fmla="*/ 529969 h 908519"/>
                      <a:gd name="connsiteX11" fmla="*/ 2666698 w 2666698"/>
                      <a:gd name="connsiteY11" fmla="*/ 529969 h 908519"/>
                      <a:gd name="connsiteX12" fmla="*/ 2666698 w 2666698"/>
                      <a:gd name="connsiteY12" fmla="*/ 757099 h 908519"/>
                      <a:gd name="connsiteX13" fmla="*/ 2666698 w 2666698"/>
                      <a:gd name="connsiteY13" fmla="*/ 757096 h 908519"/>
                      <a:gd name="connsiteX14" fmla="*/ 2515275 w 2666698"/>
                      <a:gd name="connsiteY14" fmla="*/ 908519 h 908519"/>
                      <a:gd name="connsiteX15" fmla="*/ 2222248 w 2666698"/>
                      <a:gd name="connsiteY15" fmla="*/ 908519 h 908519"/>
                      <a:gd name="connsiteX16" fmla="*/ 1938449 w 2666698"/>
                      <a:gd name="connsiteY16" fmla="*/ 1099944 h 908519"/>
                      <a:gd name="connsiteX17" fmla="*/ 1555574 w 2666698"/>
                      <a:gd name="connsiteY17" fmla="*/ 908519 h 908519"/>
                      <a:gd name="connsiteX18" fmla="*/ 1101565 w 2666698"/>
                      <a:gd name="connsiteY18" fmla="*/ 908519 h 908519"/>
                      <a:gd name="connsiteX19" fmla="*/ 647556 w 2666698"/>
                      <a:gd name="connsiteY19" fmla="*/ 908519 h 908519"/>
                      <a:gd name="connsiteX20" fmla="*/ 151423 w 2666698"/>
                      <a:gd name="connsiteY20" fmla="*/ 908519 h 908519"/>
                      <a:gd name="connsiteX21" fmla="*/ 0 w 2666698"/>
                      <a:gd name="connsiteY21" fmla="*/ 757096 h 908519"/>
                      <a:gd name="connsiteX22" fmla="*/ 0 w 2666698"/>
                      <a:gd name="connsiteY22" fmla="*/ 757099 h 908519"/>
                      <a:gd name="connsiteX23" fmla="*/ 0 w 2666698"/>
                      <a:gd name="connsiteY23" fmla="*/ 529969 h 908519"/>
                      <a:gd name="connsiteX24" fmla="*/ 0 w 2666698"/>
                      <a:gd name="connsiteY24" fmla="*/ 529969 h 908519"/>
                      <a:gd name="connsiteX25" fmla="*/ 0 w 2666698"/>
                      <a:gd name="connsiteY25" fmla="*/ 151423 h 9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66698" h="908519" fill="none" extrusionOk="0">
                        <a:moveTo>
                          <a:pt x="0" y="151423"/>
                        </a:moveTo>
                        <a:cubicBezTo>
                          <a:pt x="-3030" y="63774"/>
                          <a:pt x="79171" y="3565"/>
                          <a:pt x="151423" y="0"/>
                        </a:cubicBezTo>
                        <a:cubicBezTo>
                          <a:pt x="369571" y="-55476"/>
                          <a:pt x="463065" y="47348"/>
                          <a:pt x="633515" y="0"/>
                        </a:cubicBezTo>
                        <a:cubicBezTo>
                          <a:pt x="803965" y="-47348"/>
                          <a:pt x="924125" y="10925"/>
                          <a:pt x="1087524" y="0"/>
                        </a:cubicBezTo>
                        <a:cubicBezTo>
                          <a:pt x="1250923" y="-10925"/>
                          <a:pt x="1400923" y="25635"/>
                          <a:pt x="1555574" y="0"/>
                        </a:cubicBezTo>
                        <a:lnTo>
                          <a:pt x="1555574" y="0"/>
                        </a:lnTo>
                        <a:cubicBezTo>
                          <a:pt x="1696652" y="-22611"/>
                          <a:pt x="1794980" y="5350"/>
                          <a:pt x="1895578" y="0"/>
                        </a:cubicBezTo>
                        <a:cubicBezTo>
                          <a:pt x="1996176" y="-5350"/>
                          <a:pt x="2129039" y="6184"/>
                          <a:pt x="2222248" y="0"/>
                        </a:cubicBezTo>
                        <a:cubicBezTo>
                          <a:pt x="2347445" y="-15106"/>
                          <a:pt x="2452914" y="29435"/>
                          <a:pt x="2515275" y="0"/>
                        </a:cubicBezTo>
                        <a:cubicBezTo>
                          <a:pt x="2595607" y="12339"/>
                          <a:pt x="2682885" y="72437"/>
                          <a:pt x="2666698" y="151423"/>
                        </a:cubicBezTo>
                        <a:cubicBezTo>
                          <a:pt x="2704996" y="298036"/>
                          <a:pt x="2636802" y="402235"/>
                          <a:pt x="2666698" y="529969"/>
                        </a:cubicBezTo>
                        <a:lnTo>
                          <a:pt x="2666698" y="529969"/>
                        </a:lnTo>
                        <a:cubicBezTo>
                          <a:pt x="2669884" y="633200"/>
                          <a:pt x="2662841" y="664636"/>
                          <a:pt x="2666698" y="757099"/>
                        </a:cubicBezTo>
                        <a:lnTo>
                          <a:pt x="2666698" y="757096"/>
                        </a:lnTo>
                        <a:cubicBezTo>
                          <a:pt x="2683560" y="857406"/>
                          <a:pt x="2590942" y="897872"/>
                          <a:pt x="2515275" y="908519"/>
                        </a:cubicBezTo>
                        <a:cubicBezTo>
                          <a:pt x="2445734" y="926444"/>
                          <a:pt x="2294751" y="899453"/>
                          <a:pt x="2222248" y="908519"/>
                        </a:cubicBezTo>
                        <a:cubicBezTo>
                          <a:pt x="2109954" y="1000594"/>
                          <a:pt x="2053257" y="1004246"/>
                          <a:pt x="1938449" y="1099944"/>
                        </a:cubicBezTo>
                        <a:cubicBezTo>
                          <a:pt x="1793264" y="1049153"/>
                          <a:pt x="1720123" y="990398"/>
                          <a:pt x="1555574" y="908519"/>
                        </a:cubicBezTo>
                        <a:cubicBezTo>
                          <a:pt x="1455559" y="914781"/>
                          <a:pt x="1277469" y="907406"/>
                          <a:pt x="1101565" y="908519"/>
                        </a:cubicBezTo>
                        <a:cubicBezTo>
                          <a:pt x="925661" y="909632"/>
                          <a:pt x="824597" y="904548"/>
                          <a:pt x="647556" y="908519"/>
                        </a:cubicBezTo>
                        <a:cubicBezTo>
                          <a:pt x="470515" y="912490"/>
                          <a:pt x="281958" y="907684"/>
                          <a:pt x="151423" y="908519"/>
                        </a:cubicBezTo>
                        <a:cubicBezTo>
                          <a:pt x="72170" y="895582"/>
                          <a:pt x="-7155" y="841284"/>
                          <a:pt x="0" y="757096"/>
                        </a:cubicBezTo>
                        <a:lnTo>
                          <a:pt x="0" y="757099"/>
                        </a:lnTo>
                        <a:cubicBezTo>
                          <a:pt x="-26301" y="679565"/>
                          <a:pt x="6033" y="608821"/>
                          <a:pt x="0" y="529969"/>
                        </a:cubicBezTo>
                        <a:lnTo>
                          <a:pt x="0" y="529969"/>
                        </a:lnTo>
                        <a:cubicBezTo>
                          <a:pt x="-42625" y="427424"/>
                          <a:pt x="20912" y="231989"/>
                          <a:pt x="0" y="151423"/>
                        </a:cubicBezTo>
                        <a:close/>
                      </a:path>
                      <a:path w="2666698" h="908519" stroke="0" extrusionOk="0">
                        <a:moveTo>
                          <a:pt x="0" y="151423"/>
                        </a:moveTo>
                        <a:cubicBezTo>
                          <a:pt x="-12714" y="59952"/>
                          <a:pt x="47147" y="7749"/>
                          <a:pt x="151423" y="0"/>
                        </a:cubicBezTo>
                        <a:cubicBezTo>
                          <a:pt x="272758" y="-27810"/>
                          <a:pt x="494807" y="10299"/>
                          <a:pt x="647556" y="0"/>
                        </a:cubicBezTo>
                        <a:cubicBezTo>
                          <a:pt x="800305" y="-10299"/>
                          <a:pt x="957759" y="21870"/>
                          <a:pt x="1101565" y="0"/>
                        </a:cubicBezTo>
                        <a:cubicBezTo>
                          <a:pt x="1245371" y="-21870"/>
                          <a:pt x="1394494" y="25412"/>
                          <a:pt x="1555574" y="0"/>
                        </a:cubicBezTo>
                        <a:lnTo>
                          <a:pt x="1555574" y="0"/>
                        </a:lnTo>
                        <a:cubicBezTo>
                          <a:pt x="1721410" y="-14834"/>
                          <a:pt x="1778256" y="39150"/>
                          <a:pt x="1895578" y="0"/>
                        </a:cubicBezTo>
                        <a:cubicBezTo>
                          <a:pt x="2012900" y="-39150"/>
                          <a:pt x="2100842" y="25889"/>
                          <a:pt x="2222248" y="0"/>
                        </a:cubicBezTo>
                        <a:cubicBezTo>
                          <a:pt x="2291220" y="-29967"/>
                          <a:pt x="2406061" y="18410"/>
                          <a:pt x="2515275" y="0"/>
                        </a:cubicBezTo>
                        <a:cubicBezTo>
                          <a:pt x="2619447" y="11501"/>
                          <a:pt x="2673801" y="69502"/>
                          <a:pt x="2666698" y="151423"/>
                        </a:cubicBezTo>
                        <a:cubicBezTo>
                          <a:pt x="2711638" y="326983"/>
                          <a:pt x="2660592" y="414105"/>
                          <a:pt x="2666698" y="529969"/>
                        </a:cubicBezTo>
                        <a:lnTo>
                          <a:pt x="2666698" y="529969"/>
                        </a:lnTo>
                        <a:cubicBezTo>
                          <a:pt x="2673099" y="635849"/>
                          <a:pt x="2660272" y="662112"/>
                          <a:pt x="2666698" y="757099"/>
                        </a:cubicBezTo>
                        <a:lnTo>
                          <a:pt x="2666698" y="757096"/>
                        </a:lnTo>
                        <a:cubicBezTo>
                          <a:pt x="2680137" y="857186"/>
                          <a:pt x="2617670" y="892088"/>
                          <a:pt x="2515275" y="908519"/>
                        </a:cubicBezTo>
                        <a:cubicBezTo>
                          <a:pt x="2433063" y="913992"/>
                          <a:pt x="2360977" y="890987"/>
                          <a:pt x="2222248" y="908519"/>
                        </a:cubicBezTo>
                        <a:cubicBezTo>
                          <a:pt x="2133649" y="1015702"/>
                          <a:pt x="2052606" y="978208"/>
                          <a:pt x="1938449" y="1099944"/>
                        </a:cubicBezTo>
                        <a:cubicBezTo>
                          <a:pt x="1767689" y="1015754"/>
                          <a:pt x="1749558" y="951321"/>
                          <a:pt x="1555574" y="908519"/>
                        </a:cubicBezTo>
                        <a:cubicBezTo>
                          <a:pt x="1429879" y="954147"/>
                          <a:pt x="1283633" y="887312"/>
                          <a:pt x="1129648" y="908519"/>
                        </a:cubicBezTo>
                        <a:cubicBezTo>
                          <a:pt x="975663" y="929726"/>
                          <a:pt x="776974" y="858721"/>
                          <a:pt x="633515" y="908519"/>
                        </a:cubicBezTo>
                        <a:cubicBezTo>
                          <a:pt x="490056" y="958317"/>
                          <a:pt x="268958" y="890805"/>
                          <a:pt x="151423" y="908519"/>
                        </a:cubicBezTo>
                        <a:cubicBezTo>
                          <a:pt x="75159" y="923102"/>
                          <a:pt x="-4514" y="843105"/>
                          <a:pt x="0" y="757096"/>
                        </a:cubicBezTo>
                        <a:lnTo>
                          <a:pt x="0" y="757099"/>
                        </a:lnTo>
                        <a:cubicBezTo>
                          <a:pt x="-4002" y="670599"/>
                          <a:pt x="2198" y="642507"/>
                          <a:pt x="0" y="529969"/>
                        </a:cubicBezTo>
                        <a:lnTo>
                          <a:pt x="0" y="529969"/>
                        </a:lnTo>
                        <a:cubicBezTo>
                          <a:pt x="-15163" y="361416"/>
                          <a:pt x="18162" y="301998"/>
                          <a:pt x="0" y="151423"/>
                        </a:cubicBezTo>
                        <a:close/>
                      </a:path>
                    </a:pathLst>
                  </a:custGeom>
                  <ask:type>
                    <ask:lineSketchNone/>
                  </ask:type>
                </ask:lineSketchStyleProps>
              </a:ext>
            </a:extLst>
          </a:ln>
        </p:spPr>
        <p:txBody>
          <a:bodyPr spcFirstLastPara="1" wrap="square" lIns="180000" tIns="45700" rIns="180000" bIns="36000" anchor="t" anchorCtr="0">
            <a:spAutoFit/>
          </a:bodyPr>
          <a:lstStyle/>
          <a:p>
            <a:pPr>
              <a:lnSpc>
                <a:spcPct val="150000"/>
              </a:lnSpc>
            </a:pPr>
            <a:r>
              <a:rPr lang="zh-TW" altLang="en-US" sz="1600" spc="-150" dirty="0">
                <a:solidFill>
                  <a:schemeClr val="dk1"/>
                </a:solidFill>
                <a:latin typeface="Microsoft JhengHei"/>
                <a:ea typeface="Microsoft JhengHei"/>
                <a:cs typeface="Microsoft JhengHei"/>
                <a:sym typeface="Microsoft JhengHei"/>
              </a:rPr>
              <a:t>建議嘗試分析的券面上的：</a:t>
            </a:r>
            <a:br>
              <a:rPr lang="zh-TW" altLang="en-US" sz="1600" spc="-150" dirty="0">
                <a:solidFill>
                  <a:schemeClr val="dk1"/>
                </a:solidFill>
                <a:latin typeface="Microsoft JhengHei"/>
                <a:ea typeface="Microsoft JhengHei"/>
                <a:cs typeface="Microsoft JhengHei"/>
                <a:sym typeface="Microsoft JhengHei"/>
              </a:rPr>
            </a:br>
            <a:r>
              <a:rPr lang="zh-TW" altLang="en-US" sz="1600" spc="-150" dirty="0">
                <a:solidFill>
                  <a:schemeClr val="dk1"/>
                </a:solidFill>
                <a:latin typeface="Microsoft JhengHei"/>
                <a:ea typeface="Microsoft JhengHei"/>
                <a:cs typeface="Microsoft JhengHei"/>
                <a:sym typeface="Microsoft JhengHei"/>
              </a:rPr>
              <a:t>關鍵字、設計符號、圖騰意涵。</a:t>
            </a:r>
            <a:endParaRPr kumimoji="1" lang="zh-TW" altLang="en-US" sz="2800" b="1" spc="-150" dirty="0"/>
          </a:p>
        </p:txBody>
      </p:sp>
      <p:sp>
        <p:nvSpPr>
          <p:cNvPr id="5" name="Google Shape;158;p9">
            <a:extLst>
              <a:ext uri="{FF2B5EF4-FFF2-40B4-BE49-F238E27FC236}">
                <a16:creationId xmlns:a16="http://schemas.microsoft.com/office/drawing/2014/main" xmlns="" id="{F9EDCFD2-FFDE-E9D0-ECD0-FCBEB490D196}"/>
              </a:ext>
            </a:extLst>
          </p:cNvPr>
          <p:cNvSpPr txBox="1"/>
          <p:nvPr/>
        </p:nvSpPr>
        <p:spPr>
          <a:xfrm>
            <a:off x="954502" y="5927589"/>
            <a:ext cx="1326637" cy="495108"/>
          </a:xfrm>
          <a:prstGeom prst="rect">
            <a:avLst/>
          </a:prstGeom>
          <a:noFill/>
          <a:ln w="15875" cap="flat" cmpd="sng">
            <a:noFill/>
            <a:prstDash val="solid"/>
            <a:round/>
            <a:headEnd type="none" w="sm" len="sm"/>
            <a:tailEnd type="none" w="sm" len="sm"/>
            <a:extLst>
              <a:ext uri="{C807C97D-BFC1-408E-A445-0C87EB9F89A2}">
                <ask:lineSketchStyleProps xmlns:ask="http://schemas.microsoft.com/office/drawing/2018/sketchyshapes" xmlns="" sd="1219033472">
                  <a:custGeom>
                    <a:avLst/>
                    <a:gdLst>
                      <a:gd name="connsiteX0" fmla="*/ 0 w 1326637"/>
                      <a:gd name="connsiteY0" fmla="*/ 0 h 495108"/>
                      <a:gd name="connsiteX1" fmla="*/ 428946 w 1326637"/>
                      <a:gd name="connsiteY1" fmla="*/ 0 h 495108"/>
                      <a:gd name="connsiteX2" fmla="*/ 831359 w 1326637"/>
                      <a:gd name="connsiteY2" fmla="*/ 0 h 495108"/>
                      <a:gd name="connsiteX3" fmla="*/ 1326637 w 1326637"/>
                      <a:gd name="connsiteY3" fmla="*/ 0 h 495108"/>
                      <a:gd name="connsiteX4" fmla="*/ 1326637 w 1326637"/>
                      <a:gd name="connsiteY4" fmla="*/ 495108 h 495108"/>
                      <a:gd name="connsiteX5" fmla="*/ 910957 w 1326637"/>
                      <a:gd name="connsiteY5" fmla="*/ 495108 h 495108"/>
                      <a:gd name="connsiteX6" fmla="*/ 442212 w 1326637"/>
                      <a:gd name="connsiteY6" fmla="*/ 495108 h 495108"/>
                      <a:gd name="connsiteX7" fmla="*/ 0 w 1326637"/>
                      <a:gd name="connsiteY7" fmla="*/ 495108 h 495108"/>
                      <a:gd name="connsiteX8" fmla="*/ 0 w 1326637"/>
                      <a:gd name="connsiteY8" fmla="*/ 0 h 495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6637" h="495108" extrusionOk="0">
                        <a:moveTo>
                          <a:pt x="0" y="0"/>
                        </a:moveTo>
                        <a:cubicBezTo>
                          <a:pt x="106613" y="-16516"/>
                          <a:pt x="220440" y="30436"/>
                          <a:pt x="428946" y="0"/>
                        </a:cubicBezTo>
                        <a:cubicBezTo>
                          <a:pt x="637452" y="-30436"/>
                          <a:pt x="714422" y="47618"/>
                          <a:pt x="831359" y="0"/>
                        </a:cubicBezTo>
                        <a:cubicBezTo>
                          <a:pt x="948296" y="-47618"/>
                          <a:pt x="1226494" y="8031"/>
                          <a:pt x="1326637" y="0"/>
                        </a:cubicBezTo>
                        <a:cubicBezTo>
                          <a:pt x="1331157" y="206712"/>
                          <a:pt x="1317312" y="344579"/>
                          <a:pt x="1326637" y="495108"/>
                        </a:cubicBezTo>
                        <a:cubicBezTo>
                          <a:pt x="1154099" y="496338"/>
                          <a:pt x="1013481" y="479895"/>
                          <a:pt x="910957" y="495108"/>
                        </a:cubicBezTo>
                        <a:cubicBezTo>
                          <a:pt x="808433" y="510321"/>
                          <a:pt x="555779" y="440922"/>
                          <a:pt x="442212" y="495108"/>
                        </a:cubicBezTo>
                        <a:cubicBezTo>
                          <a:pt x="328646" y="549294"/>
                          <a:pt x="88963" y="490899"/>
                          <a:pt x="0" y="495108"/>
                        </a:cubicBezTo>
                        <a:cubicBezTo>
                          <a:pt x="-13222" y="249976"/>
                          <a:pt x="6199" y="228912"/>
                          <a:pt x="0" y="0"/>
                        </a:cubicBezTo>
                        <a:close/>
                      </a:path>
                    </a:pathLst>
                  </a:custGeom>
                  <ask:type>
                    <ask:lineSketchNone/>
                  </ask:type>
                </ask:lineSketchStyleProps>
              </a:ext>
            </a:extLst>
          </a:ln>
        </p:spPr>
        <p:txBody>
          <a:bodyPr spcFirstLastPara="1" wrap="square" lIns="91425" tIns="108000" rIns="91425" bIns="108000" anchor="t" anchorCtr="0">
            <a:spAutoFit/>
          </a:bodyPr>
          <a:lstStyle/>
          <a:p>
            <a:pPr marL="0" marR="0" lvl="0" indent="0" algn="ctr" rtl="0">
              <a:spcBef>
                <a:spcPts val="0"/>
              </a:spcBef>
              <a:spcAft>
                <a:spcPts val="0"/>
              </a:spcAft>
              <a:buNone/>
            </a:pPr>
            <a:r>
              <a:rPr lang="zh-TW" sz="1800" b="1" dirty="0">
                <a:solidFill>
                  <a:schemeClr val="tx1"/>
                </a:solidFill>
                <a:latin typeface="Microsoft JhengHei"/>
                <a:ea typeface="Microsoft JhengHei"/>
                <a:cs typeface="Microsoft JhengHei"/>
                <a:sym typeface="Microsoft JhengHei"/>
              </a:rPr>
              <a:t>學習單</a:t>
            </a:r>
            <a:r>
              <a:rPr lang="zh-TW" altLang="en-US" sz="1800" b="1" dirty="0">
                <a:solidFill>
                  <a:schemeClr val="tx1"/>
                </a:solidFill>
                <a:latin typeface="Microsoft JhengHei"/>
                <a:ea typeface="Microsoft JhengHei"/>
                <a:cs typeface="Microsoft JhengHei"/>
                <a:sym typeface="Microsoft JhengHei"/>
              </a:rPr>
              <a:t>二</a:t>
            </a:r>
            <a:endParaRPr sz="1000" b="1" dirty="0">
              <a:solidFill>
                <a:schemeClr val="tx1"/>
              </a:solidFill>
            </a:endParaRPr>
          </a:p>
        </p:txBody>
      </p:sp>
      <p:sp>
        <p:nvSpPr>
          <p:cNvPr id="7" name="Google Shape;94;p2">
            <a:extLst>
              <a:ext uri="{FF2B5EF4-FFF2-40B4-BE49-F238E27FC236}">
                <a16:creationId xmlns:a16="http://schemas.microsoft.com/office/drawing/2014/main" xmlns="" id="{FA4F554B-A1A2-D476-6B54-B2215D693D28}"/>
              </a:ext>
            </a:extLst>
          </p:cNvPr>
          <p:cNvSpPr/>
          <p:nvPr/>
        </p:nvSpPr>
        <p:spPr>
          <a:xfrm>
            <a:off x="3777306" y="1234548"/>
            <a:ext cx="1082817" cy="422405"/>
          </a:xfrm>
          <a:custGeom>
            <a:avLst/>
            <a:gdLst>
              <a:gd name="connsiteX0" fmla="*/ 0 w 1082817"/>
              <a:gd name="connsiteY0" fmla="*/ 0 h 422405"/>
              <a:gd name="connsiteX1" fmla="*/ 563065 w 1082817"/>
              <a:gd name="connsiteY1" fmla="*/ 0 h 422405"/>
              <a:gd name="connsiteX2" fmla="*/ 1082817 w 1082817"/>
              <a:gd name="connsiteY2" fmla="*/ 0 h 422405"/>
              <a:gd name="connsiteX3" fmla="*/ 1082817 w 1082817"/>
              <a:gd name="connsiteY3" fmla="*/ 422405 h 422405"/>
              <a:gd name="connsiteX4" fmla="*/ 552237 w 1082817"/>
              <a:gd name="connsiteY4" fmla="*/ 422405 h 422405"/>
              <a:gd name="connsiteX5" fmla="*/ 0 w 1082817"/>
              <a:gd name="connsiteY5" fmla="*/ 422405 h 422405"/>
              <a:gd name="connsiteX6" fmla="*/ 0 w 1082817"/>
              <a:gd name="connsiteY6" fmla="*/ 0 h 42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817" h="422405" fill="none" extrusionOk="0">
                <a:moveTo>
                  <a:pt x="0" y="0"/>
                </a:moveTo>
                <a:cubicBezTo>
                  <a:pt x="274225" y="-62998"/>
                  <a:pt x="369066" y="38056"/>
                  <a:pt x="563065" y="0"/>
                </a:cubicBezTo>
                <a:cubicBezTo>
                  <a:pt x="757064" y="-38056"/>
                  <a:pt x="874774" y="23690"/>
                  <a:pt x="1082817" y="0"/>
                </a:cubicBezTo>
                <a:cubicBezTo>
                  <a:pt x="1131845" y="105222"/>
                  <a:pt x="1056409" y="230477"/>
                  <a:pt x="1082817" y="422405"/>
                </a:cubicBezTo>
                <a:cubicBezTo>
                  <a:pt x="956613" y="480703"/>
                  <a:pt x="759615" y="415330"/>
                  <a:pt x="552237" y="422405"/>
                </a:cubicBezTo>
                <a:cubicBezTo>
                  <a:pt x="344859" y="429480"/>
                  <a:pt x="212098" y="377555"/>
                  <a:pt x="0" y="422405"/>
                </a:cubicBezTo>
                <a:cubicBezTo>
                  <a:pt x="-18866" y="244857"/>
                  <a:pt x="48999" y="197119"/>
                  <a:pt x="0" y="0"/>
                </a:cubicBezTo>
                <a:close/>
              </a:path>
              <a:path w="1082817" h="422405" stroke="0" extrusionOk="0">
                <a:moveTo>
                  <a:pt x="0" y="0"/>
                </a:moveTo>
                <a:cubicBezTo>
                  <a:pt x="241111" y="-48282"/>
                  <a:pt x="279077" y="8641"/>
                  <a:pt x="530580" y="0"/>
                </a:cubicBezTo>
                <a:cubicBezTo>
                  <a:pt x="782083" y="-8641"/>
                  <a:pt x="885270" y="61418"/>
                  <a:pt x="1082817" y="0"/>
                </a:cubicBezTo>
                <a:cubicBezTo>
                  <a:pt x="1092758" y="118804"/>
                  <a:pt x="1053034" y="328449"/>
                  <a:pt x="1082817" y="422405"/>
                </a:cubicBezTo>
                <a:cubicBezTo>
                  <a:pt x="872566" y="486874"/>
                  <a:pt x="695314" y="413014"/>
                  <a:pt x="541409" y="422405"/>
                </a:cubicBezTo>
                <a:cubicBezTo>
                  <a:pt x="387504" y="431796"/>
                  <a:pt x="240282" y="415097"/>
                  <a:pt x="0" y="422405"/>
                </a:cubicBezTo>
                <a:cubicBezTo>
                  <a:pt x="-4797" y="232482"/>
                  <a:pt x="22110" y="111069"/>
                  <a:pt x="0" y="0"/>
                </a:cubicBezTo>
                <a:close/>
              </a:path>
            </a:pathLst>
          </a:custGeom>
          <a:solidFill>
            <a:srgbClr val="FED55C"/>
          </a:solidFill>
          <a:ln>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style>
          <a:lnRef idx="0">
            <a:scrgbClr r="0" g="0" b="0"/>
          </a:lnRef>
          <a:fillRef idx="0">
            <a:scrgbClr r="0" g="0" b="0"/>
          </a:fillRef>
          <a:effectRef idx="0">
            <a:scrgbClr r="0" g="0" b="0"/>
          </a:effectRef>
          <a:fontRef idx="minor">
            <a:schemeClr val="lt1"/>
          </a:fontRef>
        </p:style>
        <p:txBody>
          <a:bodyPr spcFirstLastPara="1" wrap="square" lIns="91425" tIns="72000" rIns="91425" bIns="72000" anchor="t" anchorCtr="0">
            <a:spAutoFit/>
          </a:bodyPr>
          <a:lstStyle/>
          <a:p>
            <a:pPr lvl="0" algn="ctr"/>
            <a:r>
              <a:rPr lang="zh-TW" altLang="en-US" sz="1800" b="1" dirty="0">
                <a:solidFill>
                  <a:schemeClr val="bg1"/>
                </a:solidFill>
                <a:latin typeface="Microsoft JhengHei"/>
                <a:ea typeface="Microsoft JhengHei"/>
                <a:cs typeface="Microsoft JhengHei"/>
                <a:sym typeface="Microsoft JhengHei"/>
              </a:rPr>
              <a:t>指令</a:t>
            </a:r>
            <a:endParaRPr lang="zh-TW" altLang="en-US" sz="1800" b="1" dirty="0">
              <a:solidFill>
                <a:schemeClr val="bg1"/>
              </a:solidFill>
              <a:latin typeface="Calibri"/>
              <a:ea typeface="Calibri"/>
              <a:cs typeface="Calibri"/>
              <a:sym typeface="Calibri"/>
            </a:endParaRPr>
          </a:p>
        </p:txBody>
      </p:sp>
      <p:sp>
        <p:nvSpPr>
          <p:cNvPr id="8" name="Google Shape;156;p9">
            <a:extLst>
              <a:ext uri="{FF2B5EF4-FFF2-40B4-BE49-F238E27FC236}">
                <a16:creationId xmlns:a16="http://schemas.microsoft.com/office/drawing/2014/main" xmlns="" id="{D4022A2F-46FE-86C1-7AF1-B20D411BDA36}"/>
              </a:ext>
            </a:extLst>
          </p:cNvPr>
          <p:cNvSpPr txBox="1">
            <a:spLocks/>
          </p:cNvSpPr>
          <p:nvPr/>
        </p:nvSpPr>
        <p:spPr>
          <a:xfrm>
            <a:off x="447146" y="2168123"/>
            <a:ext cx="2359025" cy="422275"/>
          </a:xfrm>
          <a:prstGeom prst="rect">
            <a:avLst/>
          </a:prstGeom>
          <a:no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buClr>
                <a:schemeClr val="dk1"/>
              </a:buClr>
              <a:buSzPts val="4800"/>
              <a:buFont typeface="Microsoft JhengHei"/>
              <a:buNone/>
            </a:pPr>
            <a:r>
              <a:rPr lang="en-US" altLang="zh-TW" sz="2800" b="1" dirty="0">
                <a:latin typeface="Microsoft JhengHei"/>
                <a:ea typeface="Microsoft JhengHei"/>
                <a:cs typeface="Microsoft JhengHei"/>
                <a:sym typeface="Microsoft JhengHei"/>
              </a:rPr>
              <a:t>| </a:t>
            </a:r>
            <a:r>
              <a:rPr lang="zh-TW" altLang="en-US" sz="2800" b="1" dirty="0">
                <a:latin typeface="Microsoft JhengHei"/>
                <a:ea typeface="Microsoft JhengHei"/>
                <a:cs typeface="Microsoft JhengHei"/>
                <a:sym typeface="Microsoft JhengHei"/>
              </a:rPr>
              <a:t>探究活動 </a:t>
            </a:r>
            <a:r>
              <a:rPr lang="en-US" altLang="zh-TW" sz="2800" b="1" dirty="0">
                <a:latin typeface="Microsoft JhengHei"/>
                <a:ea typeface="Microsoft JhengHei"/>
                <a:cs typeface="Microsoft JhengHei"/>
                <a:sym typeface="Microsoft JhengHei"/>
              </a:rPr>
              <a:t>|</a:t>
            </a:r>
            <a:endParaRPr lang="zh-TW" altLang="en-US" sz="2400" dirty="0"/>
          </a:p>
        </p:txBody>
      </p:sp>
      <p:sp>
        <p:nvSpPr>
          <p:cNvPr id="12" name="Google Shape;95;p2">
            <a:extLst>
              <a:ext uri="{FF2B5EF4-FFF2-40B4-BE49-F238E27FC236}">
                <a16:creationId xmlns:a16="http://schemas.microsoft.com/office/drawing/2014/main" xmlns="" id="{CBCF8F18-1933-B868-EF4F-1CCAAB084919}"/>
              </a:ext>
            </a:extLst>
          </p:cNvPr>
          <p:cNvSpPr/>
          <p:nvPr/>
        </p:nvSpPr>
        <p:spPr>
          <a:xfrm>
            <a:off x="265279" y="2730478"/>
            <a:ext cx="2666698" cy="499897"/>
          </a:xfrm>
          <a:custGeom>
            <a:avLst/>
            <a:gdLst>
              <a:gd name="connsiteX0" fmla="*/ 0 w 2666698"/>
              <a:gd name="connsiteY0" fmla="*/ 83318 h 499897"/>
              <a:gd name="connsiteX1" fmla="*/ 83318 w 2666698"/>
              <a:gd name="connsiteY1" fmla="*/ 0 h 499897"/>
              <a:gd name="connsiteX2" fmla="*/ 588793 w 2666698"/>
              <a:gd name="connsiteY2" fmla="*/ 0 h 499897"/>
              <a:gd name="connsiteX3" fmla="*/ 1064822 w 2666698"/>
              <a:gd name="connsiteY3" fmla="*/ 0 h 499897"/>
              <a:gd name="connsiteX4" fmla="*/ 1555574 w 2666698"/>
              <a:gd name="connsiteY4" fmla="*/ 0 h 499897"/>
              <a:gd name="connsiteX5" fmla="*/ 1555574 w 2666698"/>
              <a:gd name="connsiteY5" fmla="*/ 0 h 499897"/>
              <a:gd name="connsiteX6" fmla="*/ 1895578 w 2666698"/>
              <a:gd name="connsiteY6" fmla="*/ 0 h 499897"/>
              <a:gd name="connsiteX7" fmla="*/ 2222248 w 2666698"/>
              <a:gd name="connsiteY7" fmla="*/ 0 h 499897"/>
              <a:gd name="connsiteX8" fmla="*/ 2583380 w 2666698"/>
              <a:gd name="connsiteY8" fmla="*/ 0 h 499897"/>
              <a:gd name="connsiteX9" fmla="*/ 2666698 w 2666698"/>
              <a:gd name="connsiteY9" fmla="*/ 83318 h 499897"/>
              <a:gd name="connsiteX10" fmla="*/ 2666698 w 2666698"/>
              <a:gd name="connsiteY10" fmla="*/ 291607 h 499897"/>
              <a:gd name="connsiteX11" fmla="*/ 2666698 w 2666698"/>
              <a:gd name="connsiteY11" fmla="*/ 291607 h 499897"/>
              <a:gd name="connsiteX12" fmla="*/ 2666698 w 2666698"/>
              <a:gd name="connsiteY12" fmla="*/ 416581 h 499897"/>
              <a:gd name="connsiteX13" fmla="*/ 2666698 w 2666698"/>
              <a:gd name="connsiteY13" fmla="*/ 416579 h 499897"/>
              <a:gd name="connsiteX14" fmla="*/ 2583380 w 2666698"/>
              <a:gd name="connsiteY14" fmla="*/ 499897 h 499897"/>
              <a:gd name="connsiteX15" fmla="*/ 2222248 w 2666698"/>
              <a:gd name="connsiteY15" fmla="*/ 499897 h 499897"/>
              <a:gd name="connsiteX16" fmla="*/ 1938449 w 2666698"/>
              <a:gd name="connsiteY16" fmla="*/ 605225 h 499897"/>
              <a:gd name="connsiteX17" fmla="*/ 1555574 w 2666698"/>
              <a:gd name="connsiteY17" fmla="*/ 499897 h 499897"/>
              <a:gd name="connsiteX18" fmla="*/ 1079545 w 2666698"/>
              <a:gd name="connsiteY18" fmla="*/ 499897 h 499897"/>
              <a:gd name="connsiteX19" fmla="*/ 603515 w 2666698"/>
              <a:gd name="connsiteY19" fmla="*/ 499897 h 499897"/>
              <a:gd name="connsiteX20" fmla="*/ 83318 w 2666698"/>
              <a:gd name="connsiteY20" fmla="*/ 499897 h 499897"/>
              <a:gd name="connsiteX21" fmla="*/ 0 w 2666698"/>
              <a:gd name="connsiteY21" fmla="*/ 416579 h 499897"/>
              <a:gd name="connsiteX22" fmla="*/ 0 w 2666698"/>
              <a:gd name="connsiteY22" fmla="*/ 416581 h 499897"/>
              <a:gd name="connsiteX23" fmla="*/ 0 w 2666698"/>
              <a:gd name="connsiteY23" fmla="*/ 291607 h 499897"/>
              <a:gd name="connsiteX24" fmla="*/ 0 w 2666698"/>
              <a:gd name="connsiteY24" fmla="*/ 291607 h 499897"/>
              <a:gd name="connsiteX25" fmla="*/ 0 w 2666698"/>
              <a:gd name="connsiteY25" fmla="*/ 83318 h 499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66698" h="499897" fill="none" extrusionOk="0">
                <a:moveTo>
                  <a:pt x="0" y="83318"/>
                </a:moveTo>
                <a:cubicBezTo>
                  <a:pt x="-7176" y="27781"/>
                  <a:pt x="38839" y="481"/>
                  <a:pt x="83318" y="0"/>
                </a:cubicBezTo>
                <a:cubicBezTo>
                  <a:pt x="235453" y="-26230"/>
                  <a:pt x="383209" y="27923"/>
                  <a:pt x="588793" y="0"/>
                </a:cubicBezTo>
                <a:cubicBezTo>
                  <a:pt x="794377" y="-27923"/>
                  <a:pt x="918633" y="41366"/>
                  <a:pt x="1064822" y="0"/>
                </a:cubicBezTo>
                <a:cubicBezTo>
                  <a:pt x="1211011" y="-41366"/>
                  <a:pt x="1343361" y="54006"/>
                  <a:pt x="1555574" y="0"/>
                </a:cubicBezTo>
                <a:lnTo>
                  <a:pt x="1555574" y="0"/>
                </a:lnTo>
                <a:cubicBezTo>
                  <a:pt x="1696652" y="-22611"/>
                  <a:pt x="1794980" y="5350"/>
                  <a:pt x="1895578" y="0"/>
                </a:cubicBezTo>
                <a:cubicBezTo>
                  <a:pt x="1996176" y="-5350"/>
                  <a:pt x="2129039" y="6184"/>
                  <a:pt x="2222248" y="0"/>
                </a:cubicBezTo>
                <a:cubicBezTo>
                  <a:pt x="2328354" y="-1205"/>
                  <a:pt x="2443489" y="29084"/>
                  <a:pt x="2583380" y="0"/>
                </a:cubicBezTo>
                <a:cubicBezTo>
                  <a:pt x="2627624" y="6628"/>
                  <a:pt x="2672155" y="38868"/>
                  <a:pt x="2666698" y="83318"/>
                </a:cubicBezTo>
                <a:cubicBezTo>
                  <a:pt x="2668512" y="159922"/>
                  <a:pt x="2662481" y="217536"/>
                  <a:pt x="2666698" y="291607"/>
                </a:cubicBezTo>
                <a:lnTo>
                  <a:pt x="2666698" y="291607"/>
                </a:lnTo>
                <a:cubicBezTo>
                  <a:pt x="2677679" y="338511"/>
                  <a:pt x="2662678" y="391031"/>
                  <a:pt x="2666698" y="416581"/>
                </a:cubicBezTo>
                <a:lnTo>
                  <a:pt x="2666698" y="416579"/>
                </a:lnTo>
                <a:cubicBezTo>
                  <a:pt x="2674778" y="470587"/>
                  <a:pt x="2627423" y="497260"/>
                  <a:pt x="2583380" y="499897"/>
                </a:cubicBezTo>
                <a:cubicBezTo>
                  <a:pt x="2490903" y="514330"/>
                  <a:pt x="2367793" y="475978"/>
                  <a:pt x="2222248" y="499897"/>
                </a:cubicBezTo>
                <a:cubicBezTo>
                  <a:pt x="2109255" y="579375"/>
                  <a:pt x="2013469" y="545939"/>
                  <a:pt x="1938449" y="605225"/>
                </a:cubicBezTo>
                <a:cubicBezTo>
                  <a:pt x="1799564" y="606635"/>
                  <a:pt x="1650214" y="498738"/>
                  <a:pt x="1555574" y="499897"/>
                </a:cubicBezTo>
                <a:cubicBezTo>
                  <a:pt x="1384864" y="554740"/>
                  <a:pt x="1228637" y="472094"/>
                  <a:pt x="1079545" y="499897"/>
                </a:cubicBezTo>
                <a:cubicBezTo>
                  <a:pt x="930453" y="527700"/>
                  <a:pt x="809229" y="459641"/>
                  <a:pt x="603515" y="499897"/>
                </a:cubicBezTo>
                <a:cubicBezTo>
                  <a:pt x="397801" y="540153"/>
                  <a:pt x="256370" y="452326"/>
                  <a:pt x="83318" y="499897"/>
                </a:cubicBezTo>
                <a:cubicBezTo>
                  <a:pt x="39832" y="492421"/>
                  <a:pt x="-5230" y="463002"/>
                  <a:pt x="0" y="416579"/>
                </a:cubicBezTo>
                <a:lnTo>
                  <a:pt x="0" y="416581"/>
                </a:lnTo>
                <a:cubicBezTo>
                  <a:pt x="-7283" y="375947"/>
                  <a:pt x="104" y="334361"/>
                  <a:pt x="0" y="291607"/>
                </a:cubicBezTo>
                <a:lnTo>
                  <a:pt x="0" y="291607"/>
                </a:lnTo>
                <a:cubicBezTo>
                  <a:pt x="-15360" y="237474"/>
                  <a:pt x="20152" y="173557"/>
                  <a:pt x="0" y="83318"/>
                </a:cubicBezTo>
                <a:close/>
              </a:path>
              <a:path w="2666698" h="499897" stroke="0" extrusionOk="0">
                <a:moveTo>
                  <a:pt x="0" y="83318"/>
                </a:moveTo>
                <a:cubicBezTo>
                  <a:pt x="-7029" y="32967"/>
                  <a:pt x="28380" y="3349"/>
                  <a:pt x="83318" y="0"/>
                </a:cubicBezTo>
                <a:cubicBezTo>
                  <a:pt x="279825" y="-33445"/>
                  <a:pt x="413343" y="34388"/>
                  <a:pt x="603515" y="0"/>
                </a:cubicBezTo>
                <a:cubicBezTo>
                  <a:pt x="793687" y="-34388"/>
                  <a:pt x="922631" y="49860"/>
                  <a:pt x="1079545" y="0"/>
                </a:cubicBezTo>
                <a:cubicBezTo>
                  <a:pt x="1236459" y="-49860"/>
                  <a:pt x="1439455" y="9890"/>
                  <a:pt x="1555574" y="0"/>
                </a:cubicBezTo>
                <a:lnTo>
                  <a:pt x="1555574" y="0"/>
                </a:lnTo>
                <a:cubicBezTo>
                  <a:pt x="1721410" y="-14834"/>
                  <a:pt x="1778256" y="39150"/>
                  <a:pt x="1895578" y="0"/>
                </a:cubicBezTo>
                <a:cubicBezTo>
                  <a:pt x="2012900" y="-39150"/>
                  <a:pt x="2100842" y="25889"/>
                  <a:pt x="2222248" y="0"/>
                </a:cubicBezTo>
                <a:cubicBezTo>
                  <a:pt x="2371607" y="-33927"/>
                  <a:pt x="2474808" y="42786"/>
                  <a:pt x="2583380" y="0"/>
                </a:cubicBezTo>
                <a:cubicBezTo>
                  <a:pt x="2638932" y="5339"/>
                  <a:pt x="2678181" y="40064"/>
                  <a:pt x="2666698" y="83318"/>
                </a:cubicBezTo>
                <a:cubicBezTo>
                  <a:pt x="2689891" y="185821"/>
                  <a:pt x="2656133" y="200267"/>
                  <a:pt x="2666698" y="291607"/>
                </a:cubicBezTo>
                <a:lnTo>
                  <a:pt x="2666698" y="291607"/>
                </a:lnTo>
                <a:cubicBezTo>
                  <a:pt x="2674352" y="322095"/>
                  <a:pt x="2665299" y="359586"/>
                  <a:pt x="2666698" y="416581"/>
                </a:cubicBezTo>
                <a:lnTo>
                  <a:pt x="2666698" y="416579"/>
                </a:lnTo>
                <a:cubicBezTo>
                  <a:pt x="2672973" y="470281"/>
                  <a:pt x="2632313" y="497343"/>
                  <a:pt x="2583380" y="499897"/>
                </a:cubicBezTo>
                <a:cubicBezTo>
                  <a:pt x="2457583" y="512719"/>
                  <a:pt x="2343609" y="492786"/>
                  <a:pt x="2222248" y="499897"/>
                </a:cubicBezTo>
                <a:cubicBezTo>
                  <a:pt x="2157193" y="528908"/>
                  <a:pt x="2060531" y="543727"/>
                  <a:pt x="1938449" y="605225"/>
                </a:cubicBezTo>
                <a:cubicBezTo>
                  <a:pt x="1764039" y="600967"/>
                  <a:pt x="1755210" y="511106"/>
                  <a:pt x="1555574" y="499897"/>
                </a:cubicBezTo>
                <a:cubicBezTo>
                  <a:pt x="1433554" y="539513"/>
                  <a:pt x="1236106" y="488632"/>
                  <a:pt x="1108990" y="499897"/>
                </a:cubicBezTo>
                <a:cubicBezTo>
                  <a:pt x="981874" y="511162"/>
                  <a:pt x="734460" y="495210"/>
                  <a:pt x="588793" y="499897"/>
                </a:cubicBezTo>
                <a:cubicBezTo>
                  <a:pt x="443126" y="504584"/>
                  <a:pt x="259539" y="451568"/>
                  <a:pt x="83318" y="499897"/>
                </a:cubicBezTo>
                <a:cubicBezTo>
                  <a:pt x="40252" y="505736"/>
                  <a:pt x="-5325" y="465402"/>
                  <a:pt x="0" y="416579"/>
                </a:cubicBezTo>
                <a:lnTo>
                  <a:pt x="0" y="416581"/>
                </a:lnTo>
                <a:cubicBezTo>
                  <a:pt x="-9041" y="388707"/>
                  <a:pt x="3421" y="329011"/>
                  <a:pt x="0" y="291607"/>
                </a:cubicBezTo>
                <a:lnTo>
                  <a:pt x="0" y="291607"/>
                </a:lnTo>
                <a:cubicBezTo>
                  <a:pt x="-4991" y="208906"/>
                  <a:pt x="1013" y="151340"/>
                  <a:pt x="0" y="83318"/>
                </a:cubicBezTo>
                <a:close/>
              </a:path>
            </a:pathLst>
          </a:custGeom>
          <a:solidFill>
            <a:schemeClr val="bg1"/>
          </a:solidFill>
          <a:ln w="19050">
            <a:noFill/>
            <a:extLst>
              <a:ext uri="{C807C97D-BFC1-408E-A445-0C87EB9F89A2}">
                <ask:lineSketchStyleProps xmlns:ask="http://schemas.microsoft.com/office/drawing/2018/sketchyshapes" xmlns="" sd="1219033472">
                  <a:prstGeom prst="wedgeRoundRectCallout">
                    <a:avLst>
                      <a:gd name="adj1" fmla="val 22691"/>
                      <a:gd name="adj2" fmla="val 71070"/>
                      <a:gd name="adj3" fmla="val 16667"/>
                    </a:avLst>
                  </a:prstGeom>
                  <ask:type>
                    <ask:lineSketchScribble/>
                  </ask:type>
                </ask:lineSketchStyleProps>
              </a:ext>
            </a:extLst>
          </a:ln>
        </p:spPr>
        <p:txBody>
          <a:bodyPr spcFirstLastPara="1" wrap="square" lIns="91425" tIns="45700" rIns="91425" bIns="36000" anchor="t" anchorCtr="0">
            <a:spAutoFit/>
          </a:bodyPr>
          <a:lstStyle/>
          <a:p>
            <a:pPr algn="ctr"/>
            <a:r>
              <a:rPr kumimoji="1" lang="zh-TW" altLang="en-US" sz="2400" b="1" spc="-150" dirty="0"/>
              <a:t>時間 </a:t>
            </a:r>
            <a:r>
              <a:rPr kumimoji="1" lang="en-US" altLang="zh-TW" sz="2400" b="1" spc="-150" dirty="0"/>
              <a:t>5</a:t>
            </a:r>
            <a:r>
              <a:rPr kumimoji="1" lang="zh-TW" altLang="en-US" sz="2400" b="1" spc="-150" dirty="0"/>
              <a:t>分鐘</a:t>
            </a:r>
            <a:endParaRPr kumimoji="1" lang="en-US" altLang="zh-TW" sz="2400" b="1" spc="-150" dirty="0"/>
          </a:p>
        </p:txBody>
      </p:sp>
    </p:spTree>
    <p:extLst>
      <p:ext uri="{BB962C8B-B14F-4D97-AF65-F5344CB8AC3E}">
        <p14:creationId xmlns:p14="http://schemas.microsoft.com/office/powerpoint/2010/main" val="203667487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4">
          <a:extLst>
            <a:ext uri="{FF2B5EF4-FFF2-40B4-BE49-F238E27FC236}">
              <a16:creationId xmlns:a16="http://schemas.microsoft.com/office/drawing/2014/main" xmlns="" id="{04E542DD-4FCB-E0F2-D7CA-463842AF2B03}"/>
            </a:ext>
          </a:extLst>
        </p:cNvPr>
        <p:cNvGrpSpPr/>
        <p:nvPr/>
      </p:nvGrpSpPr>
      <p:grpSpPr>
        <a:xfrm>
          <a:off x="0" y="0"/>
          <a:ext cx="0" cy="0"/>
          <a:chOff x="0" y="0"/>
          <a:chExt cx="0" cy="0"/>
        </a:xfrm>
      </p:grpSpPr>
      <p:sp>
        <p:nvSpPr>
          <p:cNvPr id="10" name="文字方塊 9">
            <a:extLst>
              <a:ext uri="{FF2B5EF4-FFF2-40B4-BE49-F238E27FC236}">
                <a16:creationId xmlns:a16="http://schemas.microsoft.com/office/drawing/2014/main" xmlns="" id="{1E4AB875-F86D-5DF8-0CFD-319F7A9F65C9}"/>
              </a:ext>
            </a:extLst>
          </p:cNvPr>
          <p:cNvSpPr txBox="1"/>
          <p:nvPr/>
        </p:nvSpPr>
        <p:spPr>
          <a:xfrm>
            <a:off x="1503356" y="5991777"/>
            <a:ext cx="2602477" cy="307777"/>
          </a:xfrm>
          <a:prstGeom prst="rect">
            <a:avLst/>
          </a:prstGeom>
          <a:noFill/>
        </p:spPr>
        <p:txBody>
          <a:bodyPr wrap="square" rtlCol="0">
            <a:spAutoFit/>
          </a:bodyPr>
          <a:lstStyle/>
          <a:p>
            <a:pPr lvl="0"/>
            <a:r>
              <a:rPr lang="zh-TW" altLang="en-US" u="sng" dirty="0">
                <a:solidFill>
                  <a:schemeClr val="accent6">
                    <a:lumMod val="50000"/>
                  </a:schemeClr>
                </a:solidFill>
                <a:latin typeface="Microsoft JhengHei"/>
                <a:ea typeface="Microsoft JhengHei"/>
                <a:cs typeface="Microsoft JhengHei"/>
                <a:sym typeface="Microsoft JhengHei"/>
                <a:hlinkClick r:id="rId3"/>
              </a:rPr>
              <a:t>資料來源：典藏網＿愛國獎券</a:t>
            </a:r>
            <a:endParaRPr lang="en" altLang="zh-TW" u="sng" dirty="0">
              <a:solidFill>
                <a:schemeClr val="accent6">
                  <a:lumMod val="50000"/>
                </a:schemeClr>
              </a:solidFill>
            </a:endParaRPr>
          </a:p>
        </p:txBody>
      </p:sp>
      <p:sp>
        <p:nvSpPr>
          <p:cNvPr id="156" name="Google Shape;156;p9">
            <a:extLst>
              <a:ext uri="{FF2B5EF4-FFF2-40B4-BE49-F238E27FC236}">
                <a16:creationId xmlns:a16="http://schemas.microsoft.com/office/drawing/2014/main" xmlns="" id="{5C000D1C-14B7-7B41-B5F6-FC5C563ED46F}"/>
              </a:ext>
            </a:extLst>
          </p:cNvPr>
          <p:cNvSpPr txBox="1">
            <a:spLocks noGrp="1"/>
          </p:cNvSpPr>
          <p:nvPr>
            <p:ph type="title" idx="4294967295"/>
          </p:nvPr>
        </p:nvSpPr>
        <p:spPr>
          <a:xfrm>
            <a:off x="2189894" y="1216246"/>
            <a:ext cx="3906106" cy="422275"/>
          </a:xfrm>
          <a:prstGeom prst="rect">
            <a:avLst/>
          </a:prstGeom>
          <a:noFill/>
          <a:ln>
            <a:noFill/>
          </a:ln>
        </p:spPr>
        <p:txBody>
          <a:bodyPr spcFirstLastPara="1" wrap="square" lIns="91425" tIns="45700" rIns="91425" bIns="45700" anchor="ctr" anchorCtr="0">
            <a:noAutofit/>
          </a:bodyPr>
          <a:lstStyle/>
          <a:p>
            <a:pPr>
              <a:lnSpc>
                <a:spcPct val="100000"/>
              </a:lnSpc>
              <a:buSzPts val="4800"/>
            </a:pPr>
            <a:r>
              <a:rPr lang="zh-TW" altLang="en-US" sz="2400" b="1" dirty="0">
                <a:solidFill>
                  <a:schemeClr val="bg1"/>
                </a:solidFill>
                <a:latin typeface="Microsoft JhengHei"/>
                <a:ea typeface="Microsoft JhengHei"/>
                <a:cs typeface="Microsoft JhengHei"/>
                <a:sym typeface="Microsoft JhengHei"/>
              </a:rPr>
              <a:t>思考與探討 </a:t>
            </a:r>
            <a:r>
              <a:rPr lang="en-US" altLang="zh-TW" sz="2400" b="1" dirty="0">
                <a:solidFill>
                  <a:schemeClr val="bg1"/>
                </a:solidFill>
                <a:latin typeface="Microsoft JhengHei"/>
                <a:ea typeface="Microsoft JhengHei"/>
                <a:cs typeface="Microsoft JhengHei"/>
                <a:sym typeface="Microsoft JhengHei"/>
              </a:rPr>
              <a:t>–</a:t>
            </a:r>
            <a:r>
              <a:rPr lang="zh-TW" altLang="en-US" sz="2400" b="1" dirty="0">
                <a:solidFill>
                  <a:schemeClr val="bg1"/>
                </a:solidFill>
                <a:latin typeface="Microsoft JhengHei"/>
                <a:ea typeface="Microsoft JhengHei"/>
                <a:cs typeface="Microsoft JhengHei"/>
                <a:sym typeface="Microsoft JhengHei"/>
              </a:rPr>
              <a:t> 學習單二</a:t>
            </a:r>
            <a:endParaRPr sz="2000" dirty="0">
              <a:solidFill>
                <a:schemeClr val="bg1"/>
              </a:solidFill>
            </a:endParaRPr>
          </a:p>
        </p:txBody>
      </p:sp>
      <p:sp>
        <p:nvSpPr>
          <p:cNvPr id="2" name="Google Shape;102;p3">
            <a:extLst>
              <a:ext uri="{FF2B5EF4-FFF2-40B4-BE49-F238E27FC236}">
                <a16:creationId xmlns:a16="http://schemas.microsoft.com/office/drawing/2014/main" xmlns="" id="{E8883AE3-FBCD-0E3E-F7B1-EBE12F710030}"/>
              </a:ext>
            </a:extLst>
          </p:cNvPr>
          <p:cNvSpPr txBox="1">
            <a:spLocks/>
          </p:cNvSpPr>
          <p:nvPr/>
        </p:nvSpPr>
        <p:spPr>
          <a:xfrm>
            <a:off x="1785347" y="2139542"/>
            <a:ext cx="8621305" cy="111895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lvl="0">
              <a:lnSpc>
                <a:spcPts val="3320"/>
              </a:lnSpc>
            </a:pPr>
            <a:r>
              <a:rPr lang="zh-TW" altLang="en-US" sz="2400" b="1" dirty="0">
                <a:latin typeface="Microsoft JhengHei"/>
                <a:ea typeface="Microsoft JhengHei"/>
                <a:sym typeface="Microsoft JhengHei"/>
              </a:rPr>
              <a:t>你認為這張獎券在美術設計上反映了哪些與政治、經濟與文化有關的意涵？</a:t>
            </a:r>
            <a:endParaRPr lang="zh-TW" altLang="en-US" sz="2400" b="1" dirty="0">
              <a:latin typeface="Microsoft JhengHei"/>
              <a:ea typeface="Microsoft JhengHei"/>
            </a:endParaRPr>
          </a:p>
        </p:txBody>
      </p:sp>
      <p:grpSp>
        <p:nvGrpSpPr>
          <p:cNvPr id="4" name="群組 3">
            <a:extLst>
              <a:ext uri="{FF2B5EF4-FFF2-40B4-BE49-F238E27FC236}">
                <a16:creationId xmlns:a16="http://schemas.microsoft.com/office/drawing/2014/main" xmlns="" id="{C43D4593-5927-D2AD-DB17-A7D3B2B71055}"/>
              </a:ext>
            </a:extLst>
          </p:cNvPr>
          <p:cNvGrpSpPr/>
          <p:nvPr/>
        </p:nvGrpSpPr>
        <p:grpSpPr>
          <a:xfrm>
            <a:off x="1503356" y="3269975"/>
            <a:ext cx="9027656" cy="2564992"/>
            <a:chOff x="919908" y="2779245"/>
            <a:chExt cx="10753344" cy="3055305"/>
          </a:xfrm>
        </p:grpSpPr>
        <p:pic>
          <p:nvPicPr>
            <p:cNvPr id="13" name="Google Shape;220;p17">
              <a:extLst>
                <a:ext uri="{FF2B5EF4-FFF2-40B4-BE49-F238E27FC236}">
                  <a16:creationId xmlns:a16="http://schemas.microsoft.com/office/drawing/2014/main" xmlns="" id="{3D46F12F-9D78-0134-1700-CAE4C1EAE5EF}"/>
                </a:ext>
              </a:extLst>
            </p:cNvPr>
            <p:cNvPicPr preferRelativeResize="0"/>
            <p:nvPr/>
          </p:nvPicPr>
          <p:blipFill rotWithShape="1">
            <a:blip r:embed="rId4">
              <a:alphaModFix/>
            </a:blip>
            <a:srcRect b="13438"/>
            <a:stretch>
              <a:fillRect/>
            </a:stretch>
          </p:blipFill>
          <p:spPr>
            <a:xfrm>
              <a:off x="8457369" y="2779245"/>
              <a:ext cx="3215883" cy="3055304"/>
            </a:xfrm>
            <a:prstGeom prst="rect">
              <a:avLst/>
            </a:prstGeom>
            <a:noFill/>
            <a:ln>
              <a:noFill/>
            </a:ln>
          </p:spPr>
        </p:pic>
        <p:pic>
          <p:nvPicPr>
            <p:cNvPr id="12" name="圖片 11" descr="一張含有 文字, 螢幕擷取畫面, 數字, 字型 的圖片&#10;&#10;AI 產生的內容可能不正確。">
              <a:extLst>
                <a:ext uri="{FF2B5EF4-FFF2-40B4-BE49-F238E27FC236}">
                  <a16:creationId xmlns:a16="http://schemas.microsoft.com/office/drawing/2014/main" xmlns="" id="{541182EF-CAAF-149C-E414-D096EEEDEAB0}"/>
                </a:ext>
              </a:extLst>
            </p:cNvPr>
            <p:cNvPicPr>
              <a:picLocks noChangeAspect="1"/>
            </p:cNvPicPr>
            <p:nvPr/>
          </p:nvPicPr>
          <p:blipFill>
            <a:blip r:embed="rId5"/>
            <a:stretch>
              <a:fillRect/>
            </a:stretch>
          </p:blipFill>
          <p:spPr>
            <a:xfrm>
              <a:off x="5245404" y="2779245"/>
              <a:ext cx="3099955" cy="3055305"/>
            </a:xfrm>
            <a:prstGeom prst="rect">
              <a:avLst/>
            </a:prstGeom>
          </p:spPr>
        </p:pic>
        <p:pic>
          <p:nvPicPr>
            <p:cNvPr id="5" name="Google Shape;227;p17">
              <a:extLst>
                <a:ext uri="{FF2B5EF4-FFF2-40B4-BE49-F238E27FC236}">
                  <a16:creationId xmlns:a16="http://schemas.microsoft.com/office/drawing/2014/main" xmlns="" id="{B0D8CF25-B398-2BAD-3477-8836A9FC70FD}"/>
                </a:ext>
              </a:extLst>
            </p:cNvPr>
            <p:cNvPicPr preferRelativeResize="0"/>
            <p:nvPr/>
          </p:nvPicPr>
          <p:blipFill rotWithShape="1">
            <a:blip r:embed="rId6">
              <a:alphaModFix/>
            </a:blip>
            <a:srcRect/>
            <a:stretch/>
          </p:blipFill>
          <p:spPr>
            <a:xfrm>
              <a:off x="919908" y="3081446"/>
              <a:ext cx="4213486" cy="2150431"/>
            </a:xfrm>
            <a:prstGeom prst="rect">
              <a:avLst/>
            </a:prstGeom>
            <a:noFill/>
            <a:ln>
              <a:noFill/>
            </a:ln>
          </p:spPr>
        </p:pic>
        <p:cxnSp>
          <p:nvCxnSpPr>
            <p:cNvPr id="14" name="Google Shape;229;p17">
              <a:extLst>
                <a:ext uri="{FF2B5EF4-FFF2-40B4-BE49-F238E27FC236}">
                  <a16:creationId xmlns:a16="http://schemas.microsoft.com/office/drawing/2014/main" xmlns="" id="{7490393F-AF36-16EC-4495-4F3DED63F4B8}"/>
                </a:ext>
              </a:extLst>
            </p:cNvPr>
            <p:cNvCxnSpPr>
              <a:cxnSpLocks/>
            </p:cNvCxnSpPr>
            <p:nvPr/>
          </p:nvCxnSpPr>
          <p:spPr>
            <a:xfrm flipH="1">
              <a:off x="4939553" y="3756212"/>
              <a:ext cx="1479176" cy="0"/>
            </a:xfrm>
            <a:prstGeom prst="straightConnector1">
              <a:avLst/>
            </a:prstGeom>
            <a:ln>
              <a:prstDash val="sysDash"/>
              <a:headEnd type="oval" w="med" len="med"/>
              <a:tailEnd type="oval" w="med" len="med"/>
            </a:ln>
          </p:spPr>
          <p:style>
            <a:lnRef idx="1">
              <a:schemeClr val="dk1"/>
            </a:lnRef>
            <a:fillRef idx="0">
              <a:schemeClr val="dk1"/>
            </a:fillRef>
            <a:effectRef idx="0">
              <a:schemeClr val="dk1"/>
            </a:effectRef>
            <a:fontRef idx="minor">
              <a:schemeClr val="tx1"/>
            </a:fontRef>
          </p:style>
        </p:cxnSp>
        <p:cxnSp>
          <p:nvCxnSpPr>
            <p:cNvPr id="19" name="Google Shape;229;p17">
              <a:extLst>
                <a:ext uri="{FF2B5EF4-FFF2-40B4-BE49-F238E27FC236}">
                  <a16:creationId xmlns:a16="http://schemas.microsoft.com/office/drawing/2014/main" xmlns="" id="{DE957119-2811-CB73-38F3-08A58153DA59}"/>
                </a:ext>
              </a:extLst>
            </p:cNvPr>
            <p:cNvCxnSpPr>
              <a:cxnSpLocks/>
            </p:cNvCxnSpPr>
            <p:nvPr/>
          </p:nvCxnSpPr>
          <p:spPr>
            <a:xfrm flipH="1">
              <a:off x="6686084" y="3147961"/>
              <a:ext cx="1771285" cy="0"/>
            </a:xfrm>
            <a:prstGeom prst="straightConnector1">
              <a:avLst/>
            </a:prstGeom>
            <a:ln>
              <a:prstDash val="sysDash"/>
              <a:headEnd type="oval" w="med" len="med"/>
              <a:tailEnd type="oval" w="med" len="med"/>
            </a:ln>
          </p:spPr>
          <p:style>
            <a:lnRef idx="1">
              <a:schemeClr val="dk1"/>
            </a:lnRef>
            <a:fillRef idx="0">
              <a:schemeClr val="dk1"/>
            </a:fillRef>
            <a:effectRef idx="0">
              <a:schemeClr val="dk1"/>
            </a:effectRef>
            <a:fontRef idx="minor">
              <a:schemeClr val="tx1"/>
            </a:fontRef>
          </p:style>
        </p:cxnSp>
        <p:cxnSp>
          <p:nvCxnSpPr>
            <p:cNvPr id="21" name="Google Shape;229;p17">
              <a:extLst>
                <a:ext uri="{FF2B5EF4-FFF2-40B4-BE49-F238E27FC236}">
                  <a16:creationId xmlns:a16="http://schemas.microsoft.com/office/drawing/2014/main" xmlns="" id="{A79BAE2F-EADA-2226-A1C1-07DED8E602FB}"/>
                </a:ext>
              </a:extLst>
            </p:cNvPr>
            <p:cNvCxnSpPr>
              <a:cxnSpLocks/>
            </p:cNvCxnSpPr>
            <p:nvPr/>
          </p:nvCxnSpPr>
          <p:spPr>
            <a:xfrm flipH="1">
              <a:off x="6686083" y="2893037"/>
              <a:ext cx="1771286" cy="0"/>
            </a:xfrm>
            <a:prstGeom prst="straightConnector1">
              <a:avLst/>
            </a:prstGeom>
            <a:ln>
              <a:prstDash val="sysDash"/>
              <a:headEnd type="oval" w="med" len="med"/>
              <a:tailEnd type="oval" w="med" len="med"/>
            </a:ln>
          </p:spPr>
          <p:style>
            <a:lnRef idx="1">
              <a:schemeClr val="dk1"/>
            </a:lnRef>
            <a:fillRef idx="0">
              <a:schemeClr val="dk1"/>
            </a:fillRef>
            <a:effectRef idx="0">
              <a:schemeClr val="dk1"/>
            </a:effectRef>
            <a:fontRef idx="minor">
              <a:schemeClr val="tx1"/>
            </a:fontRef>
          </p:style>
        </p:cxnSp>
        <p:sp>
          <p:nvSpPr>
            <p:cNvPr id="24" name="Google Shape;224;p17">
              <a:extLst>
                <a:ext uri="{FF2B5EF4-FFF2-40B4-BE49-F238E27FC236}">
                  <a16:creationId xmlns:a16="http://schemas.microsoft.com/office/drawing/2014/main" xmlns="" id="{C9CDBF95-5C0C-DFAA-AFC2-9B7FA438B6C4}"/>
                </a:ext>
              </a:extLst>
            </p:cNvPr>
            <p:cNvSpPr/>
            <p:nvPr/>
          </p:nvSpPr>
          <p:spPr>
            <a:xfrm rot="16200000">
              <a:off x="7778562" y="3189806"/>
              <a:ext cx="637613" cy="720000"/>
            </a:xfrm>
            <a:custGeom>
              <a:avLst/>
              <a:gdLst/>
              <a:ahLst/>
              <a:cxnLst/>
              <a:rect l="l" t="t" r="r" b="b"/>
              <a:pathLst>
                <a:path w="450937" h="2179528" extrusionOk="0">
                  <a:moveTo>
                    <a:pt x="450937" y="0"/>
                  </a:moveTo>
                  <a:lnTo>
                    <a:pt x="0" y="0"/>
                  </a:lnTo>
                  <a:lnTo>
                    <a:pt x="0" y="2179528"/>
                  </a:lnTo>
                </a:path>
              </a:pathLst>
            </a:custGeom>
            <a:ln>
              <a:prstDash val="sysDash"/>
              <a:headEnd type="oval" w="med" len="med"/>
              <a:tailEnd type="oval" w="med" len="med"/>
            </a:ln>
          </p:spPr>
          <p:style>
            <a:lnRef idx="1">
              <a:schemeClr val="dk1"/>
            </a:lnRef>
            <a:fillRef idx="0">
              <a:schemeClr val="dk1"/>
            </a:fillRef>
            <a:effectRef idx="0">
              <a:schemeClr val="dk1"/>
            </a:effectRef>
            <a:fontRef idx="minor">
              <a:schemeClr val="tx1"/>
            </a:fontRef>
          </p:style>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3594779894"/>
      </p:ext>
    </p:extLst>
  </p:cSld>
  <p:clrMapOvr>
    <a:masterClrMapping/>
  </p:clrMapOvr>
  <p:transition spd="med">
    <p:pull/>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4">
          <a:extLst>
            <a:ext uri="{FF2B5EF4-FFF2-40B4-BE49-F238E27FC236}">
              <a16:creationId xmlns:a16="http://schemas.microsoft.com/office/drawing/2014/main" xmlns="" id="{0AC24D0C-9FC1-438E-4762-D2E79A51F8E2}"/>
            </a:ext>
          </a:extLst>
        </p:cNvPr>
        <p:cNvGrpSpPr/>
        <p:nvPr/>
      </p:nvGrpSpPr>
      <p:grpSpPr>
        <a:xfrm>
          <a:off x="0" y="0"/>
          <a:ext cx="0" cy="0"/>
          <a:chOff x="0" y="0"/>
          <a:chExt cx="0" cy="0"/>
        </a:xfrm>
      </p:grpSpPr>
      <p:sp>
        <p:nvSpPr>
          <p:cNvPr id="12" name="Google Shape;102;p3">
            <a:extLst>
              <a:ext uri="{FF2B5EF4-FFF2-40B4-BE49-F238E27FC236}">
                <a16:creationId xmlns:a16="http://schemas.microsoft.com/office/drawing/2014/main" xmlns="" id="{D66D5D12-7AC3-82C8-0D0B-D8FD408846BE}"/>
              </a:ext>
            </a:extLst>
          </p:cNvPr>
          <p:cNvSpPr txBox="1">
            <a:spLocks/>
          </p:cNvSpPr>
          <p:nvPr/>
        </p:nvSpPr>
        <p:spPr>
          <a:xfrm>
            <a:off x="3777306" y="1791356"/>
            <a:ext cx="7967548" cy="10892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spcAft>
                <a:spcPts val="1200"/>
              </a:spcAft>
            </a:pPr>
            <a:r>
              <a:rPr lang="zh-TW" altLang="en-US" sz="2800" b="1" dirty="0">
                <a:latin typeface="Microsoft JhengHei"/>
                <a:ea typeface="Microsoft JhengHei"/>
                <a:cs typeface="Microsoft JhengHei"/>
                <a:sym typeface="Microsoft JhengHei"/>
              </a:rPr>
              <a:t>過去 </a:t>
            </a:r>
            <a:r>
              <a:rPr lang="zh-TW" altLang="en-US" sz="2800" b="1" dirty="0">
                <a:highlight>
                  <a:srgbClr val="FED55C"/>
                </a:highlight>
                <a:latin typeface="Microsoft JhengHei"/>
                <a:ea typeface="Microsoft JhengHei"/>
                <a:cs typeface="Microsoft JhengHei"/>
                <a:sym typeface="Microsoft JhengHei"/>
              </a:rPr>
              <a:t>愛國獎券</a:t>
            </a:r>
            <a:r>
              <a:rPr lang="zh-TW" altLang="en-US" sz="2800" b="1" dirty="0">
                <a:latin typeface="Microsoft JhengHei"/>
                <a:ea typeface="Microsoft JhengHei"/>
                <a:cs typeface="Microsoft JhengHei"/>
                <a:sym typeface="Microsoft JhengHei"/>
              </a:rPr>
              <a:t>和現今 </a:t>
            </a:r>
            <a:r>
              <a:rPr lang="zh-TW" altLang="en-US" sz="2800" b="1" dirty="0">
                <a:highlight>
                  <a:srgbClr val="FED55C"/>
                </a:highlight>
                <a:latin typeface="Microsoft JhengHei"/>
                <a:ea typeface="Microsoft JhengHei"/>
                <a:cs typeface="Microsoft JhengHei"/>
                <a:sym typeface="Microsoft JhengHei"/>
              </a:rPr>
              <a:t>公益彩券</a:t>
            </a:r>
            <a:r>
              <a:rPr lang="zh-TW" altLang="en-US" sz="2800" b="1" dirty="0">
                <a:latin typeface="Microsoft JhengHei"/>
                <a:ea typeface="Microsoft JhengHei"/>
                <a:cs typeface="Microsoft JhengHei"/>
                <a:sym typeface="Microsoft JhengHei"/>
              </a:rPr>
              <a:t>，兩者在號召人們購買彩券的訴求有何差異呢？</a:t>
            </a:r>
          </a:p>
        </p:txBody>
      </p:sp>
      <p:sp>
        <p:nvSpPr>
          <p:cNvPr id="10" name="文字方塊 9">
            <a:extLst>
              <a:ext uri="{FF2B5EF4-FFF2-40B4-BE49-F238E27FC236}">
                <a16:creationId xmlns:a16="http://schemas.microsoft.com/office/drawing/2014/main" xmlns="" id="{DAC12C68-EAC8-8BB8-4D4D-26A5C66987B2}"/>
              </a:ext>
            </a:extLst>
          </p:cNvPr>
          <p:cNvSpPr txBox="1"/>
          <p:nvPr/>
        </p:nvSpPr>
        <p:spPr>
          <a:xfrm>
            <a:off x="5202148" y="6080161"/>
            <a:ext cx="5422436" cy="307777"/>
          </a:xfrm>
          <a:prstGeom prst="rect">
            <a:avLst/>
          </a:prstGeom>
          <a:noFill/>
        </p:spPr>
        <p:txBody>
          <a:bodyPr wrap="square" rtlCol="0">
            <a:spAutoFit/>
          </a:bodyPr>
          <a:lstStyle/>
          <a:p>
            <a:pPr lvl="0"/>
            <a:r>
              <a:rPr lang="zh-TW" altLang="en-US" u="sng" dirty="0">
                <a:solidFill>
                  <a:schemeClr val="bg1">
                    <a:lumMod val="75000"/>
                  </a:schemeClr>
                </a:solidFill>
                <a:latin typeface="Microsoft JhengHei"/>
                <a:ea typeface="Microsoft JhengHei"/>
                <a:cs typeface="Microsoft JhengHei"/>
                <a:sym typeface="Microsoft JhengHei"/>
                <a:hlinkClick r:id="rId3">
                  <a:extLst>
                    <a:ext uri="{A12FA001-AC4F-418D-AE19-62706E023703}">
                      <ahyp:hlinkClr xmlns:ahyp="http://schemas.microsoft.com/office/drawing/2018/hyperlinkcolor" xmlns="" val="tx"/>
                    </a:ext>
                  </a:extLst>
                </a:hlinkClick>
              </a:rPr>
              <a:t>資料來源：典藏網＿愛國獎券</a:t>
            </a:r>
            <a:endParaRPr lang="en" altLang="zh-TW" u="sng" dirty="0">
              <a:solidFill>
                <a:schemeClr val="bg1">
                  <a:lumMod val="75000"/>
                </a:schemeClr>
              </a:solidFill>
            </a:endParaRPr>
          </a:p>
        </p:txBody>
      </p:sp>
      <p:sp>
        <p:nvSpPr>
          <p:cNvPr id="9" name="Google Shape;95;p2">
            <a:extLst>
              <a:ext uri="{FF2B5EF4-FFF2-40B4-BE49-F238E27FC236}">
                <a16:creationId xmlns:a16="http://schemas.microsoft.com/office/drawing/2014/main" xmlns="" id="{C1C40C5F-6E3F-8762-60A2-D9B1BA15B6AA}"/>
              </a:ext>
            </a:extLst>
          </p:cNvPr>
          <p:cNvSpPr/>
          <p:nvPr/>
        </p:nvSpPr>
        <p:spPr>
          <a:xfrm>
            <a:off x="9010806" y="2880556"/>
            <a:ext cx="2617636" cy="590572"/>
          </a:xfrm>
          <a:prstGeom prst="wedgeRoundRectCallout">
            <a:avLst>
              <a:gd name="adj1" fmla="val 24596"/>
              <a:gd name="adj2" fmla="val 73820"/>
              <a:gd name="adj3" fmla="val 16667"/>
            </a:avLst>
          </a:prstGeom>
          <a:solidFill>
            <a:srgbClr val="FED55C"/>
          </a:solidFill>
          <a:ln w="12700">
            <a:noFill/>
            <a:extLst>
              <a:ext uri="{C807C97D-BFC1-408E-A445-0C87EB9F89A2}">
                <ask:lineSketchStyleProps xmlns:ask="http://schemas.microsoft.com/office/drawing/2018/sketchyshapes" xmlns="" sd="1219033472">
                  <a:custGeom>
                    <a:avLst/>
                    <a:gdLst>
                      <a:gd name="connsiteX0" fmla="*/ 0 w 2617636"/>
                      <a:gd name="connsiteY0" fmla="*/ 93534 h 561190"/>
                      <a:gd name="connsiteX1" fmla="*/ 93534 w 2617636"/>
                      <a:gd name="connsiteY1" fmla="*/ 0 h 561190"/>
                      <a:gd name="connsiteX2" fmla="*/ 585675 w 2617636"/>
                      <a:gd name="connsiteY2" fmla="*/ 0 h 561190"/>
                      <a:gd name="connsiteX3" fmla="*/ 1049147 w 2617636"/>
                      <a:gd name="connsiteY3" fmla="*/ 0 h 561190"/>
                      <a:gd name="connsiteX4" fmla="*/ 1526954 w 2617636"/>
                      <a:gd name="connsiteY4" fmla="*/ 0 h 561190"/>
                      <a:gd name="connsiteX5" fmla="*/ 1526954 w 2617636"/>
                      <a:gd name="connsiteY5" fmla="*/ 0 h 561190"/>
                      <a:gd name="connsiteX6" fmla="*/ 1860703 w 2617636"/>
                      <a:gd name="connsiteY6" fmla="*/ 0 h 561190"/>
                      <a:gd name="connsiteX7" fmla="*/ 2181363 w 2617636"/>
                      <a:gd name="connsiteY7" fmla="*/ 0 h 561190"/>
                      <a:gd name="connsiteX8" fmla="*/ 2524102 w 2617636"/>
                      <a:gd name="connsiteY8" fmla="*/ 0 h 561190"/>
                      <a:gd name="connsiteX9" fmla="*/ 2617636 w 2617636"/>
                      <a:gd name="connsiteY9" fmla="*/ 93534 h 561190"/>
                      <a:gd name="connsiteX10" fmla="*/ 2617636 w 2617636"/>
                      <a:gd name="connsiteY10" fmla="*/ 327361 h 561190"/>
                      <a:gd name="connsiteX11" fmla="*/ 2617636 w 2617636"/>
                      <a:gd name="connsiteY11" fmla="*/ 327361 h 561190"/>
                      <a:gd name="connsiteX12" fmla="*/ 2617636 w 2617636"/>
                      <a:gd name="connsiteY12" fmla="*/ 467658 h 561190"/>
                      <a:gd name="connsiteX13" fmla="*/ 2617636 w 2617636"/>
                      <a:gd name="connsiteY13" fmla="*/ 467656 h 561190"/>
                      <a:gd name="connsiteX14" fmla="*/ 2524102 w 2617636"/>
                      <a:gd name="connsiteY14" fmla="*/ 561190 h 561190"/>
                      <a:gd name="connsiteX15" fmla="*/ 2181363 w 2617636"/>
                      <a:gd name="connsiteY15" fmla="*/ 561190 h 561190"/>
                      <a:gd name="connsiteX16" fmla="*/ 1952652 w 2617636"/>
                      <a:gd name="connsiteY16" fmla="*/ 694865 h 561190"/>
                      <a:gd name="connsiteX17" fmla="*/ 1526954 w 2617636"/>
                      <a:gd name="connsiteY17" fmla="*/ 561190 h 561190"/>
                      <a:gd name="connsiteX18" fmla="*/ 1063482 w 2617636"/>
                      <a:gd name="connsiteY18" fmla="*/ 561190 h 561190"/>
                      <a:gd name="connsiteX19" fmla="*/ 600009 w 2617636"/>
                      <a:gd name="connsiteY19" fmla="*/ 561190 h 561190"/>
                      <a:gd name="connsiteX20" fmla="*/ 93534 w 2617636"/>
                      <a:gd name="connsiteY20" fmla="*/ 561190 h 561190"/>
                      <a:gd name="connsiteX21" fmla="*/ 0 w 2617636"/>
                      <a:gd name="connsiteY21" fmla="*/ 467656 h 561190"/>
                      <a:gd name="connsiteX22" fmla="*/ 0 w 2617636"/>
                      <a:gd name="connsiteY22" fmla="*/ 467658 h 561190"/>
                      <a:gd name="connsiteX23" fmla="*/ 0 w 2617636"/>
                      <a:gd name="connsiteY23" fmla="*/ 327361 h 561190"/>
                      <a:gd name="connsiteX24" fmla="*/ 0 w 2617636"/>
                      <a:gd name="connsiteY24" fmla="*/ 327361 h 561190"/>
                      <a:gd name="connsiteX25" fmla="*/ 0 w 2617636"/>
                      <a:gd name="connsiteY25" fmla="*/ 93534 h 561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17636" h="561190" fill="none" extrusionOk="0">
                        <a:moveTo>
                          <a:pt x="0" y="93534"/>
                        </a:moveTo>
                        <a:cubicBezTo>
                          <a:pt x="-6618" y="33096"/>
                          <a:pt x="56583" y="4608"/>
                          <a:pt x="93534" y="0"/>
                        </a:cubicBezTo>
                        <a:cubicBezTo>
                          <a:pt x="239041" y="-30521"/>
                          <a:pt x="434725" y="55976"/>
                          <a:pt x="585675" y="0"/>
                        </a:cubicBezTo>
                        <a:cubicBezTo>
                          <a:pt x="736625" y="-55976"/>
                          <a:pt x="940268" y="4293"/>
                          <a:pt x="1049147" y="0"/>
                        </a:cubicBezTo>
                        <a:cubicBezTo>
                          <a:pt x="1158026" y="-4293"/>
                          <a:pt x="1356450" y="22204"/>
                          <a:pt x="1526954" y="0"/>
                        </a:cubicBezTo>
                        <a:lnTo>
                          <a:pt x="1526954" y="0"/>
                        </a:lnTo>
                        <a:cubicBezTo>
                          <a:pt x="1609043" y="-11087"/>
                          <a:pt x="1773594" y="29835"/>
                          <a:pt x="1860703" y="0"/>
                        </a:cubicBezTo>
                        <a:cubicBezTo>
                          <a:pt x="1947812" y="-29835"/>
                          <a:pt x="2030735" y="23592"/>
                          <a:pt x="2181363" y="0"/>
                        </a:cubicBezTo>
                        <a:cubicBezTo>
                          <a:pt x="2293010" y="-33332"/>
                          <a:pt x="2406902" y="9035"/>
                          <a:pt x="2524102" y="0"/>
                        </a:cubicBezTo>
                        <a:cubicBezTo>
                          <a:pt x="2572916" y="10639"/>
                          <a:pt x="2632283" y="46078"/>
                          <a:pt x="2617636" y="93534"/>
                        </a:cubicBezTo>
                        <a:cubicBezTo>
                          <a:pt x="2628517" y="167386"/>
                          <a:pt x="2606868" y="280373"/>
                          <a:pt x="2617636" y="327361"/>
                        </a:cubicBezTo>
                        <a:lnTo>
                          <a:pt x="2617636" y="327361"/>
                        </a:lnTo>
                        <a:cubicBezTo>
                          <a:pt x="2625631" y="368322"/>
                          <a:pt x="2607615" y="419312"/>
                          <a:pt x="2617636" y="467658"/>
                        </a:cubicBezTo>
                        <a:lnTo>
                          <a:pt x="2617636" y="467656"/>
                        </a:lnTo>
                        <a:cubicBezTo>
                          <a:pt x="2627745" y="529313"/>
                          <a:pt x="2574517" y="559529"/>
                          <a:pt x="2524102" y="561190"/>
                        </a:cubicBezTo>
                        <a:cubicBezTo>
                          <a:pt x="2359051" y="572759"/>
                          <a:pt x="2263079" y="524099"/>
                          <a:pt x="2181363" y="561190"/>
                        </a:cubicBezTo>
                        <a:cubicBezTo>
                          <a:pt x="2100131" y="618992"/>
                          <a:pt x="2025790" y="628238"/>
                          <a:pt x="1952652" y="694865"/>
                        </a:cubicBezTo>
                        <a:cubicBezTo>
                          <a:pt x="1774419" y="692127"/>
                          <a:pt x="1640764" y="567664"/>
                          <a:pt x="1526954" y="561190"/>
                        </a:cubicBezTo>
                        <a:cubicBezTo>
                          <a:pt x="1395084" y="579710"/>
                          <a:pt x="1268023" y="549587"/>
                          <a:pt x="1063482" y="561190"/>
                        </a:cubicBezTo>
                        <a:cubicBezTo>
                          <a:pt x="858941" y="572793"/>
                          <a:pt x="701313" y="528656"/>
                          <a:pt x="600009" y="561190"/>
                        </a:cubicBezTo>
                        <a:cubicBezTo>
                          <a:pt x="498705" y="593724"/>
                          <a:pt x="241007" y="537847"/>
                          <a:pt x="93534" y="561190"/>
                        </a:cubicBezTo>
                        <a:cubicBezTo>
                          <a:pt x="43032" y="557776"/>
                          <a:pt x="-7949" y="519934"/>
                          <a:pt x="0" y="467656"/>
                        </a:cubicBezTo>
                        <a:lnTo>
                          <a:pt x="0" y="467658"/>
                        </a:lnTo>
                        <a:cubicBezTo>
                          <a:pt x="-2768" y="406371"/>
                          <a:pt x="2239" y="384145"/>
                          <a:pt x="0" y="327361"/>
                        </a:cubicBezTo>
                        <a:lnTo>
                          <a:pt x="0" y="327361"/>
                        </a:lnTo>
                        <a:cubicBezTo>
                          <a:pt x="-134" y="220299"/>
                          <a:pt x="21998" y="210153"/>
                          <a:pt x="0" y="93534"/>
                        </a:cubicBezTo>
                        <a:close/>
                      </a:path>
                      <a:path w="2617636" h="561190" stroke="0" extrusionOk="0">
                        <a:moveTo>
                          <a:pt x="0" y="93534"/>
                        </a:moveTo>
                        <a:cubicBezTo>
                          <a:pt x="-5283" y="38619"/>
                          <a:pt x="27915" y="5240"/>
                          <a:pt x="93534" y="0"/>
                        </a:cubicBezTo>
                        <a:cubicBezTo>
                          <a:pt x="329872" y="-17939"/>
                          <a:pt x="492383" y="12947"/>
                          <a:pt x="600009" y="0"/>
                        </a:cubicBezTo>
                        <a:cubicBezTo>
                          <a:pt x="707635" y="-12947"/>
                          <a:pt x="920720" y="52150"/>
                          <a:pt x="1063482" y="0"/>
                        </a:cubicBezTo>
                        <a:cubicBezTo>
                          <a:pt x="1206244" y="-52150"/>
                          <a:pt x="1417793" y="51536"/>
                          <a:pt x="1526954" y="0"/>
                        </a:cubicBezTo>
                        <a:lnTo>
                          <a:pt x="1526954" y="0"/>
                        </a:lnTo>
                        <a:cubicBezTo>
                          <a:pt x="1683669" y="-25347"/>
                          <a:pt x="1777520" y="29113"/>
                          <a:pt x="1860703" y="0"/>
                        </a:cubicBezTo>
                        <a:cubicBezTo>
                          <a:pt x="1943886" y="-29113"/>
                          <a:pt x="2055914" y="15317"/>
                          <a:pt x="2181363" y="0"/>
                        </a:cubicBezTo>
                        <a:cubicBezTo>
                          <a:pt x="2317754" y="-25482"/>
                          <a:pt x="2420150" y="3587"/>
                          <a:pt x="2524102" y="0"/>
                        </a:cubicBezTo>
                        <a:cubicBezTo>
                          <a:pt x="2581520" y="3225"/>
                          <a:pt x="2623840" y="43369"/>
                          <a:pt x="2617636" y="93534"/>
                        </a:cubicBezTo>
                        <a:cubicBezTo>
                          <a:pt x="2640974" y="209253"/>
                          <a:pt x="2590012" y="228800"/>
                          <a:pt x="2617636" y="327361"/>
                        </a:cubicBezTo>
                        <a:lnTo>
                          <a:pt x="2617636" y="327361"/>
                        </a:lnTo>
                        <a:cubicBezTo>
                          <a:pt x="2624328" y="374602"/>
                          <a:pt x="2610777" y="412339"/>
                          <a:pt x="2617636" y="467658"/>
                        </a:cubicBezTo>
                        <a:lnTo>
                          <a:pt x="2617636" y="467656"/>
                        </a:lnTo>
                        <a:cubicBezTo>
                          <a:pt x="2626500" y="530170"/>
                          <a:pt x="2584625" y="553427"/>
                          <a:pt x="2524102" y="561190"/>
                        </a:cubicBezTo>
                        <a:cubicBezTo>
                          <a:pt x="2385816" y="576219"/>
                          <a:pt x="2310639" y="549517"/>
                          <a:pt x="2181363" y="561190"/>
                        </a:cubicBezTo>
                        <a:cubicBezTo>
                          <a:pt x="2087114" y="643986"/>
                          <a:pt x="2049334" y="632111"/>
                          <a:pt x="1952652" y="694865"/>
                        </a:cubicBezTo>
                        <a:cubicBezTo>
                          <a:pt x="1826864" y="685984"/>
                          <a:pt x="1649819" y="589683"/>
                          <a:pt x="1526954" y="561190"/>
                        </a:cubicBezTo>
                        <a:cubicBezTo>
                          <a:pt x="1403637" y="597689"/>
                          <a:pt x="1285967" y="543448"/>
                          <a:pt x="1092150" y="561190"/>
                        </a:cubicBezTo>
                        <a:cubicBezTo>
                          <a:pt x="898333" y="578932"/>
                          <a:pt x="830337" y="549812"/>
                          <a:pt x="585675" y="561190"/>
                        </a:cubicBezTo>
                        <a:cubicBezTo>
                          <a:pt x="341014" y="572568"/>
                          <a:pt x="251796" y="503444"/>
                          <a:pt x="93534" y="561190"/>
                        </a:cubicBezTo>
                        <a:cubicBezTo>
                          <a:pt x="48591" y="574485"/>
                          <a:pt x="-6198" y="522582"/>
                          <a:pt x="0" y="467656"/>
                        </a:cubicBezTo>
                        <a:lnTo>
                          <a:pt x="0" y="467658"/>
                        </a:lnTo>
                        <a:cubicBezTo>
                          <a:pt x="-9235" y="422318"/>
                          <a:pt x="10602" y="384370"/>
                          <a:pt x="0" y="327361"/>
                        </a:cubicBezTo>
                        <a:lnTo>
                          <a:pt x="0" y="327361"/>
                        </a:lnTo>
                        <a:cubicBezTo>
                          <a:pt x="-12159" y="219125"/>
                          <a:pt x="9681" y="199047"/>
                          <a:pt x="0" y="93534"/>
                        </a:cubicBezTo>
                        <a:close/>
                      </a:path>
                    </a:pathLst>
                  </a:custGeom>
                  <ask:type>
                    <ask:lineSketchNone/>
                  </ask:type>
                </ask:lineSketchStyleProps>
              </a:ext>
            </a:extLst>
          </a:ln>
        </p:spPr>
        <p:txBody>
          <a:bodyPr spcFirstLastPara="1" wrap="square" lIns="91425" tIns="108000" rIns="91425" bIns="0" anchor="t" anchorCtr="0">
            <a:spAutoFit/>
          </a:bodyPr>
          <a:lstStyle/>
          <a:p>
            <a:pPr lvl="0" algn="ctr">
              <a:lnSpc>
                <a:spcPct val="110000"/>
              </a:lnSpc>
              <a:spcAft>
                <a:spcPts val="1200"/>
              </a:spcAft>
              <a:buClr>
                <a:schemeClr val="dk1"/>
              </a:buClr>
              <a:buSzPts val="2400"/>
            </a:pPr>
            <a:r>
              <a:rPr lang="zh-TW" altLang="en-US" sz="1600" b="1" dirty="0">
                <a:solidFill>
                  <a:schemeClr val="tx1"/>
                </a:solidFill>
                <a:latin typeface="Microsoft JhengHei"/>
                <a:ea typeface="Microsoft JhengHei"/>
                <a:cs typeface="Microsoft JhengHei"/>
                <a:sym typeface="Microsoft JhengHei"/>
              </a:rPr>
              <a:t>請觀察圖片呈現的訊息</a:t>
            </a:r>
          </a:p>
        </p:txBody>
      </p:sp>
      <p:pic>
        <p:nvPicPr>
          <p:cNvPr id="5" name="Google Shape;238;p18">
            <a:extLst>
              <a:ext uri="{FF2B5EF4-FFF2-40B4-BE49-F238E27FC236}">
                <a16:creationId xmlns:a16="http://schemas.microsoft.com/office/drawing/2014/main" xmlns="" id="{8FCA45EB-5158-012D-3992-0090160242B2}"/>
              </a:ext>
            </a:extLst>
          </p:cNvPr>
          <p:cNvPicPr preferRelativeResize="0"/>
          <p:nvPr/>
        </p:nvPicPr>
        <p:blipFill rotWithShape="1">
          <a:blip r:embed="rId4">
            <a:alphaModFix/>
          </a:blip>
          <a:srcRect/>
          <a:stretch/>
        </p:blipFill>
        <p:spPr>
          <a:xfrm>
            <a:off x="8133694" y="3620026"/>
            <a:ext cx="2595417" cy="1720665"/>
          </a:xfrm>
          <a:prstGeom prst="rect">
            <a:avLst/>
          </a:prstGeom>
          <a:noFill/>
          <a:ln>
            <a:noFill/>
          </a:ln>
        </p:spPr>
      </p:pic>
      <p:pic>
        <p:nvPicPr>
          <p:cNvPr id="7" name="Google Shape;239;p18">
            <a:extLst>
              <a:ext uri="{FF2B5EF4-FFF2-40B4-BE49-F238E27FC236}">
                <a16:creationId xmlns:a16="http://schemas.microsoft.com/office/drawing/2014/main" xmlns="" id="{EDC1FCF1-41C0-74C6-08F8-9DE005C9C480}"/>
              </a:ext>
            </a:extLst>
          </p:cNvPr>
          <p:cNvPicPr preferRelativeResize="0"/>
          <p:nvPr/>
        </p:nvPicPr>
        <p:blipFill rotWithShape="1">
          <a:blip r:embed="rId5">
            <a:alphaModFix/>
          </a:blip>
          <a:srcRect/>
          <a:stretch/>
        </p:blipFill>
        <p:spPr>
          <a:xfrm>
            <a:off x="5311072" y="3015907"/>
            <a:ext cx="2170384" cy="2850078"/>
          </a:xfrm>
          <a:prstGeom prst="rect">
            <a:avLst/>
          </a:prstGeom>
          <a:noFill/>
          <a:ln>
            <a:noFill/>
          </a:ln>
        </p:spPr>
      </p:pic>
      <p:sp>
        <p:nvSpPr>
          <p:cNvPr id="3" name="Google Shape;155;p9">
            <a:extLst>
              <a:ext uri="{FF2B5EF4-FFF2-40B4-BE49-F238E27FC236}">
                <a16:creationId xmlns:a16="http://schemas.microsoft.com/office/drawing/2014/main" xmlns="" id="{45A8E091-74CA-0E8B-3F76-5C0AC5228943}"/>
              </a:ext>
            </a:extLst>
          </p:cNvPr>
          <p:cNvSpPr txBox="1"/>
          <p:nvPr/>
        </p:nvSpPr>
        <p:spPr>
          <a:xfrm>
            <a:off x="447146" y="1742755"/>
            <a:ext cx="2836380" cy="2625645"/>
          </a:xfrm>
          <a:prstGeom prst="rect">
            <a:avLst/>
          </a:prstGeom>
          <a:noFill/>
          <a:ln>
            <a:noFill/>
          </a:ln>
        </p:spPr>
        <p:txBody>
          <a:bodyPr spcFirstLastPara="1" wrap="square" lIns="91425" tIns="91425" rIns="91425" bIns="91425" anchor="t" anchorCtr="0">
            <a:normAutofit lnSpcReduction="10000"/>
          </a:bodyPr>
          <a:lstStyle/>
          <a:p>
            <a:pPr lvl="0">
              <a:lnSpc>
                <a:spcPct val="160000"/>
              </a:lnSpc>
              <a:spcBef>
                <a:spcPts val="1000"/>
              </a:spcBef>
              <a:buClr>
                <a:schemeClr val="dk1"/>
              </a:buClr>
              <a:buSzPts val="3200"/>
            </a:pPr>
            <a:r>
              <a:rPr lang="zh-TW" altLang="en-US" sz="2000" dirty="0">
                <a:solidFill>
                  <a:schemeClr val="dk1"/>
                </a:solidFill>
                <a:latin typeface="Microsoft JhengHei"/>
                <a:ea typeface="Microsoft JhengHei"/>
                <a:cs typeface="Microsoft JhengHei"/>
                <a:sym typeface="Microsoft JhengHei"/>
              </a:rPr>
              <a:t>兩者在購買彩券的動機與訴求方面，展現出什麼樣的差異或變化？（請明確、具體指出你的觀察）</a:t>
            </a:r>
          </a:p>
          <a:p>
            <a:pPr lvl="0">
              <a:lnSpc>
                <a:spcPct val="160000"/>
              </a:lnSpc>
              <a:spcBef>
                <a:spcPts val="1000"/>
              </a:spcBef>
              <a:buClr>
                <a:schemeClr val="dk1"/>
              </a:buClr>
              <a:buSzPts val="3200"/>
            </a:pPr>
            <a:endParaRPr lang="zh-TW" altLang="en-US" sz="2000" dirty="0">
              <a:solidFill>
                <a:schemeClr val="dk1"/>
              </a:solidFill>
              <a:latin typeface="Microsoft JhengHei"/>
              <a:ea typeface="Microsoft JhengHei"/>
              <a:cs typeface="Microsoft JhengHei"/>
              <a:sym typeface="Microsoft JhengHei"/>
            </a:endParaRPr>
          </a:p>
          <a:p>
            <a:pPr lvl="0">
              <a:lnSpc>
                <a:spcPct val="160000"/>
              </a:lnSpc>
              <a:spcBef>
                <a:spcPts val="1000"/>
              </a:spcBef>
              <a:buClr>
                <a:schemeClr val="dk1"/>
              </a:buClr>
              <a:buSzPts val="3200"/>
            </a:pPr>
            <a:endParaRPr lang="zh-TW" altLang="en-US" sz="2000" dirty="0">
              <a:solidFill>
                <a:schemeClr val="dk1"/>
              </a:solidFill>
              <a:latin typeface="Microsoft JhengHei"/>
              <a:ea typeface="Microsoft JhengHei"/>
              <a:cs typeface="Microsoft JhengHei"/>
              <a:sym typeface="Microsoft JhengHei"/>
            </a:endParaRPr>
          </a:p>
        </p:txBody>
      </p:sp>
      <p:sp>
        <p:nvSpPr>
          <p:cNvPr id="8" name="Google Shape;156;p9">
            <a:extLst>
              <a:ext uri="{FF2B5EF4-FFF2-40B4-BE49-F238E27FC236}">
                <a16:creationId xmlns:a16="http://schemas.microsoft.com/office/drawing/2014/main" xmlns="" id="{23C1B9F9-E1C6-677D-E5DA-A1714CFF8382}"/>
              </a:ext>
            </a:extLst>
          </p:cNvPr>
          <p:cNvSpPr txBox="1">
            <a:spLocks/>
          </p:cNvSpPr>
          <p:nvPr/>
        </p:nvSpPr>
        <p:spPr>
          <a:xfrm>
            <a:off x="403713" y="1320480"/>
            <a:ext cx="2359025" cy="42227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SzPts val="4800"/>
              <a:buFont typeface="Microsoft JhengHei"/>
              <a:buNone/>
            </a:pPr>
            <a:r>
              <a:rPr lang="en-US" altLang="zh-TW" sz="2800" b="1" dirty="0">
                <a:latin typeface="Microsoft JhengHei"/>
                <a:ea typeface="Microsoft JhengHei"/>
                <a:cs typeface="Microsoft JhengHei"/>
                <a:sym typeface="Microsoft JhengHei"/>
              </a:rPr>
              <a:t>| </a:t>
            </a:r>
            <a:r>
              <a:rPr lang="zh-TW" altLang="en-US" sz="2800" b="1" dirty="0">
                <a:latin typeface="Microsoft JhengHei"/>
                <a:ea typeface="Microsoft JhengHei"/>
                <a:cs typeface="Microsoft JhengHei"/>
                <a:sym typeface="Microsoft JhengHei"/>
              </a:rPr>
              <a:t>探究活動 </a:t>
            </a:r>
            <a:r>
              <a:rPr lang="en-US" altLang="zh-TW" sz="2800" b="1" dirty="0">
                <a:latin typeface="Microsoft JhengHei"/>
                <a:ea typeface="Microsoft JhengHei"/>
                <a:cs typeface="Microsoft JhengHei"/>
                <a:sym typeface="Microsoft JhengHei"/>
              </a:rPr>
              <a:t>|</a:t>
            </a:r>
            <a:endParaRPr lang="zh-TW" altLang="en-US" sz="2400" dirty="0"/>
          </a:p>
        </p:txBody>
      </p:sp>
      <p:sp>
        <p:nvSpPr>
          <p:cNvPr id="11" name="Google Shape;158;p9">
            <a:extLst>
              <a:ext uri="{FF2B5EF4-FFF2-40B4-BE49-F238E27FC236}">
                <a16:creationId xmlns:a16="http://schemas.microsoft.com/office/drawing/2014/main" xmlns="" id="{7FEA7E31-6E74-6FCD-CA9B-E8B9E4869DAF}"/>
              </a:ext>
            </a:extLst>
          </p:cNvPr>
          <p:cNvSpPr txBox="1"/>
          <p:nvPr/>
        </p:nvSpPr>
        <p:spPr>
          <a:xfrm>
            <a:off x="919908" y="5924744"/>
            <a:ext cx="1326637" cy="495108"/>
          </a:xfrm>
          <a:prstGeom prst="rect">
            <a:avLst/>
          </a:prstGeom>
          <a:noFill/>
          <a:ln w="15875" cap="flat" cmpd="sng">
            <a:noFill/>
            <a:prstDash val="solid"/>
            <a:round/>
            <a:headEnd type="none" w="sm" len="sm"/>
            <a:tailEnd type="none" w="sm" len="sm"/>
            <a:extLst>
              <a:ext uri="{C807C97D-BFC1-408E-A445-0C87EB9F89A2}">
                <ask:lineSketchStyleProps xmlns:ask="http://schemas.microsoft.com/office/drawing/2018/sketchyshapes" xmlns="" sd="1219033472">
                  <a:custGeom>
                    <a:avLst/>
                    <a:gdLst>
                      <a:gd name="connsiteX0" fmla="*/ 0 w 1326637"/>
                      <a:gd name="connsiteY0" fmla="*/ 0 h 495108"/>
                      <a:gd name="connsiteX1" fmla="*/ 428946 w 1326637"/>
                      <a:gd name="connsiteY1" fmla="*/ 0 h 495108"/>
                      <a:gd name="connsiteX2" fmla="*/ 831359 w 1326637"/>
                      <a:gd name="connsiteY2" fmla="*/ 0 h 495108"/>
                      <a:gd name="connsiteX3" fmla="*/ 1326637 w 1326637"/>
                      <a:gd name="connsiteY3" fmla="*/ 0 h 495108"/>
                      <a:gd name="connsiteX4" fmla="*/ 1326637 w 1326637"/>
                      <a:gd name="connsiteY4" fmla="*/ 495108 h 495108"/>
                      <a:gd name="connsiteX5" fmla="*/ 910957 w 1326637"/>
                      <a:gd name="connsiteY5" fmla="*/ 495108 h 495108"/>
                      <a:gd name="connsiteX6" fmla="*/ 442212 w 1326637"/>
                      <a:gd name="connsiteY6" fmla="*/ 495108 h 495108"/>
                      <a:gd name="connsiteX7" fmla="*/ 0 w 1326637"/>
                      <a:gd name="connsiteY7" fmla="*/ 495108 h 495108"/>
                      <a:gd name="connsiteX8" fmla="*/ 0 w 1326637"/>
                      <a:gd name="connsiteY8" fmla="*/ 0 h 495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6637" h="495108" extrusionOk="0">
                        <a:moveTo>
                          <a:pt x="0" y="0"/>
                        </a:moveTo>
                        <a:cubicBezTo>
                          <a:pt x="106613" y="-16516"/>
                          <a:pt x="220440" y="30436"/>
                          <a:pt x="428946" y="0"/>
                        </a:cubicBezTo>
                        <a:cubicBezTo>
                          <a:pt x="637452" y="-30436"/>
                          <a:pt x="714422" y="47618"/>
                          <a:pt x="831359" y="0"/>
                        </a:cubicBezTo>
                        <a:cubicBezTo>
                          <a:pt x="948296" y="-47618"/>
                          <a:pt x="1226494" y="8031"/>
                          <a:pt x="1326637" y="0"/>
                        </a:cubicBezTo>
                        <a:cubicBezTo>
                          <a:pt x="1331157" y="206712"/>
                          <a:pt x="1317312" y="344579"/>
                          <a:pt x="1326637" y="495108"/>
                        </a:cubicBezTo>
                        <a:cubicBezTo>
                          <a:pt x="1154099" y="496338"/>
                          <a:pt x="1013481" y="479895"/>
                          <a:pt x="910957" y="495108"/>
                        </a:cubicBezTo>
                        <a:cubicBezTo>
                          <a:pt x="808433" y="510321"/>
                          <a:pt x="555779" y="440922"/>
                          <a:pt x="442212" y="495108"/>
                        </a:cubicBezTo>
                        <a:cubicBezTo>
                          <a:pt x="328646" y="549294"/>
                          <a:pt x="88963" y="490899"/>
                          <a:pt x="0" y="495108"/>
                        </a:cubicBezTo>
                        <a:cubicBezTo>
                          <a:pt x="-13222" y="249976"/>
                          <a:pt x="6199" y="228912"/>
                          <a:pt x="0" y="0"/>
                        </a:cubicBezTo>
                        <a:close/>
                      </a:path>
                    </a:pathLst>
                  </a:custGeom>
                  <ask:type>
                    <ask:lineSketchNone/>
                  </ask:type>
                </ask:lineSketchStyleProps>
              </a:ext>
            </a:extLst>
          </a:ln>
        </p:spPr>
        <p:txBody>
          <a:bodyPr spcFirstLastPara="1" wrap="square" lIns="91425" tIns="108000" rIns="91425" bIns="108000" anchor="t" anchorCtr="0">
            <a:spAutoFit/>
          </a:bodyPr>
          <a:lstStyle/>
          <a:p>
            <a:pPr marL="0" marR="0" lvl="0" indent="0" algn="ctr" rtl="0">
              <a:spcBef>
                <a:spcPts val="0"/>
              </a:spcBef>
              <a:spcAft>
                <a:spcPts val="0"/>
              </a:spcAft>
              <a:buNone/>
            </a:pPr>
            <a:r>
              <a:rPr lang="zh-TW" sz="1800" b="1" dirty="0">
                <a:solidFill>
                  <a:schemeClr val="tx1"/>
                </a:solidFill>
                <a:latin typeface="Microsoft JhengHei"/>
                <a:ea typeface="Microsoft JhengHei"/>
                <a:cs typeface="Microsoft JhengHei"/>
                <a:sym typeface="Microsoft JhengHei"/>
              </a:rPr>
              <a:t>學習單</a:t>
            </a:r>
            <a:r>
              <a:rPr lang="zh-TW" altLang="en-US" sz="1800" b="1" dirty="0">
                <a:solidFill>
                  <a:schemeClr val="tx1"/>
                </a:solidFill>
                <a:latin typeface="Microsoft JhengHei"/>
                <a:ea typeface="Microsoft JhengHei"/>
                <a:cs typeface="Microsoft JhengHei"/>
                <a:sym typeface="Microsoft JhengHei"/>
              </a:rPr>
              <a:t>三</a:t>
            </a:r>
            <a:endParaRPr sz="1000" b="1" dirty="0">
              <a:solidFill>
                <a:schemeClr val="tx1"/>
              </a:solidFill>
            </a:endParaRPr>
          </a:p>
        </p:txBody>
      </p:sp>
      <p:sp>
        <p:nvSpPr>
          <p:cNvPr id="13" name="Google Shape;94;p2">
            <a:extLst>
              <a:ext uri="{FF2B5EF4-FFF2-40B4-BE49-F238E27FC236}">
                <a16:creationId xmlns:a16="http://schemas.microsoft.com/office/drawing/2014/main" xmlns="" id="{8D2B6463-8D9B-E6B5-E825-DAFA9FC00B68}"/>
              </a:ext>
            </a:extLst>
          </p:cNvPr>
          <p:cNvSpPr/>
          <p:nvPr/>
        </p:nvSpPr>
        <p:spPr>
          <a:xfrm>
            <a:off x="3777306" y="1233600"/>
            <a:ext cx="1709094" cy="422405"/>
          </a:xfrm>
          <a:custGeom>
            <a:avLst/>
            <a:gdLst>
              <a:gd name="connsiteX0" fmla="*/ 0 w 1709094"/>
              <a:gd name="connsiteY0" fmla="*/ 0 h 422405"/>
              <a:gd name="connsiteX1" fmla="*/ 603880 w 1709094"/>
              <a:gd name="connsiteY1" fmla="*/ 0 h 422405"/>
              <a:gd name="connsiteX2" fmla="*/ 1190669 w 1709094"/>
              <a:gd name="connsiteY2" fmla="*/ 0 h 422405"/>
              <a:gd name="connsiteX3" fmla="*/ 1709094 w 1709094"/>
              <a:gd name="connsiteY3" fmla="*/ 0 h 422405"/>
              <a:gd name="connsiteX4" fmla="*/ 1709094 w 1709094"/>
              <a:gd name="connsiteY4" fmla="*/ 422405 h 422405"/>
              <a:gd name="connsiteX5" fmla="*/ 1173578 w 1709094"/>
              <a:gd name="connsiteY5" fmla="*/ 422405 h 422405"/>
              <a:gd name="connsiteX6" fmla="*/ 603880 w 1709094"/>
              <a:gd name="connsiteY6" fmla="*/ 422405 h 422405"/>
              <a:gd name="connsiteX7" fmla="*/ 0 w 1709094"/>
              <a:gd name="connsiteY7" fmla="*/ 422405 h 422405"/>
              <a:gd name="connsiteX8" fmla="*/ 0 w 1709094"/>
              <a:gd name="connsiteY8" fmla="*/ 0 h 42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9094" h="422405" fill="none" extrusionOk="0">
                <a:moveTo>
                  <a:pt x="0" y="0"/>
                </a:moveTo>
                <a:cubicBezTo>
                  <a:pt x="293539" y="-38542"/>
                  <a:pt x="451833" y="28889"/>
                  <a:pt x="603880" y="0"/>
                </a:cubicBezTo>
                <a:cubicBezTo>
                  <a:pt x="755927" y="-28889"/>
                  <a:pt x="962521" y="2603"/>
                  <a:pt x="1190669" y="0"/>
                </a:cubicBezTo>
                <a:cubicBezTo>
                  <a:pt x="1418817" y="-2603"/>
                  <a:pt x="1486652" y="29927"/>
                  <a:pt x="1709094" y="0"/>
                </a:cubicBezTo>
                <a:cubicBezTo>
                  <a:pt x="1725594" y="95408"/>
                  <a:pt x="1701180" y="225347"/>
                  <a:pt x="1709094" y="422405"/>
                </a:cubicBezTo>
                <a:cubicBezTo>
                  <a:pt x="1589708" y="436500"/>
                  <a:pt x="1412244" y="378981"/>
                  <a:pt x="1173578" y="422405"/>
                </a:cubicBezTo>
                <a:cubicBezTo>
                  <a:pt x="934912" y="465829"/>
                  <a:pt x="843539" y="357919"/>
                  <a:pt x="603880" y="422405"/>
                </a:cubicBezTo>
                <a:cubicBezTo>
                  <a:pt x="364221" y="486891"/>
                  <a:pt x="145191" y="374490"/>
                  <a:pt x="0" y="422405"/>
                </a:cubicBezTo>
                <a:cubicBezTo>
                  <a:pt x="-2585" y="220750"/>
                  <a:pt x="22514" y="103547"/>
                  <a:pt x="0" y="0"/>
                </a:cubicBezTo>
                <a:close/>
              </a:path>
              <a:path w="1709094" h="422405" stroke="0" extrusionOk="0">
                <a:moveTo>
                  <a:pt x="0" y="0"/>
                </a:moveTo>
                <a:cubicBezTo>
                  <a:pt x="175556" y="-39771"/>
                  <a:pt x="413476" y="36334"/>
                  <a:pt x="552607" y="0"/>
                </a:cubicBezTo>
                <a:cubicBezTo>
                  <a:pt x="691738" y="-36334"/>
                  <a:pt x="898833" y="2606"/>
                  <a:pt x="1071032" y="0"/>
                </a:cubicBezTo>
                <a:cubicBezTo>
                  <a:pt x="1243232" y="-2606"/>
                  <a:pt x="1514341" y="36699"/>
                  <a:pt x="1709094" y="0"/>
                </a:cubicBezTo>
                <a:cubicBezTo>
                  <a:pt x="1714576" y="128280"/>
                  <a:pt x="1706864" y="220735"/>
                  <a:pt x="1709094" y="422405"/>
                </a:cubicBezTo>
                <a:cubicBezTo>
                  <a:pt x="1457359" y="484959"/>
                  <a:pt x="1356133" y="389889"/>
                  <a:pt x="1173578" y="422405"/>
                </a:cubicBezTo>
                <a:cubicBezTo>
                  <a:pt x="991023" y="454921"/>
                  <a:pt x="697036" y="370048"/>
                  <a:pt x="569698" y="422405"/>
                </a:cubicBezTo>
                <a:cubicBezTo>
                  <a:pt x="442360" y="474762"/>
                  <a:pt x="265085" y="364375"/>
                  <a:pt x="0" y="422405"/>
                </a:cubicBezTo>
                <a:cubicBezTo>
                  <a:pt x="-5945" y="335794"/>
                  <a:pt x="31961" y="113953"/>
                  <a:pt x="0" y="0"/>
                </a:cubicBezTo>
                <a:close/>
              </a:path>
            </a:pathLst>
          </a:custGeom>
          <a:solidFill>
            <a:srgbClr val="FED55C"/>
          </a:solidFill>
          <a:ln>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style>
          <a:lnRef idx="0">
            <a:scrgbClr r="0" g="0" b="0"/>
          </a:lnRef>
          <a:fillRef idx="0">
            <a:scrgbClr r="0" g="0" b="0"/>
          </a:fillRef>
          <a:effectRef idx="0">
            <a:scrgbClr r="0" g="0" b="0"/>
          </a:effectRef>
          <a:fontRef idx="minor">
            <a:schemeClr val="lt1"/>
          </a:fontRef>
        </p:style>
        <p:txBody>
          <a:bodyPr spcFirstLastPara="1" wrap="square" lIns="91425" tIns="72000" rIns="91425" bIns="72000" anchor="t" anchorCtr="0">
            <a:spAutoFit/>
          </a:bodyPr>
          <a:lstStyle/>
          <a:p>
            <a:pPr lvl="0" algn="ctr"/>
            <a:r>
              <a:rPr lang="zh-TW" altLang="en-US" sz="1800" b="1" dirty="0">
                <a:solidFill>
                  <a:schemeClr val="bg1"/>
                </a:solidFill>
                <a:latin typeface="Microsoft JhengHei"/>
                <a:ea typeface="Microsoft JhengHei"/>
                <a:cs typeface="Microsoft JhengHei"/>
                <a:sym typeface="Microsoft JhengHei"/>
              </a:rPr>
              <a:t>思考與探討</a:t>
            </a:r>
          </a:p>
        </p:txBody>
      </p:sp>
    </p:spTree>
    <p:extLst>
      <p:ext uri="{BB962C8B-B14F-4D97-AF65-F5344CB8AC3E}">
        <p14:creationId xmlns:p14="http://schemas.microsoft.com/office/powerpoint/2010/main" val="453900572"/>
      </p:ext>
    </p:extLst>
  </p:cSld>
  <p:clrMapOvr>
    <a:masterClrMapping/>
  </p:clrMapOvr>
  <p:transition spd="med">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4">
          <a:extLst>
            <a:ext uri="{FF2B5EF4-FFF2-40B4-BE49-F238E27FC236}">
              <a16:creationId xmlns:a16="http://schemas.microsoft.com/office/drawing/2014/main" xmlns="" id="{3F770DCF-1368-C6E5-63BC-CB2E17EE2473}"/>
            </a:ext>
          </a:extLst>
        </p:cNvPr>
        <p:cNvGrpSpPr/>
        <p:nvPr/>
      </p:nvGrpSpPr>
      <p:grpSpPr>
        <a:xfrm>
          <a:off x="0" y="0"/>
          <a:ext cx="0" cy="0"/>
          <a:chOff x="0" y="0"/>
          <a:chExt cx="0" cy="0"/>
        </a:xfrm>
      </p:grpSpPr>
      <p:sp>
        <p:nvSpPr>
          <p:cNvPr id="9" name="Google Shape;95;p2">
            <a:extLst>
              <a:ext uri="{FF2B5EF4-FFF2-40B4-BE49-F238E27FC236}">
                <a16:creationId xmlns:a16="http://schemas.microsoft.com/office/drawing/2014/main" xmlns="" id="{94A8921E-97FF-F654-2354-BC8CACDF7E4A}"/>
              </a:ext>
            </a:extLst>
          </p:cNvPr>
          <p:cNvSpPr/>
          <p:nvPr/>
        </p:nvSpPr>
        <p:spPr>
          <a:xfrm>
            <a:off x="447146" y="2228388"/>
            <a:ext cx="2315592" cy="1112830"/>
          </a:xfrm>
          <a:prstGeom prst="wedgeRoundRectCallout">
            <a:avLst>
              <a:gd name="adj1" fmla="val 24596"/>
              <a:gd name="adj2" fmla="val 73820"/>
              <a:gd name="adj3" fmla="val 16667"/>
            </a:avLst>
          </a:prstGeom>
          <a:solidFill>
            <a:schemeClr val="bg1"/>
          </a:solidFill>
          <a:ln w="6350">
            <a:solidFill>
              <a:schemeClr val="tx1"/>
            </a:solidFill>
            <a:extLst>
              <a:ext uri="{C807C97D-BFC1-408E-A445-0C87EB9F89A2}">
                <ask:lineSketchStyleProps xmlns:ask="http://schemas.microsoft.com/office/drawing/2018/sketchyshapes" xmlns="" sd="1219033472">
                  <a:custGeom>
                    <a:avLst/>
                    <a:gdLst>
                      <a:gd name="connsiteX0" fmla="*/ 0 w 1326637"/>
                      <a:gd name="connsiteY0" fmla="*/ 151423 h 908519"/>
                      <a:gd name="connsiteX1" fmla="*/ 151423 w 1326637"/>
                      <a:gd name="connsiteY1" fmla="*/ 0 h 908519"/>
                      <a:gd name="connsiteX2" fmla="*/ 443974 w 1326637"/>
                      <a:gd name="connsiteY2" fmla="*/ 0 h 908519"/>
                      <a:gd name="connsiteX3" fmla="*/ 773872 w 1326637"/>
                      <a:gd name="connsiteY3" fmla="*/ 0 h 908519"/>
                      <a:gd name="connsiteX4" fmla="*/ 773872 w 1326637"/>
                      <a:gd name="connsiteY4" fmla="*/ 0 h 908519"/>
                      <a:gd name="connsiteX5" fmla="*/ 1105531 w 1326637"/>
                      <a:gd name="connsiteY5" fmla="*/ 0 h 908519"/>
                      <a:gd name="connsiteX6" fmla="*/ 1175214 w 1326637"/>
                      <a:gd name="connsiteY6" fmla="*/ 0 h 908519"/>
                      <a:gd name="connsiteX7" fmla="*/ 1326637 w 1326637"/>
                      <a:gd name="connsiteY7" fmla="*/ 151423 h 908519"/>
                      <a:gd name="connsiteX8" fmla="*/ 1326637 w 1326637"/>
                      <a:gd name="connsiteY8" fmla="*/ 529969 h 908519"/>
                      <a:gd name="connsiteX9" fmla="*/ 1326637 w 1326637"/>
                      <a:gd name="connsiteY9" fmla="*/ 529969 h 908519"/>
                      <a:gd name="connsiteX10" fmla="*/ 1326637 w 1326637"/>
                      <a:gd name="connsiteY10" fmla="*/ 757099 h 908519"/>
                      <a:gd name="connsiteX11" fmla="*/ 1326637 w 1326637"/>
                      <a:gd name="connsiteY11" fmla="*/ 757096 h 908519"/>
                      <a:gd name="connsiteX12" fmla="*/ 1175214 w 1326637"/>
                      <a:gd name="connsiteY12" fmla="*/ 908519 h 908519"/>
                      <a:gd name="connsiteX13" fmla="*/ 1105531 w 1326637"/>
                      <a:gd name="connsiteY13" fmla="*/ 908519 h 908519"/>
                      <a:gd name="connsiteX14" fmla="*/ 989618 w 1326637"/>
                      <a:gd name="connsiteY14" fmla="*/ 1124928 h 908519"/>
                      <a:gd name="connsiteX15" fmla="*/ 773872 w 1326637"/>
                      <a:gd name="connsiteY15" fmla="*/ 908519 h 908519"/>
                      <a:gd name="connsiteX16" fmla="*/ 475096 w 1326637"/>
                      <a:gd name="connsiteY16" fmla="*/ 908519 h 908519"/>
                      <a:gd name="connsiteX17" fmla="*/ 151423 w 1326637"/>
                      <a:gd name="connsiteY17" fmla="*/ 908519 h 908519"/>
                      <a:gd name="connsiteX18" fmla="*/ 0 w 1326637"/>
                      <a:gd name="connsiteY18" fmla="*/ 757096 h 908519"/>
                      <a:gd name="connsiteX19" fmla="*/ 0 w 1326637"/>
                      <a:gd name="connsiteY19" fmla="*/ 757099 h 908519"/>
                      <a:gd name="connsiteX20" fmla="*/ 0 w 1326637"/>
                      <a:gd name="connsiteY20" fmla="*/ 529969 h 908519"/>
                      <a:gd name="connsiteX21" fmla="*/ 0 w 1326637"/>
                      <a:gd name="connsiteY21" fmla="*/ 529969 h 908519"/>
                      <a:gd name="connsiteX22" fmla="*/ 0 w 1326637"/>
                      <a:gd name="connsiteY22" fmla="*/ 151423 h 90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26637" h="908519" fill="none" extrusionOk="0">
                        <a:moveTo>
                          <a:pt x="0" y="151423"/>
                        </a:moveTo>
                        <a:cubicBezTo>
                          <a:pt x="10375" y="69957"/>
                          <a:pt x="61010" y="8455"/>
                          <a:pt x="151423" y="0"/>
                        </a:cubicBezTo>
                        <a:cubicBezTo>
                          <a:pt x="288924" y="-35046"/>
                          <a:pt x="347943" y="34144"/>
                          <a:pt x="443974" y="0"/>
                        </a:cubicBezTo>
                        <a:cubicBezTo>
                          <a:pt x="540005" y="-34144"/>
                          <a:pt x="639366" y="38972"/>
                          <a:pt x="773872" y="0"/>
                        </a:cubicBezTo>
                        <a:lnTo>
                          <a:pt x="773872" y="0"/>
                        </a:lnTo>
                        <a:cubicBezTo>
                          <a:pt x="928722" y="-36332"/>
                          <a:pt x="1021854" y="28020"/>
                          <a:pt x="1105531" y="0"/>
                        </a:cubicBezTo>
                        <a:cubicBezTo>
                          <a:pt x="1119908" y="-7684"/>
                          <a:pt x="1144132" y="5781"/>
                          <a:pt x="1175214" y="0"/>
                        </a:cubicBezTo>
                        <a:cubicBezTo>
                          <a:pt x="1244403" y="14617"/>
                          <a:pt x="1323742" y="73990"/>
                          <a:pt x="1326637" y="151423"/>
                        </a:cubicBezTo>
                        <a:cubicBezTo>
                          <a:pt x="1348817" y="253446"/>
                          <a:pt x="1286245" y="426026"/>
                          <a:pt x="1326637" y="529969"/>
                        </a:cubicBezTo>
                        <a:lnTo>
                          <a:pt x="1326637" y="529969"/>
                        </a:lnTo>
                        <a:cubicBezTo>
                          <a:pt x="1345830" y="591204"/>
                          <a:pt x="1317414" y="677873"/>
                          <a:pt x="1326637" y="757099"/>
                        </a:cubicBezTo>
                        <a:lnTo>
                          <a:pt x="1326637" y="757096"/>
                        </a:lnTo>
                        <a:cubicBezTo>
                          <a:pt x="1301963" y="839930"/>
                          <a:pt x="1270733" y="911918"/>
                          <a:pt x="1175214" y="908519"/>
                        </a:cubicBezTo>
                        <a:cubicBezTo>
                          <a:pt x="1158751" y="915854"/>
                          <a:pt x="1130158" y="900518"/>
                          <a:pt x="1105531" y="908519"/>
                        </a:cubicBezTo>
                        <a:cubicBezTo>
                          <a:pt x="1067272" y="1023167"/>
                          <a:pt x="1003657" y="1061036"/>
                          <a:pt x="989618" y="1124928"/>
                        </a:cubicBezTo>
                        <a:cubicBezTo>
                          <a:pt x="871960" y="1037470"/>
                          <a:pt x="840789" y="933486"/>
                          <a:pt x="773872" y="908519"/>
                        </a:cubicBezTo>
                        <a:cubicBezTo>
                          <a:pt x="706866" y="915454"/>
                          <a:pt x="620893" y="901496"/>
                          <a:pt x="475096" y="908519"/>
                        </a:cubicBezTo>
                        <a:cubicBezTo>
                          <a:pt x="329299" y="915542"/>
                          <a:pt x="255375" y="901685"/>
                          <a:pt x="151423" y="908519"/>
                        </a:cubicBezTo>
                        <a:cubicBezTo>
                          <a:pt x="65420" y="909622"/>
                          <a:pt x="1224" y="859085"/>
                          <a:pt x="0" y="757096"/>
                        </a:cubicBezTo>
                        <a:lnTo>
                          <a:pt x="0" y="757099"/>
                        </a:lnTo>
                        <a:cubicBezTo>
                          <a:pt x="-9772" y="696048"/>
                          <a:pt x="414" y="593096"/>
                          <a:pt x="0" y="529969"/>
                        </a:cubicBezTo>
                        <a:lnTo>
                          <a:pt x="0" y="529969"/>
                        </a:lnTo>
                        <a:cubicBezTo>
                          <a:pt x="-31933" y="422422"/>
                          <a:pt x="22532" y="275667"/>
                          <a:pt x="0" y="151423"/>
                        </a:cubicBezTo>
                        <a:close/>
                      </a:path>
                      <a:path w="1326637" h="908519" stroke="0" extrusionOk="0">
                        <a:moveTo>
                          <a:pt x="0" y="151423"/>
                        </a:moveTo>
                        <a:cubicBezTo>
                          <a:pt x="-12714" y="59952"/>
                          <a:pt x="47147" y="7749"/>
                          <a:pt x="151423" y="0"/>
                        </a:cubicBezTo>
                        <a:cubicBezTo>
                          <a:pt x="221620" y="-3489"/>
                          <a:pt x="379820" y="5533"/>
                          <a:pt x="475096" y="0"/>
                        </a:cubicBezTo>
                        <a:cubicBezTo>
                          <a:pt x="570372" y="-5533"/>
                          <a:pt x="704730" y="35253"/>
                          <a:pt x="773872" y="0"/>
                        </a:cubicBezTo>
                        <a:lnTo>
                          <a:pt x="773872" y="0"/>
                        </a:lnTo>
                        <a:cubicBezTo>
                          <a:pt x="883656" y="-3937"/>
                          <a:pt x="963066" y="36055"/>
                          <a:pt x="1105531" y="0"/>
                        </a:cubicBezTo>
                        <a:cubicBezTo>
                          <a:pt x="1133984" y="-453"/>
                          <a:pt x="1147662" y="1691"/>
                          <a:pt x="1175214" y="0"/>
                        </a:cubicBezTo>
                        <a:cubicBezTo>
                          <a:pt x="1251479" y="6933"/>
                          <a:pt x="1324550" y="47894"/>
                          <a:pt x="1326637" y="151423"/>
                        </a:cubicBezTo>
                        <a:cubicBezTo>
                          <a:pt x="1345974" y="238034"/>
                          <a:pt x="1283956" y="421337"/>
                          <a:pt x="1326637" y="529969"/>
                        </a:cubicBezTo>
                        <a:lnTo>
                          <a:pt x="1326637" y="529969"/>
                        </a:lnTo>
                        <a:cubicBezTo>
                          <a:pt x="1335789" y="579982"/>
                          <a:pt x="1322035" y="690023"/>
                          <a:pt x="1326637" y="757099"/>
                        </a:cubicBezTo>
                        <a:lnTo>
                          <a:pt x="1326637" y="757096"/>
                        </a:lnTo>
                        <a:cubicBezTo>
                          <a:pt x="1339870" y="860423"/>
                          <a:pt x="1259354" y="913808"/>
                          <a:pt x="1175214" y="908519"/>
                        </a:cubicBezTo>
                        <a:cubicBezTo>
                          <a:pt x="1148726" y="911473"/>
                          <a:pt x="1132783" y="907032"/>
                          <a:pt x="1105531" y="908519"/>
                        </a:cubicBezTo>
                        <a:cubicBezTo>
                          <a:pt x="1079431" y="979659"/>
                          <a:pt x="1002254" y="1046258"/>
                          <a:pt x="989618" y="1124928"/>
                        </a:cubicBezTo>
                        <a:cubicBezTo>
                          <a:pt x="880653" y="1049599"/>
                          <a:pt x="841394" y="975161"/>
                          <a:pt x="773872" y="908519"/>
                        </a:cubicBezTo>
                        <a:cubicBezTo>
                          <a:pt x="692922" y="909335"/>
                          <a:pt x="542135" y="887362"/>
                          <a:pt x="456423" y="908519"/>
                        </a:cubicBezTo>
                        <a:cubicBezTo>
                          <a:pt x="370711" y="929676"/>
                          <a:pt x="268258" y="892396"/>
                          <a:pt x="151423" y="908519"/>
                        </a:cubicBezTo>
                        <a:cubicBezTo>
                          <a:pt x="44793" y="909466"/>
                          <a:pt x="1134" y="838680"/>
                          <a:pt x="0" y="757096"/>
                        </a:cubicBezTo>
                        <a:lnTo>
                          <a:pt x="0" y="757099"/>
                        </a:lnTo>
                        <a:cubicBezTo>
                          <a:pt x="-10312" y="685125"/>
                          <a:pt x="20591" y="624642"/>
                          <a:pt x="0" y="529969"/>
                        </a:cubicBezTo>
                        <a:lnTo>
                          <a:pt x="0" y="529969"/>
                        </a:lnTo>
                        <a:cubicBezTo>
                          <a:pt x="-23326" y="427499"/>
                          <a:pt x="22004" y="280284"/>
                          <a:pt x="0" y="151423"/>
                        </a:cubicBezTo>
                        <a:close/>
                      </a:path>
                    </a:pathLst>
                  </a:custGeom>
                  <ask:type>
                    <ask:lineSketchNone/>
                  </ask:type>
                </ask:lineSketchStyleProps>
              </a:ext>
            </a:extLst>
          </a:ln>
        </p:spPr>
        <p:txBody>
          <a:bodyPr spcFirstLastPara="1" wrap="square" lIns="91425" tIns="45700" rIns="91425" bIns="36000" anchor="t" anchorCtr="0">
            <a:spAutoFit/>
          </a:bodyPr>
          <a:lstStyle/>
          <a:p>
            <a:pPr lvl="0">
              <a:lnSpc>
                <a:spcPct val="150000"/>
              </a:lnSpc>
            </a:pPr>
            <a:r>
              <a:rPr lang="zh-TW" altLang="en-US" sz="2000" dirty="0">
                <a:solidFill>
                  <a:schemeClr val="dk1"/>
                </a:solidFill>
                <a:latin typeface="Microsoft JhengHei"/>
                <a:ea typeface="Microsoft JhengHei"/>
                <a:cs typeface="Microsoft JhengHei"/>
                <a:sym typeface="Microsoft JhengHei"/>
              </a:rPr>
              <a:t>同學互相討論，發表自己的看法</a:t>
            </a:r>
            <a:endParaRPr lang="zh-TW" altLang="en-US" sz="2000" dirty="0">
              <a:solidFill>
                <a:schemeClr val="dk1"/>
              </a:solidFill>
              <a:latin typeface="Calibri"/>
              <a:ea typeface="Calibri"/>
              <a:cs typeface="Calibri"/>
              <a:sym typeface="Calibri"/>
            </a:endParaRPr>
          </a:p>
        </p:txBody>
      </p:sp>
      <p:sp>
        <p:nvSpPr>
          <p:cNvPr id="3" name="Google Shape;155;p9">
            <a:extLst>
              <a:ext uri="{FF2B5EF4-FFF2-40B4-BE49-F238E27FC236}">
                <a16:creationId xmlns:a16="http://schemas.microsoft.com/office/drawing/2014/main" xmlns="" id="{27793A8D-B9C2-0FD7-75DA-C1867B22ADB9}"/>
              </a:ext>
            </a:extLst>
          </p:cNvPr>
          <p:cNvSpPr txBox="1"/>
          <p:nvPr/>
        </p:nvSpPr>
        <p:spPr>
          <a:xfrm>
            <a:off x="3777306" y="2576256"/>
            <a:ext cx="7967548" cy="1441760"/>
          </a:xfrm>
          <a:prstGeom prst="rect">
            <a:avLst/>
          </a:prstGeom>
          <a:noFill/>
          <a:ln>
            <a:noFill/>
          </a:ln>
        </p:spPr>
        <p:txBody>
          <a:bodyPr spcFirstLastPara="1" wrap="square" lIns="91425" tIns="91425" rIns="91425" bIns="91425" anchor="t" anchorCtr="0">
            <a:normAutofit/>
          </a:bodyPr>
          <a:lstStyle/>
          <a:p>
            <a:pPr marL="457200" lvl="0" indent="-457200">
              <a:lnSpc>
                <a:spcPct val="110000"/>
              </a:lnSpc>
              <a:buClr>
                <a:schemeClr val="tx1"/>
              </a:buClr>
              <a:buSzPct val="130000"/>
              <a:buFont typeface="Wingdings" pitchFamily="2" charset="2"/>
              <a:buAutoNum type="circleNumWdWhitePlain"/>
            </a:pPr>
            <a:r>
              <a:rPr lang="zh-TW" altLang="en-US" sz="1800" dirty="0">
                <a:solidFill>
                  <a:schemeClr val="dk1"/>
                </a:solidFill>
                <a:latin typeface="Microsoft JhengHei"/>
                <a:ea typeface="Microsoft JhengHei"/>
                <a:sym typeface="Microsoft JhengHei"/>
              </a:rPr>
              <a:t>你認為政府透過發行公益彩券，能否實踐不同群體間的公平正義呢？</a:t>
            </a:r>
            <a:endParaRPr lang="en-US" altLang="zh-TW" sz="1800" dirty="0">
              <a:solidFill>
                <a:schemeClr val="dk1"/>
              </a:solidFill>
              <a:latin typeface="Microsoft JhengHei"/>
              <a:ea typeface="Microsoft JhengHei"/>
              <a:sym typeface="Microsoft JhengHei"/>
            </a:endParaRPr>
          </a:p>
          <a:p>
            <a:pPr marL="457200" lvl="0" indent="-457200">
              <a:lnSpc>
                <a:spcPct val="110000"/>
              </a:lnSpc>
              <a:buClr>
                <a:schemeClr val="tx1"/>
              </a:buClr>
              <a:buSzPct val="130000"/>
              <a:buFont typeface="Wingdings" pitchFamily="2" charset="2"/>
              <a:buAutoNum type="circleNumWdWhitePlain"/>
            </a:pPr>
            <a:endParaRPr lang="zh-TW" altLang="en-US" sz="1800" dirty="0">
              <a:solidFill>
                <a:schemeClr val="dk1"/>
              </a:solidFill>
              <a:latin typeface="Microsoft JhengHei"/>
              <a:ea typeface="Microsoft JhengHei"/>
              <a:sym typeface="Microsoft JhengHei"/>
            </a:endParaRPr>
          </a:p>
          <a:p>
            <a:pPr marL="457200" lvl="0" indent="-457200">
              <a:lnSpc>
                <a:spcPct val="110000"/>
              </a:lnSpc>
              <a:buClr>
                <a:schemeClr val="tx1"/>
              </a:buClr>
              <a:buSzPct val="130000"/>
              <a:buFont typeface="Wingdings" pitchFamily="2" charset="2"/>
              <a:buAutoNum type="circleNumWdWhitePlain"/>
            </a:pPr>
            <a:r>
              <a:rPr lang="zh-TW" altLang="en-US" sz="1800" dirty="0">
                <a:solidFill>
                  <a:schemeClr val="dk1"/>
                </a:solidFill>
                <a:latin typeface="Microsoft JhengHei"/>
                <a:ea typeface="Microsoft JhengHei"/>
                <a:sym typeface="Microsoft JhengHei"/>
              </a:rPr>
              <a:t>政府運用彩券盈餘來實踐對弱勢者權利的公平正義，對此你有什麼樣的想法呢？　　　　　　</a:t>
            </a:r>
          </a:p>
          <a:p>
            <a:pPr marL="457200" lvl="0" indent="-457200">
              <a:lnSpc>
                <a:spcPct val="110000"/>
              </a:lnSpc>
              <a:buClr>
                <a:schemeClr val="tx1"/>
              </a:buClr>
              <a:buSzPct val="130000"/>
              <a:buFont typeface="Wingdings" pitchFamily="2" charset="2"/>
              <a:buAutoNum type="circleNumWdWhitePlain"/>
            </a:pPr>
            <a:endParaRPr lang="zh-TW" altLang="en-US" sz="1800" dirty="0">
              <a:solidFill>
                <a:schemeClr val="dk1"/>
              </a:solidFill>
              <a:latin typeface="Microsoft JhengHei"/>
              <a:ea typeface="Microsoft JhengHei"/>
              <a:sym typeface="Microsoft JhengHei"/>
            </a:endParaRPr>
          </a:p>
        </p:txBody>
      </p:sp>
      <p:pic>
        <p:nvPicPr>
          <p:cNvPr id="8" name="圖片 7">
            <a:extLst>
              <a:ext uri="{FF2B5EF4-FFF2-40B4-BE49-F238E27FC236}">
                <a16:creationId xmlns:a16="http://schemas.microsoft.com/office/drawing/2014/main" xmlns="" id="{65CC8E35-C0DD-4A19-BE67-3265228FD025}"/>
              </a:ext>
            </a:extLst>
          </p:cNvPr>
          <p:cNvPicPr>
            <a:picLocks noChangeAspect="1"/>
          </p:cNvPicPr>
          <p:nvPr/>
        </p:nvPicPr>
        <p:blipFill>
          <a:blip r:embed="rId3"/>
          <a:stretch>
            <a:fillRect/>
          </a:stretch>
        </p:blipFill>
        <p:spPr>
          <a:xfrm>
            <a:off x="5862430" y="4018016"/>
            <a:ext cx="4528820" cy="2028648"/>
          </a:xfrm>
          <a:prstGeom prst="rect">
            <a:avLst/>
          </a:prstGeom>
        </p:spPr>
      </p:pic>
      <p:sp>
        <p:nvSpPr>
          <p:cNvPr id="7" name="Google Shape;156;p9">
            <a:extLst>
              <a:ext uri="{FF2B5EF4-FFF2-40B4-BE49-F238E27FC236}">
                <a16:creationId xmlns:a16="http://schemas.microsoft.com/office/drawing/2014/main" xmlns="" id="{6A852ABD-4CAA-351A-5DFD-A20917F3A667}"/>
              </a:ext>
            </a:extLst>
          </p:cNvPr>
          <p:cNvSpPr txBox="1">
            <a:spLocks/>
          </p:cNvSpPr>
          <p:nvPr/>
        </p:nvSpPr>
        <p:spPr>
          <a:xfrm>
            <a:off x="403713" y="1320480"/>
            <a:ext cx="2359025" cy="42227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SzPts val="4800"/>
              <a:buFont typeface="Microsoft JhengHei"/>
              <a:buNone/>
            </a:pPr>
            <a:r>
              <a:rPr lang="en-US" altLang="zh-TW" sz="2800" b="1">
                <a:latin typeface="Microsoft JhengHei"/>
                <a:ea typeface="Microsoft JhengHei"/>
                <a:cs typeface="Microsoft JhengHei"/>
                <a:sym typeface="Microsoft JhengHei"/>
              </a:rPr>
              <a:t>| </a:t>
            </a:r>
            <a:r>
              <a:rPr lang="zh-TW" altLang="en-US" sz="2800" b="1">
                <a:latin typeface="Microsoft JhengHei"/>
                <a:ea typeface="Microsoft JhengHei"/>
                <a:cs typeface="Microsoft JhengHei"/>
                <a:sym typeface="Microsoft JhengHei"/>
              </a:rPr>
              <a:t>探究活動 </a:t>
            </a:r>
            <a:r>
              <a:rPr lang="en-US" altLang="zh-TW" sz="2800" b="1">
                <a:latin typeface="Microsoft JhengHei"/>
                <a:ea typeface="Microsoft JhengHei"/>
                <a:cs typeface="Microsoft JhengHei"/>
                <a:sym typeface="Microsoft JhengHei"/>
              </a:rPr>
              <a:t>|</a:t>
            </a:r>
            <a:endParaRPr lang="zh-TW" altLang="en-US" sz="2400" dirty="0"/>
          </a:p>
        </p:txBody>
      </p:sp>
      <p:sp>
        <p:nvSpPr>
          <p:cNvPr id="10" name="Google Shape;158;p9">
            <a:extLst>
              <a:ext uri="{FF2B5EF4-FFF2-40B4-BE49-F238E27FC236}">
                <a16:creationId xmlns:a16="http://schemas.microsoft.com/office/drawing/2014/main" xmlns="" id="{92A5E9FA-DC8E-8909-016B-F56D7FEA30F1}"/>
              </a:ext>
            </a:extLst>
          </p:cNvPr>
          <p:cNvSpPr txBox="1"/>
          <p:nvPr/>
        </p:nvSpPr>
        <p:spPr>
          <a:xfrm>
            <a:off x="919908" y="5898240"/>
            <a:ext cx="1326637" cy="495108"/>
          </a:xfrm>
          <a:prstGeom prst="rect">
            <a:avLst/>
          </a:prstGeom>
          <a:noFill/>
          <a:ln w="15875" cap="flat" cmpd="sng">
            <a:noFill/>
            <a:prstDash val="solid"/>
            <a:round/>
            <a:headEnd type="none" w="sm" len="sm"/>
            <a:tailEnd type="none" w="sm" len="sm"/>
            <a:extLst>
              <a:ext uri="{C807C97D-BFC1-408E-A445-0C87EB9F89A2}">
                <ask:lineSketchStyleProps xmlns:ask="http://schemas.microsoft.com/office/drawing/2018/sketchyshapes" xmlns="" sd="1219033472">
                  <a:custGeom>
                    <a:avLst/>
                    <a:gdLst>
                      <a:gd name="connsiteX0" fmla="*/ 0 w 1326637"/>
                      <a:gd name="connsiteY0" fmla="*/ 0 h 495108"/>
                      <a:gd name="connsiteX1" fmla="*/ 428946 w 1326637"/>
                      <a:gd name="connsiteY1" fmla="*/ 0 h 495108"/>
                      <a:gd name="connsiteX2" fmla="*/ 831359 w 1326637"/>
                      <a:gd name="connsiteY2" fmla="*/ 0 h 495108"/>
                      <a:gd name="connsiteX3" fmla="*/ 1326637 w 1326637"/>
                      <a:gd name="connsiteY3" fmla="*/ 0 h 495108"/>
                      <a:gd name="connsiteX4" fmla="*/ 1326637 w 1326637"/>
                      <a:gd name="connsiteY4" fmla="*/ 495108 h 495108"/>
                      <a:gd name="connsiteX5" fmla="*/ 910957 w 1326637"/>
                      <a:gd name="connsiteY5" fmla="*/ 495108 h 495108"/>
                      <a:gd name="connsiteX6" fmla="*/ 442212 w 1326637"/>
                      <a:gd name="connsiteY6" fmla="*/ 495108 h 495108"/>
                      <a:gd name="connsiteX7" fmla="*/ 0 w 1326637"/>
                      <a:gd name="connsiteY7" fmla="*/ 495108 h 495108"/>
                      <a:gd name="connsiteX8" fmla="*/ 0 w 1326637"/>
                      <a:gd name="connsiteY8" fmla="*/ 0 h 495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6637" h="495108" extrusionOk="0">
                        <a:moveTo>
                          <a:pt x="0" y="0"/>
                        </a:moveTo>
                        <a:cubicBezTo>
                          <a:pt x="106613" y="-16516"/>
                          <a:pt x="220440" y="30436"/>
                          <a:pt x="428946" y="0"/>
                        </a:cubicBezTo>
                        <a:cubicBezTo>
                          <a:pt x="637452" y="-30436"/>
                          <a:pt x="714422" y="47618"/>
                          <a:pt x="831359" y="0"/>
                        </a:cubicBezTo>
                        <a:cubicBezTo>
                          <a:pt x="948296" y="-47618"/>
                          <a:pt x="1226494" y="8031"/>
                          <a:pt x="1326637" y="0"/>
                        </a:cubicBezTo>
                        <a:cubicBezTo>
                          <a:pt x="1331157" y="206712"/>
                          <a:pt x="1317312" y="344579"/>
                          <a:pt x="1326637" y="495108"/>
                        </a:cubicBezTo>
                        <a:cubicBezTo>
                          <a:pt x="1154099" y="496338"/>
                          <a:pt x="1013481" y="479895"/>
                          <a:pt x="910957" y="495108"/>
                        </a:cubicBezTo>
                        <a:cubicBezTo>
                          <a:pt x="808433" y="510321"/>
                          <a:pt x="555779" y="440922"/>
                          <a:pt x="442212" y="495108"/>
                        </a:cubicBezTo>
                        <a:cubicBezTo>
                          <a:pt x="328646" y="549294"/>
                          <a:pt x="88963" y="490899"/>
                          <a:pt x="0" y="495108"/>
                        </a:cubicBezTo>
                        <a:cubicBezTo>
                          <a:pt x="-13222" y="249976"/>
                          <a:pt x="6199" y="228912"/>
                          <a:pt x="0" y="0"/>
                        </a:cubicBezTo>
                        <a:close/>
                      </a:path>
                    </a:pathLst>
                  </a:custGeom>
                  <ask:type>
                    <ask:lineSketchNone/>
                  </ask:type>
                </ask:lineSketchStyleProps>
              </a:ext>
            </a:extLst>
          </a:ln>
        </p:spPr>
        <p:txBody>
          <a:bodyPr spcFirstLastPara="1" wrap="square" lIns="91425" tIns="108000" rIns="91425" bIns="108000" anchor="t" anchorCtr="0">
            <a:spAutoFit/>
          </a:bodyPr>
          <a:lstStyle/>
          <a:p>
            <a:pPr marL="0" marR="0" lvl="0" indent="0" algn="ctr" rtl="0">
              <a:spcBef>
                <a:spcPts val="0"/>
              </a:spcBef>
              <a:spcAft>
                <a:spcPts val="0"/>
              </a:spcAft>
              <a:buNone/>
            </a:pPr>
            <a:r>
              <a:rPr lang="zh-TW" sz="1800" b="1" dirty="0">
                <a:solidFill>
                  <a:schemeClr val="tx1"/>
                </a:solidFill>
                <a:latin typeface="Microsoft JhengHei"/>
                <a:ea typeface="Microsoft JhengHei"/>
                <a:cs typeface="Microsoft JhengHei"/>
                <a:sym typeface="Microsoft JhengHei"/>
              </a:rPr>
              <a:t>學習單</a:t>
            </a:r>
            <a:r>
              <a:rPr lang="zh-TW" altLang="en-US" sz="1800" b="1" dirty="0">
                <a:solidFill>
                  <a:schemeClr val="tx1"/>
                </a:solidFill>
                <a:latin typeface="Microsoft JhengHei"/>
                <a:ea typeface="Microsoft JhengHei"/>
                <a:cs typeface="Microsoft JhengHei"/>
                <a:sym typeface="Microsoft JhengHei"/>
              </a:rPr>
              <a:t>三</a:t>
            </a:r>
            <a:endParaRPr sz="1000" b="1" dirty="0">
              <a:solidFill>
                <a:schemeClr val="tx1"/>
              </a:solidFill>
            </a:endParaRPr>
          </a:p>
        </p:txBody>
      </p:sp>
      <p:sp>
        <p:nvSpPr>
          <p:cNvPr id="11" name="Google Shape;102;p3">
            <a:extLst>
              <a:ext uri="{FF2B5EF4-FFF2-40B4-BE49-F238E27FC236}">
                <a16:creationId xmlns:a16="http://schemas.microsoft.com/office/drawing/2014/main" xmlns="" id="{BDDF61D7-139E-D926-9CE8-EA161FFD51F3}"/>
              </a:ext>
            </a:extLst>
          </p:cNvPr>
          <p:cNvSpPr txBox="1">
            <a:spLocks/>
          </p:cNvSpPr>
          <p:nvPr/>
        </p:nvSpPr>
        <p:spPr>
          <a:xfrm>
            <a:off x="3777306" y="1695603"/>
            <a:ext cx="7967548" cy="10892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spcAft>
                <a:spcPts val="1200"/>
              </a:spcAft>
            </a:pPr>
            <a:r>
              <a:rPr lang="zh-TW" altLang="en-US" sz="3200" b="1" dirty="0">
                <a:latin typeface="Microsoft JhengHei"/>
                <a:ea typeface="Microsoft JhengHei"/>
                <a:cs typeface="Microsoft JhengHei"/>
                <a:sym typeface="Microsoft JhengHei"/>
              </a:rPr>
              <a:t>如何評價公益彩券政策？</a:t>
            </a:r>
          </a:p>
        </p:txBody>
      </p:sp>
      <p:sp>
        <p:nvSpPr>
          <p:cNvPr id="13" name="Google Shape;94;p2">
            <a:extLst>
              <a:ext uri="{FF2B5EF4-FFF2-40B4-BE49-F238E27FC236}">
                <a16:creationId xmlns:a16="http://schemas.microsoft.com/office/drawing/2014/main" xmlns="" id="{B3A30E94-EAFB-0A01-13BD-0538DB543489}"/>
              </a:ext>
            </a:extLst>
          </p:cNvPr>
          <p:cNvSpPr/>
          <p:nvPr/>
        </p:nvSpPr>
        <p:spPr>
          <a:xfrm>
            <a:off x="3777306" y="1233600"/>
            <a:ext cx="1709094" cy="422405"/>
          </a:xfrm>
          <a:custGeom>
            <a:avLst/>
            <a:gdLst>
              <a:gd name="connsiteX0" fmla="*/ 0 w 1709094"/>
              <a:gd name="connsiteY0" fmla="*/ 0 h 422405"/>
              <a:gd name="connsiteX1" fmla="*/ 603880 w 1709094"/>
              <a:gd name="connsiteY1" fmla="*/ 0 h 422405"/>
              <a:gd name="connsiteX2" fmla="*/ 1190669 w 1709094"/>
              <a:gd name="connsiteY2" fmla="*/ 0 h 422405"/>
              <a:gd name="connsiteX3" fmla="*/ 1709094 w 1709094"/>
              <a:gd name="connsiteY3" fmla="*/ 0 h 422405"/>
              <a:gd name="connsiteX4" fmla="*/ 1709094 w 1709094"/>
              <a:gd name="connsiteY4" fmla="*/ 422405 h 422405"/>
              <a:gd name="connsiteX5" fmla="*/ 1173578 w 1709094"/>
              <a:gd name="connsiteY5" fmla="*/ 422405 h 422405"/>
              <a:gd name="connsiteX6" fmla="*/ 603880 w 1709094"/>
              <a:gd name="connsiteY6" fmla="*/ 422405 h 422405"/>
              <a:gd name="connsiteX7" fmla="*/ 0 w 1709094"/>
              <a:gd name="connsiteY7" fmla="*/ 422405 h 422405"/>
              <a:gd name="connsiteX8" fmla="*/ 0 w 1709094"/>
              <a:gd name="connsiteY8" fmla="*/ 0 h 42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9094" h="422405" fill="none" extrusionOk="0">
                <a:moveTo>
                  <a:pt x="0" y="0"/>
                </a:moveTo>
                <a:cubicBezTo>
                  <a:pt x="293539" y="-38542"/>
                  <a:pt x="451833" y="28889"/>
                  <a:pt x="603880" y="0"/>
                </a:cubicBezTo>
                <a:cubicBezTo>
                  <a:pt x="755927" y="-28889"/>
                  <a:pt x="962521" y="2603"/>
                  <a:pt x="1190669" y="0"/>
                </a:cubicBezTo>
                <a:cubicBezTo>
                  <a:pt x="1418817" y="-2603"/>
                  <a:pt x="1486652" y="29927"/>
                  <a:pt x="1709094" y="0"/>
                </a:cubicBezTo>
                <a:cubicBezTo>
                  <a:pt x="1725594" y="95408"/>
                  <a:pt x="1701180" y="225347"/>
                  <a:pt x="1709094" y="422405"/>
                </a:cubicBezTo>
                <a:cubicBezTo>
                  <a:pt x="1589708" y="436500"/>
                  <a:pt x="1412244" y="378981"/>
                  <a:pt x="1173578" y="422405"/>
                </a:cubicBezTo>
                <a:cubicBezTo>
                  <a:pt x="934912" y="465829"/>
                  <a:pt x="843539" y="357919"/>
                  <a:pt x="603880" y="422405"/>
                </a:cubicBezTo>
                <a:cubicBezTo>
                  <a:pt x="364221" y="486891"/>
                  <a:pt x="145191" y="374490"/>
                  <a:pt x="0" y="422405"/>
                </a:cubicBezTo>
                <a:cubicBezTo>
                  <a:pt x="-2585" y="220750"/>
                  <a:pt x="22514" y="103547"/>
                  <a:pt x="0" y="0"/>
                </a:cubicBezTo>
                <a:close/>
              </a:path>
              <a:path w="1709094" h="422405" stroke="0" extrusionOk="0">
                <a:moveTo>
                  <a:pt x="0" y="0"/>
                </a:moveTo>
                <a:cubicBezTo>
                  <a:pt x="175556" y="-39771"/>
                  <a:pt x="413476" y="36334"/>
                  <a:pt x="552607" y="0"/>
                </a:cubicBezTo>
                <a:cubicBezTo>
                  <a:pt x="691738" y="-36334"/>
                  <a:pt x="898833" y="2606"/>
                  <a:pt x="1071032" y="0"/>
                </a:cubicBezTo>
                <a:cubicBezTo>
                  <a:pt x="1243232" y="-2606"/>
                  <a:pt x="1514341" y="36699"/>
                  <a:pt x="1709094" y="0"/>
                </a:cubicBezTo>
                <a:cubicBezTo>
                  <a:pt x="1714576" y="128280"/>
                  <a:pt x="1706864" y="220735"/>
                  <a:pt x="1709094" y="422405"/>
                </a:cubicBezTo>
                <a:cubicBezTo>
                  <a:pt x="1457359" y="484959"/>
                  <a:pt x="1356133" y="389889"/>
                  <a:pt x="1173578" y="422405"/>
                </a:cubicBezTo>
                <a:cubicBezTo>
                  <a:pt x="991023" y="454921"/>
                  <a:pt x="697036" y="370048"/>
                  <a:pt x="569698" y="422405"/>
                </a:cubicBezTo>
                <a:cubicBezTo>
                  <a:pt x="442360" y="474762"/>
                  <a:pt x="265085" y="364375"/>
                  <a:pt x="0" y="422405"/>
                </a:cubicBezTo>
                <a:cubicBezTo>
                  <a:pt x="-5945" y="335794"/>
                  <a:pt x="31961" y="113953"/>
                  <a:pt x="0" y="0"/>
                </a:cubicBezTo>
                <a:close/>
              </a:path>
            </a:pathLst>
          </a:custGeom>
          <a:solidFill>
            <a:srgbClr val="FED55C"/>
          </a:solidFill>
          <a:ln>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style>
          <a:lnRef idx="0">
            <a:scrgbClr r="0" g="0" b="0"/>
          </a:lnRef>
          <a:fillRef idx="0">
            <a:scrgbClr r="0" g="0" b="0"/>
          </a:fillRef>
          <a:effectRef idx="0">
            <a:scrgbClr r="0" g="0" b="0"/>
          </a:effectRef>
          <a:fontRef idx="minor">
            <a:schemeClr val="lt1"/>
          </a:fontRef>
        </p:style>
        <p:txBody>
          <a:bodyPr spcFirstLastPara="1" wrap="square" lIns="91425" tIns="72000" rIns="91425" bIns="72000" anchor="t" anchorCtr="0">
            <a:spAutoFit/>
          </a:bodyPr>
          <a:lstStyle/>
          <a:p>
            <a:pPr lvl="0" algn="ctr"/>
            <a:r>
              <a:rPr lang="zh-TW" altLang="en-US" sz="1800" b="1" dirty="0">
                <a:solidFill>
                  <a:schemeClr val="bg1"/>
                </a:solidFill>
                <a:latin typeface="Microsoft JhengHei"/>
                <a:ea typeface="Microsoft JhengHei"/>
                <a:cs typeface="Microsoft JhengHei"/>
                <a:sym typeface="Microsoft JhengHei"/>
              </a:rPr>
              <a:t>思考與探討</a:t>
            </a:r>
          </a:p>
        </p:txBody>
      </p:sp>
    </p:spTree>
    <p:extLst>
      <p:ext uri="{BB962C8B-B14F-4D97-AF65-F5344CB8AC3E}">
        <p14:creationId xmlns:p14="http://schemas.microsoft.com/office/powerpoint/2010/main" val="2139796044"/>
      </p:ext>
    </p:extLst>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2"/>
          <p:cNvSpPr txBox="1">
            <a:spLocks noGrp="1"/>
          </p:cNvSpPr>
          <p:nvPr>
            <p:ph type="ctrTitle" idx="4294967295"/>
          </p:nvPr>
        </p:nvSpPr>
        <p:spPr>
          <a:xfrm>
            <a:off x="5501143" y="1508925"/>
            <a:ext cx="3381372" cy="80645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6600"/>
              <a:buFont typeface="Microsoft JhengHei"/>
              <a:buNone/>
            </a:pPr>
            <a:r>
              <a:rPr lang="zh-TW" sz="3200" b="1" dirty="0">
                <a:latin typeface="Microsoft JhengHei"/>
                <a:ea typeface="Microsoft JhengHei"/>
                <a:cs typeface="Microsoft JhengHei"/>
                <a:sym typeface="Microsoft JhengHei"/>
              </a:rPr>
              <a:t>同學，你認為……</a:t>
            </a:r>
            <a:endParaRPr sz="3200" b="1" dirty="0">
              <a:latin typeface="Microsoft JhengHei"/>
              <a:ea typeface="Microsoft JhengHei"/>
              <a:cs typeface="Microsoft JhengHei"/>
              <a:sym typeface="Microsoft JhengHei"/>
            </a:endParaRPr>
          </a:p>
        </p:txBody>
      </p:sp>
      <p:sp>
        <p:nvSpPr>
          <p:cNvPr id="94" name="Google Shape;94;p2"/>
          <p:cNvSpPr/>
          <p:nvPr/>
        </p:nvSpPr>
        <p:spPr>
          <a:xfrm>
            <a:off x="5301226" y="2159191"/>
            <a:ext cx="10245098" cy="649131"/>
          </a:xfrm>
          <a:prstGeom prst="roundRect">
            <a:avLst>
              <a:gd name="adj" fmla="val 50000"/>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zh-TW" sz="2400" b="1" u="none" strike="noStrike" cap="none" dirty="0">
                <a:solidFill>
                  <a:schemeClr val="dk1"/>
                </a:solidFill>
                <a:latin typeface="Microsoft JhengHei"/>
                <a:ea typeface="Microsoft JhengHei"/>
                <a:cs typeface="Microsoft JhengHei"/>
                <a:sym typeface="Microsoft JhengHei"/>
              </a:rPr>
              <a:t>幫助社會上的弱勢群體改善基本生活品質</a:t>
            </a:r>
            <a:endParaRPr sz="2400" dirty="0"/>
          </a:p>
        </p:txBody>
      </p:sp>
      <p:sp>
        <p:nvSpPr>
          <p:cNvPr id="95" name="Google Shape;95;p2"/>
          <p:cNvSpPr/>
          <p:nvPr/>
        </p:nvSpPr>
        <p:spPr>
          <a:xfrm>
            <a:off x="5209674" y="3015958"/>
            <a:ext cx="3457255" cy="442630"/>
          </a:xfrm>
          <a:prstGeom prst="wedgeRoundRectCallout">
            <a:avLst>
              <a:gd name="adj1" fmla="val 47813"/>
              <a:gd name="adj2" fmla="val 100445"/>
              <a:gd name="adj3" fmla="val 16667"/>
            </a:avLst>
          </a:prstGeom>
          <a:solidFill>
            <a:schemeClr val="bg1"/>
          </a:solidFill>
          <a:ln w="9525">
            <a:solidFill>
              <a:schemeClr val="tx1"/>
            </a:solidFill>
            <a:extLst>
              <a:ext uri="{C807C97D-BFC1-408E-A445-0C87EB9F89A2}">
                <ask:lineSketchStyleProps xmlns:ask="http://schemas.microsoft.com/office/drawing/2018/sketchyshapes" xmlns="" sd="1219033472">
                  <a:custGeom>
                    <a:avLst/>
                    <a:gdLst>
                      <a:gd name="connsiteX0" fmla="*/ 0 w 4145663"/>
                      <a:gd name="connsiteY0" fmla="*/ 73773 h 442630"/>
                      <a:gd name="connsiteX1" fmla="*/ 73773 w 4145663"/>
                      <a:gd name="connsiteY1" fmla="*/ 0 h 442630"/>
                      <a:gd name="connsiteX2" fmla="*/ 706796 w 4145663"/>
                      <a:gd name="connsiteY2" fmla="*/ 0 h 442630"/>
                      <a:gd name="connsiteX3" fmla="*/ 1269483 w 4145663"/>
                      <a:gd name="connsiteY3" fmla="*/ 0 h 442630"/>
                      <a:gd name="connsiteX4" fmla="*/ 1808725 w 4145663"/>
                      <a:gd name="connsiteY4" fmla="*/ 0 h 442630"/>
                      <a:gd name="connsiteX5" fmla="*/ 2418303 w 4145663"/>
                      <a:gd name="connsiteY5" fmla="*/ 0 h 442630"/>
                      <a:gd name="connsiteX6" fmla="*/ 2418303 w 4145663"/>
                      <a:gd name="connsiteY6" fmla="*/ 0 h 442630"/>
                      <a:gd name="connsiteX7" fmla="*/ 2926147 w 4145663"/>
                      <a:gd name="connsiteY7" fmla="*/ 0 h 442630"/>
                      <a:gd name="connsiteX8" fmla="*/ 3454719 w 4145663"/>
                      <a:gd name="connsiteY8" fmla="*/ 0 h 442630"/>
                      <a:gd name="connsiteX9" fmla="*/ 3775648 w 4145663"/>
                      <a:gd name="connsiteY9" fmla="*/ 0 h 442630"/>
                      <a:gd name="connsiteX10" fmla="*/ 4071890 w 4145663"/>
                      <a:gd name="connsiteY10" fmla="*/ 0 h 442630"/>
                      <a:gd name="connsiteX11" fmla="*/ 4145663 w 4145663"/>
                      <a:gd name="connsiteY11" fmla="*/ 73773 h 442630"/>
                      <a:gd name="connsiteX12" fmla="*/ 4145663 w 4145663"/>
                      <a:gd name="connsiteY12" fmla="*/ 258201 h 442630"/>
                      <a:gd name="connsiteX13" fmla="*/ 4145663 w 4145663"/>
                      <a:gd name="connsiteY13" fmla="*/ 258201 h 442630"/>
                      <a:gd name="connsiteX14" fmla="*/ 4145663 w 4145663"/>
                      <a:gd name="connsiteY14" fmla="*/ 368858 h 442630"/>
                      <a:gd name="connsiteX15" fmla="*/ 4145663 w 4145663"/>
                      <a:gd name="connsiteY15" fmla="*/ 368857 h 442630"/>
                      <a:gd name="connsiteX16" fmla="*/ 4071890 w 4145663"/>
                      <a:gd name="connsiteY16" fmla="*/ 442630 h 442630"/>
                      <a:gd name="connsiteX17" fmla="*/ 3757133 w 4145663"/>
                      <a:gd name="connsiteY17" fmla="*/ 442630 h 442630"/>
                      <a:gd name="connsiteX18" fmla="*/ 3454719 w 4145663"/>
                      <a:gd name="connsiteY18" fmla="*/ 442630 h 442630"/>
                      <a:gd name="connsiteX19" fmla="*/ 3736850 w 4145663"/>
                      <a:gd name="connsiteY19" fmla="*/ 547574 h 442630"/>
                      <a:gd name="connsiteX20" fmla="*/ 4054997 w 4145663"/>
                      <a:gd name="connsiteY20" fmla="*/ 665915 h 442630"/>
                      <a:gd name="connsiteX21" fmla="*/ 3525799 w 4145663"/>
                      <a:gd name="connsiteY21" fmla="*/ 593720 h 442630"/>
                      <a:gd name="connsiteX22" fmla="*/ 3012968 w 4145663"/>
                      <a:gd name="connsiteY22" fmla="*/ 523757 h 442630"/>
                      <a:gd name="connsiteX23" fmla="*/ 2418303 w 4145663"/>
                      <a:gd name="connsiteY23" fmla="*/ 442630 h 442630"/>
                      <a:gd name="connsiteX24" fmla="*/ 1832171 w 4145663"/>
                      <a:gd name="connsiteY24" fmla="*/ 442630 h 442630"/>
                      <a:gd name="connsiteX25" fmla="*/ 1246038 w 4145663"/>
                      <a:gd name="connsiteY25" fmla="*/ 442630 h 442630"/>
                      <a:gd name="connsiteX26" fmla="*/ 706796 w 4145663"/>
                      <a:gd name="connsiteY26" fmla="*/ 442630 h 442630"/>
                      <a:gd name="connsiteX27" fmla="*/ 73773 w 4145663"/>
                      <a:gd name="connsiteY27" fmla="*/ 442630 h 442630"/>
                      <a:gd name="connsiteX28" fmla="*/ 0 w 4145663"/>
                      <a:gd name="connsiteY28" fmla="*/ 368857 h 442630"/>
                      <a:gd name="connsiteX29" fmla="*/ 0 w 4145663"/>
                      <a:gd name="connsiteY29" fmla="*/ 368858 h 442630"/>
                      <a:gd name="connsiteX30" fmla="*/ 0 w 4145663"/>
                      <a:gd name="connsiteY30" fmla="*/ 258201 h 442630"/>
                      <a:gd name="connsiteX31" fmla="*/ 0 w 4145663"/>
                      <a:gd name="connsiteY31" fmla="*/ 258201 h 442630"/>
                      <a:gd name="connsiteX32" fmla="*/ 0 w 4145663"/>
                      <a:gd name="connsiteY32" fmla="*/ 73773 h 442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45663" h="442630" extrusionOk="0">
                        <a:moveTo>
                          <a:pt x="0" y="73773"/>
                        </a:moveTo>
                        <a:cubicBezTo>
                          <a:pt x="-2991" y="31184"/>
                          <a:pt x="24314" y="3271"/>
                          <a:pt x="73773" y="0"/>
                        </a:cubicBezTo>
                        <a:cubicBezTo>
                          <a:pt x="285543" y="-55238"/>
                          <a:pt x="484648" y="6404"/>
                          <a:pt x="706796" y="0"/>
                        </a:cubicBezTo>
                        <a:cubicBezTo>
                          <a:pt x="928944" y="-6404"/>
                          <a:pt x="1068972" y="60344"/>
                          <a:pt x="1269483" y="0"/>
                        </a:cubicBezTo>
                        <a:cubicBezTo>
                          <a:pt x="1469994" y="-60344"/>
                          <a:pt x="1551859" y="55083"/>
                          <a:pt x="1808725" y="0"/>
                        </a:cubicBezTo>
                        <a:cubicBezTo>
                          <a:pt x="2065591" y="-55083"/>
                          <a:pt x="2114702" y="38411"/>
                          <a:pt x="2418303" y="0"/>
                        </a:cubicBezTo>
                        <a:lnTo>
                          <a:pt x="2418303" y="0"/>
                        </a:lnTo>
                        <a:cubicBezTo>
                          <a:pt x="2589110" y="-51645"/>
                          <a:pt x="2707926" y="9983"/>
                          <a:pt x="2926147" y="0"/>
                        </a:cubicBezTo>
                        <a:cubicBezTo>
                          <a:pt x="3144368" y="-9983"/>
                          <a:pt x="3239350" y="45619"/>
                          <a:pt x="3454719" y="0"/>
                        </a:cubicBezTo>
                        <a:cubicBezTo>
                          <a:pt x="3594909" y="-18718"/>
                          <a:pt x="3643346" y="33090"/>
                          <a:pt x="3775648" y="0"/>
                        </a:cubicBezTo>
                        <a:cubicBezTo>
                          <a:pt x="3907950" y="-33090"/>
                          <a:pt x="3991690" y="20761"/>
                          <a:pt x="4071890" y="0"/>
                        </a:cubicBezTo>
                        <a:cubicBezTo>
                          <a:pt x="4119258" y="5417"/>
                          <a:pt x="4147969" y="36461"/>
                          <a:pt x="4145663" y="73773"/>
                        </a:cubicBezTo>
                        <a:cubicBezTo>
                          <a:pt x="4151784" y="156751"/>
                          <a:pt x="4126698" y="208879"/>
                          <a:pt x="4145663" y="258201"/>
                        </a:cubicBezTo>
                        <a:lnTo>
                          <a:pt x="4145663" y="258201"/>
                        </a:lnTo>
                        <a:cubicBezTo>
                          <a:pt x="4150266" y="291430"/>
                          <a:pt x="4142254" y="336657"/>
                          <a:pt x="4145663" y="368858"/>
                        </a:cubicBezTo>
                        <a:lnTo>
                          <a:pt x="4145663" y="368857"/>
                        </a:lnTo>
                        <a:cubicBezTo>
                          <a:pt x="4143323" y="409985"/>
                          <a:pt x="4108157" y="439541"/>
                          <a:pt x="4071890" y="442630"/>
                        </a:cubicBezTo>
                        <a:cubicBezTo>
                          <a:pt x="3924404" y="447168"/>
                          <a:pt x="3854795" y="421972"/>
                          <a:pt x="3757133" y="442630"/>
                        </a:cubicBezTo>
                        <a:cubicBezTo>
                          <a:pt x="3659471" y="463288"/>
                          <a:pt x="3600822" y="429503"/>
                          <a:pt x="3454719" y="442630"/>
                        </a:cubicBezTo>
                        <a:cubicBezTo>
                          <a:pt x="3575270" y="466832"/>
                          <a:pt x="3660549" y="533861"/>
                          <a:pt x="3736850" y="547574"/>
                        </a:cubicBezTo>
                        <a:cubicBezTo>
                          <a:pt x="3813151" y="561287"/>
                          <a:pt x="3940696" y="625396"/>
                          <a:pt x="4054997" y="665915"/>
                        </a:cubicBezTo>
                        <a:cubicBezTo>
                          <a:pt x="3890851" y="666987"/>
                          <a:pt x="3735787" y="580374"/>
                          <a:pt x="3525799" y="593720"/>
                        </a:cubicBezTo>
                        <a:cubicBezTo>
                          <a:pt x="3315810" y="607065"/>
                          <a:pt x="3127752" y="485708"/>
                          <a:pt x="3012968" y="523757"/>
                        </a:cubicBezTo>
                        <a:cubicBezTo>
                          <a:pt x="2898184" y="561806"/>
                          <a:pt x="2654177" y="447876"/>
                          <a:pt x="2418303" y="442630"/>
                        </a:cubicBezTo>
                        <a:cubicBezTo>
                          <a:pt x="2298060" y="450896"/>
                          <a:pt x="2077834" y="438939"/>
                          <a:pt x="1832171" y="442630"/>
                        </a:cubicBezTo>
                        <a:cubicBezTo>
                          <a:pt x="1586508" y="446321"/>
                          <a:pt x="1423822" y="429110"/>
                          <a:pt x="1246038" y="442630"/>
                        </a:cubicBezTo>
                        <a:cubicBezTo>
                          <a:pt x="1068254" y="456150"/>
                          <a:pt x="898596" y="381418"/>
                          <a:pt x="706796" y="442630"/>
                        </a:cubicBezTo>
                        <a:cubicBezTo>
                          <a:pt x="514996" y="503842"/>
                          <a:pt x="383985" y="387086"/>
                          <a:pt x="73773" y="442630"/>
                        </a:cubicBezTo>
                        <a:cubicBezTo>
                          <a:pt x="42266" y="440604"/>
                          <a:pt x="7163" y="415502"/>
                          <a:pt x="0" y="368857"/>
                        </a:cubicBezTo>
                        <a:lnTo>
                          <a:pt x="0" y="368858"/>
                        </a:lnTo>
                        <a:cubicBezTo>
                          <a:pt x="-8795" y="324065"/>
                          <a:pt x="3660" y="293402"/>
                          <a:pt x="0" y="258201"/>
                        </a:cubicBezTo>
                        <a:lnTo>
                          <a:pt x="0" y="258201"/>
                        </a:lnTo>
                        <a:cubicBezTo>
                          <a:pt x="-21162" y="173455"/>
                          <a:pt x="9892" y="162807"/>
                          <a:pt x="0" y="73773"/>
                        </a:cubicBezTo>
                        <a:close/>
                      </a:path>
                    </a:pathLst>
                  </a:custGeom>
                  <ask:type>
                    <ask:lineSketchNone/>
                  </ask:type>
                </ask:lineSketchStyleProps>
              </a:ext>
            </a:extLst>
          </a:ln>
        </p:spPr>
        <p:txBody>
          <a:bodyPr spcFirstLastPara="1" wrap="square" lIns="91425" tIns="45700" rIns="91425" bIns="45700" anchor="t" anchorCtr="0">
            <a:spAutoFit/>
          </a:bodyPr>
          <a:lstStyle/>
          <a:p>
            <a:pPr marL="0" marR="0" lvl="0" indent="0" algn="ctr" rtl="0">
              <a:spcBef>
                <a:spcPts val="0"/>
              </a:spcBef>
              <a:spcAft>
                <a:spcPts val="0"/>
              </a:spcAft>
              <a:buNone/>
            </a:pPr>
            <a:r>
              <a:rPr lang="zh-TW" sz="2000" b="1" i="0" u="none" strike="noStrike" dirty="0">
                <a:ln w="0"/>
                <a:solidFill>
                  <a:schemeClr val="tx1"/>
                </a:solidFill>
                <a:latin typeface="Microsoft JhengHei"/>
                <a:ea typeface="Microsoft JhengHei"/>
                <a:cs typeface="Microsoft JhengHei"/>
                <a:sym typeface="Microsoft JhengHei"/>
              </a:rPr>
              <a:t>是 你我的個人責任？</a:t>
            </a:r>
            <a:endParaRPr sz="2000" b="1" dirty="0">
              <a:ln w="0"/>
              <a:solidFill>
                <a:schemeClr val="tx1"/>
              </a:solidFill>
              <a:latin typeface="Microsoft JhengHei"/>
              <a:ea typeface="Microsoft JhengHei"/>
              <a:cs typeface="Microsoft JhengHei"/>
              <a:sym typeface="Microsoft JhengHei"/>
            </a:endParaRPr>
          </a:p>
        </p:txBody>
      </p:sp>
      <p:sp>
        <p:nvSpPr>
          <p:cNvPr id="96" name="Google Shape;96;p2"/>
          <p:cNvSpPr/>
          <p:nvPr/>
        </p:nvSpPr>
        <p:spPr>
          <a:xfrm>
            <a:off x="8074227" y="3806491"/>
            <a:ext cx="2957708" cy="581831"/>
          </a:xfrm>
          <a:prstGeom prst="wedgeRoundRectCallout">
            <a:avLst>
              <a:gd name="adj1" fmla="val -61229"/>
              <a:gd name="adj2" fmla="val 51053"/>
              <a:gd name="adj3" fmla="val 16667"/>
            </a:avLst>
          </a:prstGeom>
          <a:noFill/>
          <a:ln w="9525">
            <a:solidFill>
              <a:schemeClr val="tx1"/>
            </a:solidFill>
            <a:extLst>
              <a:ext uri="{C807C97D-BFC1-408E-A445-0C87EB9F89A2}">
                <ask:lineSketchStyleProps xmlns:ask="http://schemas.microsoft.com/office/drawing/2018/sketchyshapes" xmlns="" sd="1219033472">
                  <a:custGeom>
                    <a:avLst/>
                    <a:gdLst>
                      <a:gd name="connsiteX0" fmla="*/ 0 w 2957708"/>
                      <a:gd name="connsiteY0" fmla="*/ 96974 h 581831"/>
                      <a:gd name="connsiteX1" fmla="*/ 96974 w 2957708"/>
                      <a:gd name="connsiteY1" fmla="*/ 0 h 581831"/>
                      <a:gd name="connsiteX2" fmla="*/ 492951 w 2957708"/>
                      <a:gd name="connsiteY2" fmla="*/ 0 h 581831"/>
                      <a:gd name="connsiteX3" fmla="*/ 492951 w 2957708"/>
                      <a:gd name="connsiteY3" fmla="*/ 0 h 581831"/>
                      <a:gd name="connsiteX4" fmla="*/ 840482 w 2957708"/>
                      <a:gd name="connsiteY4" fmla="*/ 0 h 581831"/>
                      <a:gd name="connsiteX5" fmla="*/ 1232378 w 2957708"/>
                      <a:gd name="connsiteY5" fmla="*/ 0 h 581831"/>
                      <a:gd name="connsiteX6" fmla="*/ 1758880 w 2957708"/>
                      <a:gd name="connsiteY6" fmla="*/ 0 h 581831"/>
                      <a:gd name="connsiteX7" fmla="*/ 2269098 w 2957708"/>
                      <a:gd name="connsiteY7" fmla="*/ 0 h 581831"/>
                      <a:gd name="connsiteX8" fmla="*/ 2860734 w 2957708"/>
                      <a:gd name="connsiteY8" fmla="*/ 0 h 581831"/>
                      <a:gd name="connsiteX9" fmla="*/ 2957708 w 2957708"/>
                      <a:gd name="connsiteY9" fmla="*/ 96974 h 581831"/>
                      <a:gd name="connsiteX10" fmla="*/ 2957708 w 2957708"/>
                      <a:gd name="connsiteY10" fmla="*/ 339401 h 581831"/>
                      <a:gd name="connsiteX11" fmla="*/ 2957708 w 2957708"/>
                      <a:gd name="connsiteY11" fmla="*/ 339401 h 581831"/>
                      <a:gd name="connsiteX12" fmla="*/ 2957708 w 2957708"/>
                      <a:gd name="connsiteY12" fmla="*/ 484859 h 581831"/>
                      <a:gd name="connsiteX13" fmla="*/ 2957708 w 2957708"/>
                      <a:gd name="connsiteY13" fmla="*/ 484857 h 581831"/>
                      <a:gd name="connsiteX14" fmla="*/ 2860734 w 2957708"/>
                      <a:gd name="connsiteY14" fmla="*/ 581831 h 581831"/>
                      <a:gd name="connsiteX15" fmla="*/ 2285382 w 2957708"/>
                      <a:gd name="connsiteY15" fmla="*/ 581831 h 581831"/>
                      <a:gd name="connsiteX16" fmla="*/ 1742596 w 2957708"/>
                      <a:gd name="connsiteY16" fmla="*/ 581831 h 581831"/>
                      <a:gd name="connsiteX17" fmla="*/ 1232378 w 2957708"/>
                      <a:gd name="connsiteY17" fmla="*/ 581831 h 581831"/>
                      <a:gd name="connsiteX18" fmla="*/ 862665 w 2957708"/>
                      <a:gd name="connsiteY18" fmla="*/ 581831 h 581831"/>
                      <a:gd name="connsiteX19" fmla="*/ 492951 w 2957708"/>
                      <a:gd name="connsiteY19" fmla="*/ 581831 h 581831"/>
                      <a:gd name="connsiteX20" fmla="*/ 492951 w 2957708"/>
                      <a:gd name="connsiteY20" fmla="*/ 581831 h 581831"/>
                      <a:gd name="connsiteX21" fmla="*/ 96974 w 2957708"/>
                      <a:gd name="connsiteY21" fmla="*/ 581831 h 581831"/>
                      <a:gd name="connsiteX22" fmla="*/ 0 w 2957708"/>
                      <a:gd name="connsiteY22" fmla="*/ 484857 h 581831"/>
                      <a:gd name="connsiteX23" fmla="*/ 0 w 2957708"/>
                      <a:gd name="connsiteY23" fmla="*/ 484859 h 581831"/>
                      <a:gd name="connsiteX24" fmla="*/ -332121 w 2957708"/>
                      <a:gd name="connsiteY24" fmla="*/ 587958 h 581831"/>
                      <a:gd name="connsiteX25" fmla="*/ 0 w 2957708"/>
                      <a:gd name="connsiteY25" fmla="*/ 339401 h 581831"/>
                      <a:gd name="connsiteX26" fmla="*/ 0 w 2957708"/>
                      <a:gd name="connsiteY26" fmla="*/ 96974 h 58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957708" h="581831" fill="none" extrusionOk="0">
                        <a:moveTo>
                          <a:pt x="0" y="96974"/>
                        </a:moveTo>
                        <a:cubicBezTo>
                          <a:pt x="1491" y="48440"/>
                          <a:pt x="53929" y="-3090"/>
                          <a:pt x="96974" y="0"/>
                        </a:cubicBezTo>
                        <a:cubicBezTo>
                          <a:pt x="251881" y="-45324"/>
                          <a:pt x="318186" y="14855"/>
                          <a:pt x="492951" y="0"/>
                        </a:cubicBezTo>
                        <a:lnTo>
                          <a:pt x="492951" y="0"/>
                        </a:lnTo>
                        <a:cubicBezTo>
                          <a:pt x="637762" y="-7874"/>
                          <a:pt x="770730" y="5574"/>
                          <a:pt x="840482" y="0"/>
                        </a:cubicBezTo>
                        <a:cubicBezTo>
                          <a:pt x="910234" y="-5574"/>
                          <a:pt x="1065780" y="43283"/>
                          <a:pt x="1232378" y="0"/>
                        </a:cubicBezTo>
                        <a:cubicBezTo>
                          <a:pt x="1455021" y="-9699"/>
                          <a:pt x="1578524" y="37715"/>
                          <a:pt x="1758880" y="0"/>
                        </a:cubicBezTo>
                        <a:cubicBezTo>
                          <a:pt x="1939236" y="-37715"/>
                          <a:pt x="2066268" y="33092"/>
                          <a:pt x="2269098" y="0"/>
                        </a:cubicBezTo>
                        <a:cubicBezTo>
                          <a:pt x="2471928" y="-33092"/>
                          <a:pt x="2665537" y="23595"/>
                          <a:pt x="2860734" y="0"/>
                        </a:cubicBezTo>
                        <a:cubicBezTo>
                          <a:pt x="2927000" y="-3364"/>
                          <a:pt x="2955865" y="56181"/>
                          <a:pt x="2957708" y="96974"/>
                        </a:cubicBezTo>
                        <a:cubicBezTo>
                          <a:pt x="2974559" y="193525"/>
                          <a:pt x="2941315" y="288334"/>
                          <a:pt x="2957708" y="339401"/>
                        </a:cubicBezTo>
                        <a:lnTo>
                          <a:pt x="2957708" y="339401"/>
                        </a:lnTo>
                        <a:cubicBezTo>
                          <a:pt x="2969187" y="396324"/>
                          <a:pt x="2955964" y="414315"/>
                          <a:pt x="2957708" y="484859"/>
                        </a:cubicBezTo>
                        <a:lnTo>
                          <a:pt x="2957708" y="484857"/>
                        </a:lnTo>
                        <a:cubicBezTo>
                          <a:pt x="2968556" y="549808"/>
                          <a:pt x="2913179" y="587841"/>
                          <a:pt x="2860734" y="581831"/>
                        </a:cubicBezTo>
                        <a:cubicBezTo>
                          <a:pt x="2682891" y="617618"/>
                          <a:pt x="2433370" y="534191"/>
                          <a:pt x="2285382" y="581831"/>
                        </a:cubicBezTo>
                        <a:cubicBezTo>
                          <a:pt x="2137394" y="629471"/>
                          <a:pt x="1917195" y="538339"/>
                          <a:pt x="1742596" y="581831"/>
                        </a:cubicBezTo>
                        <a:cubicBezTo>
                          <a:pt x="1567997" y="625323"/>
                          <a:pt x="1344675" y="580243"/>
                          <a:pt x="1232378" y="581831"/>
                        </a:cubicBezTo>
                        <a:cubicBezTo>
                          <a:pt x="1065217" y="613553"/>
                          <a:pt x="953466" y="548566"/>
                          <a:pt x="862665" y="581831"/>
                        </a:cubicBezTo>
                        <a:cubicBezTo>
                          <a:pt x="771864" y="615096"/>
                          <a:pt x="579144" y="571258"/>
                          <a:pt x="492951" y="581831"/>
                        </a:cubicBezTo>
                        <a:lnTo>
                          <a:pt x="492951" y="581831"/>
                        </a:lnTo>
                        <a:cubicBezTo>
                          <a:pt x="337329" y="611417"/>
                          <a:pt x="266350" y="542261"/>
                          <a:pt x="96974" y="581831"/>
                        </a:cubicBezTo>
                        <a:cubicBezTo>
                          <a:pt x="45615" y="582585"/>
                          <a:pt x="-4533" y="529417"/>
                          <a:pt x="0" y="484857"/>
                        </a:cubicBezTo>
                        <a:lnTo>
                          <a:pt x="0" y="484859"/>
                        </a:lnTo>
                        <a:cubicBezTo>
                          <a:pt x="-147834" y="531320"/>
                          <a:pt x="-188297" y="509641"/>
                          <a:pt x="-332121" y="587958"/>
                        </a:cubicBezTo>
                        <a:cubicBezTo>
                          <a:pt x="-253970" y="507730"/>
                          <a:pt x="-112815" y="465349"/>
                          <a:pt x="0" y="339401"/>
                        </a:cubicBezTo>
                        <a:cubicBezTo>
                          <a:pt x="-10198" y="268410"/>
                          <a:pt x="3200" y="151073"/>
                          <a:pt x="0" y="96974"/>
                        </a:cubicBezTo>
                        <a:close/>
                      </a:path>
                      <a:path w="2957708" h="581831" stroke="0" extrusionOk="0">
                        <a:moveTo>
                          <a:pt x="0" y="96974"/>
                        </a:moveTo>
                        <a:cubicBezTo>
                          <a:pt x="-12330" y="35812"/>
                          <a:pt x="40270" y="1181"/>
                          <a:pt x="96974" y="0"/>
                        </a:cubicBezTo>
                        <a:cubicBezTo>
                          <a:pt x="211700" y="-40295"/>
                          <a:pt x="299943" y="24810"/>
                          <a:pt x="492951" y="0"/>
                        </a:cubicBezTo>
                        <a:lnTo>
                          <a:pt x="492951" y="0"/>
                        </a:lnTo>
                        <a:cubicBezTo>
                          <a:pt x="601805" y="-197"/>
                          <a:pt x="691098" y="37634"/>
                          <a:pt x="855270" y="0"/>
                        </a:cubicBezTo>
                        <a:cubicBezTo>
                          <a:pt x="1019442" y="-37634"/>
                          <a:pt x="1053009" y="22644"/>
                          <a:pt x="1232378" y="0"/>
                        </a:cubicBezTo>
                        <a:cubicBezTo>
                          <a:pt x="1420342" y="-42912"/>
                          <a:pt x="1573166" y="28081"/>
                          <a:pt x="1807730" y="0"/>
                        </a:cubicBezTo>
                        <a:cubicBezTo>
                          <a:pt x="2042294" y="-28081"/>
                          <a:pt x="2205087" y="55634"/>
                          <a:pt x="2350516" y="0"/>
                        </a:cubicBezTo>
                        <a:cubicBezTo>
                          <a:pt x="2495945" y="-55634"/>
                          <a:pt x="2727415" y="40271"/>
                          <a:pt x="2860734" y="0"/>
                        </a:cubicBezTo>
                        <a:cubicBezTo>
                          <a:pt x="2915567" y="715"/>
                          <a:pt x="2972267" y="46918"/>
                          <a:pt x="2957708" y="96974"/>
                        </a:cubicBezTo>
                        <a:cubicBezTo>
                          <a:pt x="2972989" y="157825"/>
                          <a:pt x="2945346" y="279863"/>
                          <a:pt x="2957708" y="339401"/>
                        </a:cubicBezTo>
                        <a:lnTo>
                          <a:pt x="2957708" y="339401"/>
                        </a:lnTo>
                        <a:cubicBezTo>
                          <a:pt x="2959387" y="410831"/>
                          <a:pt x="2944005" y="423993"/>
                          <a:pt x="2957708" y="484859"/>
                        </a:cubicBezTo>
                        <a:lnTo>
                          <a:pt x="2957708" y="484857"/>
                        </a:lnTo>
                        <a:cubicBezTo>
                          <a:pt x="2959716" y="540874"/>
                          <a:pt x="2925084" y="572381"/>
                          <a:pt x="2860734" y="581831"/>
                        </a:cubicBezTo>
                        <a:cubicBezTo>
                          <a:pt x="2665996" y="630373"/>
                          <a:pt x="2435078" y="551980"/>
                          <a:pt x="2317949" y="581831"/>
                        </a:cubicBezTo>
                        <a:cubicBezTo>
                          <a:pt x="2200821" y="611682"/>
                          <a:pt x="1909270" y="559364"/>
                          <a:pt x="1775163" y="581831"/>
                        </a:cubicBezTo>
                        <a:cubicBezTo>
                          <a:pt x="1641056" y="604298"/>
                          <a:pt x="1370359" y="538925"/>
                          <a:pt x="1232378" y="581831"/>
                        </a:cubicBezTo>
                        <a:cubicBezTo>
                          <a:pt x="1145355" y="613961"/>
                          <a:pt x="957151" y="552732"/>
                          <a:pt x="862665" y="581831"/>
                        </a:cubicBezTo>
                        <a:cubicBezTo>
                          <a:pt x="768179" y="610930"/>
                          <a:pt x="575596" y="568609"/>
                          <a:pt x="492951" y="581831"/>
                        </a:cubicBezTo>
                        <a:lnTo>
                          <a:pt x="492951" y="581831"/>
                        </a:lnTo>
                        <a:cubicBezTo>
                          <a:pt x="380076" y="608038"/>
                          <a:pt x="180958" y="547354"/>
                          <a:pt x="96974" y="581831"/>
                        </a:cubicBezTo>
                        <a:cubicBezTo>
                          <a:pt x="30141" y="582539"/>
                          <a:pt x="704" y="539807"/>
                          <a:pt x="0" y="484857"/>
                        </a:cubicBezTo>
                        <a:lnTo>
                          <a:pt x="0" y="484859"/>
                        </a:lnTo>
                        <a:cubicBezTo>
                          <a:pt x="-98962" y="546357"/>
                          <a:pt x="-205131" y="531339"/>
                          <a:pt x="-332121" y="587958"/>
                        </a:cubicBezTo>
                        <a:cubicBezTo>
                          <a:pt x="-283357" y="501261"/>
                          <a:pt x="-132213" y="479817"/>
                          <a:pt x="0" y="339401"/>
                        </a:cubicBezTo>
                        <a:cubicBezTo>
                          <a:pt x="-8763" y="232547"/>
                          <a:pt x="17182" y="189102"/>
                          <a:pt x="0" y="96974"/>
                        </a:cubicBezTo>
                        <a:close/>
                      </a:path>
                    </a:pathLst>
                  </a:custGeom>
                  <ask:type>
                    <ask:lineSketchNone/>
                  </ask:type>
                </ask:lineSketchStyleProps>
              </a:ext>
            </a:extLst>
          </a:ln>
        </p:spPr>
        <p:txBody>
          <a:bodyPr spcFirstLastPara="1" wrap="square" lIns="91425" tIns="108000" rIns="91425" bIns="108000" anchor="t" anchorCtr="0">
            <a:spAutoFit/>
          </a:bodyPr>
          <a:lstStyle/>
          <a:p>
            <a:pPr marL="0" marR="0" lvl="0" indent="0" algn="ctr" rtl="0">
              <a:spcBef>
                <a:spcPts val="0"/>
              </a:spcBef>
              <a:spcAft>
                <a:spcPts val="0"/>
              </a:spcAft>
              <a:buNone/>
            </a:pPr>
            <a:r>
              <a:rPr lang="zh-TW" sz="2000" b="1" dirty="0">
                <a:solidFill>
                  <a:schemeClr val="tx1"/>
                </a:solidFill>
                <a:latin typeface="Microsoft JhengHei"/>
                <a:ea typeface="Microsoft JhengHei"/>
                <a:cs typeface="Microsoft JhengHei"/>
                <a:sym typeface="Microsoft JhengHei"/>
              </a:rPr>
              <a:t>是 國家的責任？</a:t>
            </a:r>
            <a:endParaRPr sz="900" dirty="0">
              <a:solidFill>
                <a:schemeClr val="tx1"/>
              </a:solidFill>
            </a:endParaRPr>
          </a:p>
        </p:txBody>
      </p:sp>
      <p:sp>
        <p:nvSpPr>
          <p:cNvPr id="97" name="Google Shape;97;p2"/>
          <p:cNvSpPr/>
          <p:nvPr/>
        </p:nvSpPr>
        <p:spPr>
          <a:xfrm>
            <a:off x="6424863" y="4590354"/>
            <a:ext cx="3298728" cy="442630"/>
          </a:xfrm>
          <a:prstGeom prst="wedgeRoundRectCallout">
            <a:avLst>
              <a:gd name="adj1" fmla="val 48963"/>
              <a:gd name="adj2" fmla="val 88270"/>
              <a:gd name="adj3" fmla="val 16667"/>
            </a:avLst>
          </a:prstGeom>
          <a:solidFill>
            <a:schemeClr val="bg1"/>
          </a:solidFill>
          <a:ln w="9525">
            <a:solidFill>
              <a:schemeClr val="tx1"/>
            </a:solidFill>
            <a:extLst>
              <a:ext uri="{C807C97D-BFC1-408E-A445-0C87EB9F89A2}">
                <ask:lineSketchStyleProps xmlns:ask="http://schemas.microsoft.com/office/drawing/2018/sketchyshapes" xmlns="" sd="1219033472">
                  <a:custGeom>
                    <a:avLst/>
                    <a:gdLst>
                      <a:gd name="connsiteX0" fmla="*/ 0 w 4306961"/>
                      <a:gd name="connsiteY0" fmla="*/ 96475 h 578837"/>
                      <a:gd name="connsiteX1" fmla="*/ 96475 w 4306961"/>
                      <a:gd name="connsiteY1" fmla="*/ 0 h 578837"/>
                      <a:gd name="connsiteX2" fmla="*/ 627977 w 4306961"/>
                      <a:gd name="connsiteY2" fmla="*/ 0 h 578837"/>
                      <a:gd name="connsiteX3" fmla="*/ 1087002 w 4306961"/>
                      <a:gd name="connsiteY3" fmla="*/ 0 h 578837"/>
                      <a:gd name="connsiteX4" fmla="*/ 1521867 w 4306961"/>
                      <a:gd name="connsiteY4" fmla="*/ 0 h 578837"/>
                      <a:gd name="connsiteX5" fmla="*/ 2029210 w 4306961"/>
                      <a:gd name="connsiteY5" fmla="*/ 0 h 578837"/>
                      <a:gd name="connsiteX6" fmla="*/ 2512394 w 4306961"/>
                      <a:gd name="connsiteY6" fmla="*/ 0 h 578837"/>
                      <a:gd name="connsiteX7" fmla="*/ 2512394 w 4306961"/>
                      <a:gd name="connsiteY7" fmla="*/ 0 h 578837"/>
                      <a:gd name="connsiteX8" fmla="*/ 3072299 w 4306961"/>
                      <a:gd name="connsiteY8" fmla="*/ 0 h 578837"/>
                      <a:gd name="connsiteX9" fmla="*/ 3589134 w 4306961"/>
                      <a:gd name="connsiteY9" fmla="*/ 0 h 578837"/>
                      <a:gd name="connsiteX10" fmla="*/ 3899810 w 4306961"/>
                      <a:gd name="connsiteY10" fmla="*/ 0 h 578837"/>
                      <a:gd name="connsiteX11" fmla="*/ 4210486 w 4306961"/>
                      <a:gd name="connsiteY11" fmla="*/ 0 h 578837"/>
                      <a:gd name="connsiteX12" fmla="*/ 4306961 w 4306961"/>
                      <a:gd name="connsiteY12" fmla="*/ 96475 h 578837"/>
                      <a:gd name="connsiteX13" fmla="*/ 4306961 w 4306961"/>
                      <a:gd name="connsiteY13" fmla="*/ 337655 h 578837"/>
                      <a:gd name="connsiteX14" fmla="*/ 4306961 w 4306961"/>
                      <a:gd name="connsiteY14" fmla="*/ 337655 h 578837"/>
                      <a:gd name="connsiteX15" fmla="*/ 4306961 w 4306961"/>
                      <a:gd name="connsiteY15" fmla="*/ 482364 h 578837"/>
                      <a:gd name="connsiteX16" fmla="*/ 4306961 w 4306961"/>
                      <a:gd name="connsiteY16" fmla="*/ 482362 h 578837"/>
                      <a:gd name="connsiteX17" fmla="*/ 4210486 w 4306961"/>
                      <a:gd name="connsiteY17" fmla="*/ 578837 h 578837"/>
                      <a:gd name="connsiteX18" fmla="*/ 3893596 w 4306961"/>
                      <a:gd name="connsiteY18" fmla="*/ 578837 h 578837"/>
                      <a:gd name="connsiteX19" fmla="*/ 3589134 w 4306961"/>
                      <a:gd name="connsiteY19" fmla="*/ 578837 h 578837"/>
                      <a:gd name="connsiteX20" fmla="*/ 3676637 w 4306961"/>
                      <a:gd name="connsiteY20" fmla="*/ 816091 h 578837"/>
                      <a:gd name="connsiteX21" fmla="*/ 3106158 w 4306961"/>
                      <a:gd name="connsiteY21" fmla="*/ 699837 h 578837"/>
                      <a:gd name="connsiteX22" fmla="*/ 2512394 w 4306961"/>
                      <a:gd name="connsiteY22" fmla="*/ 578837 h 578837"/>
                      <a:gd name="connsiteX23" fmla="*/ 2005051 w 4306961"/>
                      <a:gd name="connsiteY23" fmla="*/ 578837 h 578837"/>
                      <a:gd name="connsiteX24" fmla="*/ 1594345 w 4306961"/>
                      <a:gd name="connsiteY24" fmla="*/ 578837 h 578837"/>
                      <a:gd name="connsiteX25" fmla="*/ 1111161 w 4306961"/>
                      <a:gd name="connsiteY25" fmla="*/ 578837 h 578837"/>
                      <a:gd name="connsiteX26" fmla="*/ 676296 w 4306961"/>
                      <a:gd name="connsiteY26" fmla="*/ 578837 h 578837"/>
                      <a:gd name="connsiteX27" fmla="*/ 96475 w 4306961"/>
                      <a:gd name="connsiteY27" fmla="*/ 578837 h 578837"/>
                      <a:gd name="connsiteX28" fmla="*/ 0 w 4306961"/>
                      <a:gd name="connsiteY28" fmla="*/ 482362 h 578837"/>
                      <a:gd name="connsiteX29" fmla="*/ 0 w 4306961"/>
                      <a:gd name="connsiteY29" fmla="*/ 482364 h 578837"/>
                      <a:gd name="connsiteX30" fmla="*/ 0 w 4306961"/>
                      <a:gd name="connsiteY30" fmla="*/ 337655 h 578837"/>
                      <a:gd name="connsiteX31" fmla="*/ 0 w 4306961"/>
                      <a:gd name="connsiteY31" fmla="*/ 337655 h 578837"/>
                      <a:gd name="connsiteX32" fmla="*/ 0 w 4306961"/>
                      <a:gd name="connsiteY32" fmla="*/ 96475 h 578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306961" h="578837" extrusionOk="0">
                        <a:moveTo>
                          <a:pt x="0" y="96475"/>
                        </a:moveTo>
                        <a:cubicBezTo>
                          <a:pt x="-13111" y="35106"/>
                          <a:pt x="29641" y="5086"/>
                          <a:pt x="96475" y="0"/>
                        </a:cubicBezTo>
                        <a:cubicBezTo>
                          <a:pt x="306447" y="-11582"/>
                          <a:pt x="421865" y="21704"/>
                          <a:pt x="627977" y="0"/>
                        </a:cubicBezTo>
                        <a:cubicBezTo>
                          <a:pt x="834089" y="-21704"/>
                          <a:pt x="890260" y="33860"/>
                          <a:pt x="1087002" y="0"/>
                        </a:cubicBezTo>
                        <a:cubicBezTo>
                          <a:pt x="1283744" y="-33860"/>
                          <a:pt x="1426947" y="6319"/>
                          <a:pt x="1521867" y="0"/>
                        </a:cubicBezTo>
                        <a:cubicBezTo>
                          <a:pt x="1616787" y="-6319"/>
                          <a:pt x="1818225" y="29013"/>
                          <a:pt x="2029210" y="0"/>
                        </a:cubicBezTo>
                        <a:cubicBezTo>
                          <a:pt x="2240195" y="-29013"/>
                          <a:pt x="2290578" y="39444"/>
                          <a:pt x="2512394" y="0"/>
                        </a:cubicBezTo>
                        <a:lnTo>
                          <a:pt x="2512394" y="0"/>
                        </a:lnTo>
                        <a:cubicBezTo>
                          <a:pt x="2733930" y="-56931"/>
                          <a:pt x="2799951" y="55747"/>
                          <a:pt x="3072299" y="0"/>
                        </a:cubicBezTo>
                        <a:cubicBezTo>
                          <a:pt x="3344648" y="-55747"/>
                          <a:pt x="3419336" y="58"/>
                          <a:pt x="3589134" y="0"/>
                        </a:cubicBezTo>
                        <a:cubicBezTo>
                          <a:pt x="3696572" y="-12036"/>
                          <a:pt x="3794554" y="34165"/>
                          <a:pt x="3899810" y="0"/>
                        </a:cubicBezTo>
                        <a:cubicBezTo>
                          <a:pt x="4005066" y="-34165"/>
                          <a:pt x="4138744" y="25070"/>
                          <a:pt x="4210486" y="0"/>
                        </a:cubicBezTo>
                        <a:cubicBezTo>
                          <a:pt x="4268251" y="13927"/>
                          <a:pt x="4315955" y="34305"/>
                          <a:pt x="4306961" y="96475"/>
                        </a:cubicBezTo>
                        <a:cubicBezTo>
                          <a:pt x="4324299" y="197873"/>
                          <a:pt x="4285912" y="278984"/>
                          <a:pt x="4306961" y="337655"/>
                        </a:cubicBezTo>
                        <a:lnTo>
                          <a:pt x="4306961" y="337655"/>
                        </a:lnTo>
                        <a:cubicBezTo>
                          <a:pt x="4322360" y="404168"/>
                          <a:pt x="4296992" y="420412"/>
                          <a:pt x="4306961" y="482364"/>
                        </a:cubicBezTo>
                        <a:lnTo>
                          <a:pt x="4306961" y="482362"/>
                        </a:lnTo>
                        <a:cubicBezTo>
                          <a:pt x="4302885" y="531804"/>
                          <a:pt x="4261196" y="574992"/>
                          <a:pt x="4210486" y="578837"/>
                        </a:cubicBezTo>
                        <a:cubicBezTo>
                          <a:pt x="4104716" y="579909"/>
                          <a:pt x="4001797" y="574668"/>
                          <a:pt x="3893596" y="578837"/>
                        </a:cubicBezTo>
                        <a:cubicBezTo>
                          <a:pt x="3785395" y="583006"/>
                          <a:pt x="3699124" y="563866"/>
                          <a:pt x="3589134" y="578837"/>
                        </a:cubicBezTo>
                        <a:cubicBezTo>
                          <a:pt x="3643003" y="687433"/>
                          <a:pt x="3654458" y="760065"/>
                          <a:pt x="3676637" y="816091"/>
                        </a:cubicBezTo>
                        <a:cubicBezTo>
                          <a:pt x="3439348" y="771899"/>
                          <a:pt x="3300957" y="675935"/>
                          <a:pt x="3106158" y="699837"/>
                        </a:cubicBezTo>
                        <a:cubicBezTo>
                          <a:pt x="2911359" y="723738"/>
                          <a:pt x="2743730" y="558790"/>
                          <a:pt x="2512394" y="578837"/>
                        </a:cubicBezTo>
                        <a:cubicBezTo>
                          <a:pt x="2287527" y="615580"/>
                          <a:pt x="2172643" y="555156"/>
                          <a:pt x="2005051" y="578837"/>
                        </a:cubicBezTo>
                        <a:cubicBezTo>
                          <a:pt x="1837459" y="602518"/>
                          <a:pt x="1782473" y="544653"/>
                          <a:pt x="1594345" y="578837"/>
                        </a:cubicBezTo>
                        <a:cubicBezTo>
                          <a:pt x="1406217" y="613021"/>
                          <a:pt x="1228148" y="522939"/>
                          <a:pt x="1111161" y="578837"/>
                        </a:cubicBezTo>
                        <a:cubicBezTo>
                          <a:pt x="994174" y="634735"/>
                          <a:pt x="796767" y="545504"/>
                          <a:pt x="676296" y="578837"/>
                        </a:cubicBezTo>
                        <a:cubicBezTo>
                          <a:pt x="555826" y="612170"/>
                          <a:pt x="219760" y="568081"/>
                          <a:pt x="96475" y="578837"/>
                        </a:cubicBezTo>
                        <a:cubicBezTo>
                          <a:pt x="45214" y="578394"/>
                          <a:pt x="2218" y="537472"/>
                          <a:pt x="0" y="482362"/>
                        </a:cubicBezTo>
                        <a:lnTo>
                          <a:pt x="0" y="482364"/>
                        </a:lnTo>
                        <a:cubicBezTo>
                          <a:pt x="-9703" y="452821"/>
                          <a:pt x="11533" y="404397"/>
                          <a:pt x="0" y="337655"/>
                        </a:cubicBezTo>
                        <a:lnTo>
                          <a:pt x="0" y="337655"/>
                        </a:lnTo>
                        <a:cubicBezTo>
                          <a:pt x="-18877" y="236328"/>
                          <a:pt x="11377" y="197279"/>
                          <a:pt x="0" y="96475"/>
                        </a:cubicBezTo>
                        <a:close/>
                      </a:path>
                    </a:pathLst>
                  </a:custGeom>
                  <ask:type>
                    <ask:lineSketchNone/>
                  </ask:type>
                </ask:lineSketchStyleProps>
              </a:ext>
            </a:extLst>
          </a:ln>
        </p:spPr>
        <p:txBody>
          <a:bodyPr spcFirstLastPara="1" wrap="square" lIns="91425" tIns="45700" rIns="91425" bIns="45700" anchor="t" anchorCtr="0">
            <a:spAutoFit/>
          </a:bodyPr>
          <a:lstStyle/>
          <a:p>
            <a:pPr marL="0" marR="0" lvl="0" indent="0" algn="ctr" rtl="0">
              <a:spcBef>
                <a:spcPts val="0"/>
              </a:spcBef>
              <a:spcAft>
                <a:spcPts val="0"/>
              </a:spcAft>
              <a:buNone/>
            </a:pPr>
            <a:r>
              <a:rPr lang="zh-TW" sz="2000" b="1" dirty="0">
                <a:solidFill>
                  <a:schemeClr val="dk1"/>
                </a:solidFill>
                <a:latin typeface="Microsoft JhengHei"/>
                <a:ea typeface="Microsoft JhengHei"/>
                <a:cs typeface="Microsoft JhengHei"/>
                <a:sym typeface="Microsoft JhengHei"/>
              </a:rPr>
              <a:t>經費的問題怎麼辦? </a:t>
            </a:r>
            <a:endParaRPr sz="900"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500" fill="hold"/>
                                        <p:tgtEl>
                                          <p:spTgt spid="95"/>
                                        </p:tgtEl>
                                        <p:attrNameLst>
                                          <p:attrName>ppt_x</p:attrName>
                                        </p:attrNameLst>
                                      </p:cBhvr>
                                      <p:tavLst>
                                        <p:tav tm="0">
                                          <p:val>
                                            <p:strVal val="#ppt_x"/>
                                          </p:val>
                                        </p:tav>
                                        <p:tav tm="100000">
                                          <p:val>
                                            <p:strVal val="#ppt_x"/>
                                          </p:val>
                                        </p:tav>
                                      </p:tavLst>
                                    </p:anim>
                                    <p:anim calcmode="lin" valueType="num">
                                      <p:cBhvr additive="base">
                                        <p:cTn id="8" dur="500" fill="hold"/>
                                        <p:tgtEl>
                                          <p:spTgt spid="9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additive="base">
                                        <p:cTn id="13" dur="500" fill="hold"/>
                                        <p:tgtEl>
                                          <p:spTgt spid="96"/>
                                        </p:tgtEl>
                                        <p:attrNameLst>
                                          <p:attrName>ppt_x</p:attrName>
                                        </p:attrNameLst>
                                      </p:cBhvr>
                                      <p:tavLst>
                                        <p:tav tm="0">
                                          <p:val>
                                            <p:strVal val="#ppt_x"/>
                                          </p:val>
                                        </p:tav>
                                        <p:tav tm="100000">
                                          <p:val>
                                            <p:strVal val="#ppt_x"/>
                                          </p:val>
                                        </p:tav>
                                      </p:tavLst>
                                    </p:anim>
                                    <p:anim calcmode="lin" valueType="num">
                                      <p:cBhvr additive="base">
                                        <p:cTn id="14" dur="500" fill="hold"/>
                                        <p:tgtEl>
                                          <p:spTgt spid="9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7"/>
                                        </p:tgtEl>
                                        <p:attrNameLst>
                                          <p:attrName>style.visibility</p:attrName>
                                        </p:attrNameLst>
                                      </p:cBhvr>
                                      <p:to>
                                        <p:strVal val="visible"/>
                                      </p:to>
                                    </p:set>
                                    <p:anim calcmode="lin" valueType="num">
                                      <p:cBhvr additive="base">
                                        <p:cTn id="19" dur="500" fill="hold"/>
                                        <p:tgtEl>
                                          <p:spTgt spid="97"/>
                                        </p:tgtEl>
                                        <p:attrNameLst>
                                          <p:attrName>ppt_x</p:attrName>
                                        </p:attrNameLst>
                                      </p:cBhvr>
                                      <p:tavLst>
                                        <p:tav tm="0">
                                          <p:val>
                                            <p:strVal val="#ppt_x"/>
                                          </p:val>
                                        </p:tav>
                                        <p:tav tm="100000">
                                          <p:val>
                                            <p:strVal val="#ppt_x"/>
                                          </p:val>
                                        </p:tav>
                                      </p:tavLst>
                                    </p:anim>
                                    <p:anim calcmode="lin" valueType="num">
                                      <p:cBhvr additive="base">
                                        <p:cTn id="20" dur="500" fill="hold"/>
                                        <p:tgtEl>
                                          <p:spTgt spid="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6" grpId="0" animBg="1"/>
      <p:bldP spid="9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2">
          <a:extLst>
            <a:ext uri="{FF2B5EF4-FFF2-40B4-BE49-F238E27FC236}">
              <a16:creationId xmlns:a16="http://schemas.microsoft.com/office/drawing/2014/main" xmlns="" id="{0283DFD5-2073-79E3-7146-292C627AEED7}"/>
            </a:ext>
          </a:extLst>
        </p:cNvPr>
        <p:cNvGrpSpPr/>
        <p:nvPr/>
      </p:nvGrpSpPr>
      <p:grpSpPr>
        <a:xfrm>
          <a:off x="0" y="0"/>
          <a:ext cx="0" cy="0"/>
          <a:chOff x="0" y="0"/>
          <a:chExt cx="0" cy="0"/>
        </a:xfrm>
      </p:grpSpPr>
      <p:pic>
        <p:nvPicPr>
          <p:cNvPr id="5" name="圖片 4" descr="一張含有 狗, 哺乳動物, 美工圖案, 圖畫 的圖片&#10;&#10;AI 產生的內容可能不正確。">
            <a:extLst>
              <a:ext uri="{FF2B5EF4-FFF2-40B4-BE49-F238E27FC236}">
                <a16:creationId xmlns:a16="http://schemas.microsoft.com/office/drawing/2014/main" xmlns="" id="{233D6B0C-27C6-B0E7-8B19-1C475C605B97}"/>
              </a:ext>
            </a:extLst>
          </p:cNvPr>
          <p:cNvPicPr>
            <a:picLocks noChangeAspect="1"/>
          </p:cNvPicPr>
          <p:nvPr/>
        </p:nvPicPr>
        <p:blipFill>
          <a:blip r:embed="rId3"/>
          <a:stretch>
            <a:fillRect/>
          </a:stretch>
        </p:blipFill>
        <p:spPr>
          <a:xfrm rot="187952">
            <a:off x="9898537" y="3087171"/>
            <a:ext cx="1651464" cy="3215140"/>
          </a:xfrm>
          <a:prstGeom prst="rect">
            <a:avLst/>
          </a:prstGeom>
        </p:spPr>
      </p:pic>
      <p:sp>
        <p:nvSpPr>
          <p:cNvPr id="93" name="Google Shape;93;p2">
            <a:extLst>
              <a:ext uri="{FF2B5EF4-FFF2-40B4-BE49-F238E27FC236}">
                <a16:creationId xmlns:a16="http://schemas.microsoft.com/office/drawing/2014/main" xmlns="" id="{72EC770D-2F33-F8D9-D1DD-EE06985A66B1}"/>
              </a:ext>
            </a:extLst>
          </p:cNvPr>
          <p:cNvSpPr txBox="1">
            <a:spLocks noGrp="1"/>
          </p:cNvSpPr>
          <p:nvPr>
            <p:ph type="ctrTitle" idx="4294967295"/>
          </p:nvPr>
        </p:nvSpPr>
        <p:spPr>
          <a:xfrm>
            <a:off x="5054844" y="1072235"/>
            <a:ext cx="3967162" cy="806450"/>
          </a:xfrm>
          <a:prstGeom prst="rect">
            <a:avLst/>
          </a:prstGeom>
          <a:noFill/>
          <a:ln>
            <a:noFill/>
          </a:ln>
        </p:spPr>
        <p:txBody>
          <a:bodyPr spcFirstLastPara="1" wrap="square" lIns="91425" tIns="45700" rIns="91425" bIns="45700" anchor="ctr" anchorCtr="0">
            <a:normAutofit/>
          </a:bodyPr>
          <a:lstStyle/>
          <a:p>
            <a:pPr lvl="0" algn="ctr">
              <a:buSzPts val="6600"/>
            </a:pPr>
            <a:r>
              <a:rPr lang="zh-TW" altLang="zh-TW" sz="3200" b="1" dirty="0">
                <a:latin typeface="Microsoft JhengHei"/>
                <a:ea typeface="Microsoft JhengHei"/>
                <a:cs typeface="Microsoft JhengHei"/>
                <a:sym typeface="Microsoft JhengHei"/>
              </a:rPr>
              <a:t>本節課程重點</a:t>
            </a:r>
            <a:endParaRPr sz="3200" b="1" dirty="0">
              <a:latin typeface="Microsoft JhengHei"/>
              <a:ea typeface="Microsoft JhengHei"/>
              <a:cs typeface="Microsoft JhengHei"/>
              <a:sym typeface="Microsoft JhengHei"/>
            </a:endParaRPr>
          </a:p>
        </p:txBody>
      </p:sp>
      <p:sp>
        <p:nvSpPr>
          <p:cNvPr id="95" name="Google Shape;95;p2">
            <a:extLst>
              <a:ext uri="{FF2B5EF4-FFF2-40B4-BE49-F238E27FC236}">
                <a16:creationId xmlns:a16="http://schemas.microsoft.com/office/drawing/2014/main" xmlns="" id="{1A191228-3B9D-926F-D991-4E58710CD2B3}"/>
              </a:ext>
            </a:extLst>
          </p:cNvPr>
          <p:cNvSpPr/>
          <p:nvPr/>
        </p:nvSpPr>
        <p:spPr>
          <a:xfrm>
            <a:off x="4689281" y="1878685"/>
            <a:ext cx="4515951" cy="864000"/>
          </a:xfrm>
          <a:prstGeom prst="wedgeRoundRectCallout">
            <a:avLst>
              <a:gd name="adj1" fmla="val 55482"/>
              <a:gd name="adj2" fmla="val -5481"/>
              <a:gd name="adj3" fmla="val 16667"/>
            </a:avLst>
          </a:prstGeom>
          <a:solidFill>
            <a:srgbClr val="FED55C"/>
          </a:solidFill>
          <a:ln w="12700">
            <a:noFill/>
            <a:extLst>
              <a:ext uri="{C807C97D-BFC1-408E-A445-0C87EB9F89A2}">
                <ask:lineSketchStyleProps xmlns:ask="http://schemas.microsoft.com/office/drawing/2018/sketchyshapes" xmlns="" sd="1219033472">
                  <a:custGeom>
                    <a:avLst/>
                    <a:gdLst>
                      <a:gd name="connsiteX0" fmla="*/ 0 w 4515951"/>
                      <a:gd name="connsiteY0" fmla="*/ 129392 h 776338"/>
                      <a:gd name="connsiteX1" fmla="*/ 129392 w 4515951"/>
                      <a:gd name="connsiteY1" fmla="*/ 0 h 776338"/>
                      <a:gd name="connsiteX2" fmla="*/ 680473 w 4515951"/>
                      <a:gd name="connsiteY2" fmla="*/ 0 h 776338"/>
                      <a:gd name="connsiteX3" fmla="*/ 1156406 w 4515951"/>
                      <a:gd name="connsiteY3" fmla="*/ 0 h 776338"/>
                      <a:gd name="connsiteX4" fmla="*/ 1607291 w 4515951"/>
                      <a:gd name="connsiteY4" fmla="*/ 0 h 776338"/>
                      <a:gd name="connsiteX5" fmla="*/ 2133322 w 4515951"/>
                      <a:gd name="connsiteY5" fmla="*/ 0 h 776338"/>
                      <a:gd name="connsiteX6" fmla="*/ 2634305 w 4515951"/>
                      <a:gd name="connsiteY6" fmla="*/ 0 h 776338"/>
                      <a:gd name="connsiteX7" fmla="*/ 2634305 w 4515951"/>
                      <a:gd name="connsiteY7" fmla="*/ 0 h 776338"/>
                      <a:gd name="connsiteX8" fmla="*/ 3221379 w 4515951"/>
                      <a:gd name="connsiteY8" fmla="*/ 0 h 776338"/>
                      <a:gd name="connsiteX9" fmla="*/ 3763293 w 4515951"/>
                      <a:gd name="connsiteY9" fmla="*/ 0 h 776338"/>
                      <a:gd name="connsiteX10" fmla="*/ 4074926 w 4515951"/>
                      <a:gd name="connsiteY10" fmla="*/ 0 h 776338"/>
                      <a:gd name="connsiteX11" fmla="*/ 4386559 w 4515951"/>
                      <a:gd name="connsiteY11" fmla="*/ 0 h 776338"/>
                      <a:gd name="connsiteX12" fmla="*/ 4515951 w 4515951"/>
                      <a:gd name="connsiteY12" fmla="*/ 129392 h 776338"/>
                      <a:gd name="connsiteX13" fmla="*/ 4515951 w 4515951"/>
                      <a:gd name="connsiteY13" fmla="*/ 129390 h 776338"/>
                      <a:gd name="connsiteX14" fmla="*/ 4763515 w 4515951"/>
                      <a:gd name="connsiteY14" fmla="*/ 345618 h 776338"/>
                      <a:gd name="connsiteX15" fmla="*/ 4515951 w 4515951"/>
                      <a:gd name="connsiteY15" fmla="*/ 323474 h 776338"/>
                      <a:gd name="connsiteX16" fmla="*/ 4515951 w 4515951"/>
                      <a:gd name="connsiteY16" fmla="*/ 646946 h 776338"/>
                      <a:gd name="connsiteX17" fmla="*/ 4386559 w 4515951"/>
                      <a:gd name="connsiteY17" fmla="*/ 776338 h 776338"/>
                      <a:gd name="connsiteX18" fmla="*/ 4093624 w 4515951"/>
                      <a:gd name="connsiteY18" fmla="*/ 776338 h 776338"/>
                      <a:gd name="connsiteX19" fmla="*/ 3763293 w 4515951"/>
                      <a:gd name="connsiteY19" fmla="*/ 776338 h 776338"/>
                      <a:gd name="connsiteX20" fmla="*/ 3210089 w 4515951"/>
                      <a:gd name="connsiteY20" fmla="*/ 776338 h 776338"/>
                      <a:gd name="connsiteX21" fmla="*/ 2634305 w 4515951"/>
                      <a:gd name="connsiteY21" fmla="*/ 776338 h 776338"/>
                      <a:gd name="connsiteX22" fmla="*/ 2634305 w 4515951"/>
                      <a:gd name="connsiteY22" fmla="*/ 776338 h 776338"/>
                      <a:gd name="connsiteX23" fmla="*/ 2108273 w 4515951"/>
                      <a:gd name="connsiteY23" fmla="*/ 776338 h 776338"/>
                      <a:gd name="connsiteX24" fmla="*/ 1682438 w 4515951"/>
                      <a:gd name="connsiteY24" fmla="*/ 776338 h 776338"/>
                      <a:gd name="connsiteX25" fmla="*/ 1181455 w 4515951"/>
                      <a:gd name="connsiteY25" fmla="*/ 776338 h 776338"/>
                      <a:gd name="connsiteX26" fmla="*/ 730571 w 4515951"/>
                      <a:gd name="connsiteY26" fmla="*/ 776338 h 776338"/>
                      <a:gd name="connsiteX27" fmla="*/ 129392 w 4515951"/>
                      <a:gd name="connsiteY27" fmla="*/ 776338 h 776338"/>
                      <a:gd name="connsiteX28" fmla="*/ 0 w 4515951"/>
                      <a:gd name="connsiteY28" fmla="*/ 646946 h 776338"/>
                      <a:gd name="connsiteX29" fmla="*/ 0 w 4515951"/>
                      <a:gd name="connsiteY29" fmla="*/ 323474 h 776338"/>
                      <a:gd name="connsiteX30" fmla="*/ 0 w 4515951"/>
                      <a:gd name="connsiteY30" fmla="*/ 129390 h 776338"/>
                      <a:gd name="connsiteX31" fmla="*/ 0 w 4515951"/>
                      <a:gd name="connsiteY31" fmla="*/ 129390 h 776338"/>
                      <a:gd name="connsiteX32" fmla="*/ 0 w 4515951"/>
                      <a:gd name="connsiteY32" fmla="*/ 129392 h 776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515951" h="776338" extrusionOk="0">
                        <a:moveTo>
                          <a:pt x="0" y="129392"/>
                        </a:moveTo>
                        <a:cubicBezTo>
                          <a:pt x="-7184" y="53500"/>
                          <a:pt x="49908" y="3011"/>
                          <a:pt x="129392" y="0"/>
                        </a:cubicBezTo>
                        <a:cubicBezTo>
                          <a:pt x="286630" y="-13294"/>
                          <a:pt x="547183" y="18801"/>
                          <a:pt x="680473" y="0"/>
                        </a:cubicBezTo>
                        <a:cubicBezTo>
                          <a:pt x="813763" y="-18801"/>
                          <a:pt x="977401" y="23354"/>
                          <a:pt x="1156406" y="0"/>
                        </a:cubicBezTo>
                        <a:cubicBezTo>
                          <a:pt x="1335411" y="-23354"/>
                          <a:pt x="1385608" y="3817"/>
                          <a:pt x="1607291" y="0"/>
                        </a:cubicBezTo>
                        <a:cubicBezTo>
                          <a:pt x="1828974" y="-3817"/>
                          <a:pt x="1978932" y="35203"/>
                          <a:pt x="2133322" y="0"/>
                        </a:cubicBezTo>
                        <a:cubicBezTo>
                          <a:pt x="2287712" y="-35203"/>
                          <a:pt x="2475464" y="7611"/>
                          <a:pt x="2634305" y="0"/>
                        </a:cubicBezTo>
                        <a:lnTo>
                          <a:pt x="2634305" y="0"/>
                        </a:lnTo>
                        <a:cubicBezTo>
                          <a:pt x="2914577" y="-28411"/>
                          <a:pt x="2952753" y="10773"/>
                          <a:pt x="3221379" y="0"/>
                        </a:cubicBezTo>
                        <a:cubicBezTo>
                          <a:pt x="3490005" y="-10773"/>
                          <a:pt x="3641938" y="42464"/>
                          <a:pt x="3763293" y="0"/>
                        </a:cubicBezTo>
                        <a:cubicBezTo>
                          <a:pt x="3909400" y="-1599"/>
                          <a:pt x="3936876" y="13270"/>
                          <a:pt x="4074926" y="0"/>
                        </a:cubicBezTo>
                        <a:cubicBezTo>
                          <a:pt x="4212976" y="-13270"/>
                          <a:pt x="4268105" y="17143"/>
                          <a:pt x="4386559" y="0"/>
                        </a:cubicBezTo>
                        <a:cubicBezTo>
                          <a:pt x="4464049" y="18728"/>
                          <a:pt x="4517694" y="56208"/>
                          <a:pt x="4515951" y="129392"/>
                        </a:cubicBezTo>
                        <a:lnTo>
                          <a:pt x="4515951" y="129390"/>
                        </a:lnTo>
                        <a:cubicBezTo>
                          <a:pt x="4591554" y="144383"/>
                          <a:pt x="4633167" y="270954"/>
                          <a:pt x="4763515" y="345618"/>
                        </a:cubicBezTo>
                        <a:cubicBezTo>
                          <a:pt x="4683949" y="364073"/>
                          <a:pt x="4596535" y="328478"/>
                          <a:pt x="4515951" y="323474"/>
                        </a:cubicBezTo>
                        <a:cubicBezTo>
                          <a:pt x="4516889" y="398903"/>
                          <a:pt x="4484645" y="530148"/>
                          <a:pt x="4515951" y="646946"/>
                        </a:cubicBezTo>
                        <a:cubicBezTo>
                          <a:pt x="4516903" y="705527"/>
                          <a:pt x="4446488" y="783072"/>
                          <a:pt x="4386559" y="776338"/>
                        </a:cubicBezTo>
                        <a:cubicBezTo>
                          <a:pt x="4252224" y="787229"/>
                          <a:pt x="4206440" y="749173"/>
                          <a:pt x="4093624" y="776338"/>
                        </a:cubicBezTo>
                        <a:cubicBezTo>
                          <a:pt x="3980809" y="803503"/>
                          <a:pt x="3905813" y="753246"/>
                          <a:pt x="3763293" y="776338"/>
                        </a:cubicBezTo>
                        <a:cubicBezTo>
                          <a:pt x="3515234" y="795986"/>
                          <a:pt x="3482000" y="743472"/>
                          <a:pt x="3210089" y="776338"/>
                        </a:cubicBezTo>
                        <a:cubicBezTo>
                          <a:pt x="2938178" y="809204"/>
                          <a:pt x="2867908" y="740561"/>
                          <a:pt x="2634305" y="776338"/>
                        </a:cubicBezTo>
                        <a:lnTo>
                          <a:pt x="2634305" y="776338"/>
                        </a:lnTo>
                        <a:cubicBezTo>
                          <a:pt x="2380188" y="805178"/>
                          <a:pt x="2251673" y="729981"/>
                          <a:pt x="2108273" y="776338"/>
                        </a:cubicBezTo>
                        <a:cubicBezTo>
                          <a:pt x="1964873" y="822695"/>
                          <a:pt x="1863620" y="751377"/>
                          <a:pt x="1682438" y="776338"/>
                        </a:cubicBezTo>
                        <a:cubicBezTo>
                          <a:pt x="1501256" y="801299"/>
                          <a:pt x="1292666" y="730719"/>
                          <a:pt x="1181455" y="776338"/>
                        </a:cubicBezTo>
                        <a:cubicBezTo>
                          <a:pt x="1070244" y="821957"/>
                          <a:pt x="881455" y="747604"/>
                          <a:pt x="730571" y="776338"/>
                        </a:cubicBezTo>
                        <a:cubicBezTo>
                          <a:pt x="579687" y="805072"/>
                          <a:pt x="360829" y="763807"/>
                          <a:pt x="129392" y="776338"/>
                        </a:cubicBezTo>
                        <a:cubicBezTo>
                          <a:pt x="63648" y="775084"/>
                          <a:pt x="11839" y="728160"/>
                          <a:pt x="0" y="646946"/>
                        </a:cubicBezTo>
                        <a:cubicBezTo>
                          <a:pt x="-19228" y="525694"/>
                          <a:pt x="18840" y="395429"/>
                          <a:pt x="0" y="323474"/>
                        </a:cubicBezTo>
                        <a:cubicBezTo>
                          <a:pt x="-8860" y="252098"/>
                          <a:pt x="13162" y="191433"/>
                          <a:pt x="0" y="129390"/>
                        </a:cubicBezTo>
                        <a:lnTo>
                          <a:pt x="0" y="129390"/>
                        </a:lnTo>
                        <a:lnTo>
                          <a:pt x="0" y="129392"/>
                        </a:lnTo>
                        <a:close/>
                      </a:path>
                    </a:pathLst>
                  </a:custGeom>
                  <ask:type>
                    <ask:lineSketchNone/>
                  </ask:type>
                </ask:lineSketchStyleProps>
              </a:ext>
            </a:extLst>
          </a:ln>
        </p:spPr>
        <p:txBody>
          <a:bodyPr spcFirstLastPara="1" wrap="square" lIns="216000" tIns="45700" rIns="216000" bIns="45700" anchor="t" anchorCtr="0">
            <a:spAutoFit/>
          </a:bodyPr>
          <a:lstStyle/>
          <a:p>
            <a:pPr lvl="0">
              <a:lnSpc>
                <a:spcPct val="110000"/>
              </a:lnSpc>
              <a:buClr>
                <a:srgbClr val="7030A0"/>
              </a:buClr>
              <a:buSzPct val="100000"/>
            </a:pPr>
            <a:r>
              <a:rPr lang="zh-TW" altLang="en-US" sz="1800" b="1" dirty="0">
                <a:latin typeface="Microsoft JhengHei"/>
                <a:ea typeface="Microsoft JhengHei"/>
                <a:cs typeface="Microsoft JhengHei"/>
                <a:sym typeface="Microsoft JhengHei"/>
              </a:rPr>
              <a:t>愛國獎券 如何透過圖騰與符號，形構出人民的時代記憶？</a:t>
            </a:r>
          </a:p>
        </p:txBody>
      </p:sp>
      <p:sp>
        <p:nvSpPr>
          <p:cNvPr id="96" name="Google Shape;96;p2">
            <a:extLst>
              <a:ext uri="{FF2B5EF4-FFF2-40B4-BE49-F238E27FC236}">
                <a16:creationId xmlns:a16="http://schemas.microsoft.com/office/drawing/2014/main" xmlns="" id="{B545D06D-1968-6E1A-C39D-C7E395E822E0}"/>
              </a:ext>
            </a:extLst>
          </p:cNvPr>
          <p:cNvSpPr/>
          <p:nvPr/>
        </p:nvSpPr>
        <p:spPr>
          <a:xfrm>
            <a:off x="4247517" y="3031631"/>
            <a:ext cx="5262015" cy="1361807"/>
          </a:xfrm>
          <a:prstGeom prst="wedgeRoundRectCallout">
            <a:avLst>
              <a:gd name="adj1" fmla="val 44215"/>
              <a:gd name="adj2" fmla="val 67149"/>
              <a:gd name="adj3" fmla="val 16667"/>
            </a:avLst>
          </a:prstGeom>
          <a:solidFill>
            <a:srgbClr val="A3D9FF"/>
          </a:solidFill>
          <a:ln w="15875">
            <a:noFill/>
            <a:extLst>
              <a:ext uri="{C807C97D-BFC1-408E-A445-0C87EB9F89A2}">
                <ask:lineSketchStyleProps xmlns:ask="http://schemas.microsoft.com/office/drawing/2018/sketchyshapes" xmlns="" sd="1219033472">
                  <a:custGeom>
                    <a:avLst/>
                    <a:gdLst>
                      <a:gd name="connsiteX0" fmla="*/ 0 w 3931227"/>
                      <a:gd name="connsiteY0" fmla="*/ 187244 h 1123444"/>
                      <a:gd name="connsiteX1" fmla="*/ 187244 w 3931227"/>
                      <a:gd name="connsiteY1" fmla="*/ 0 h 1123444"/>
                      <a:gd name="connsiteX2" fmla="*/ 734797 w 3931227"/>
                      <a:gd name="connsiteY2" fmla="*/ 0 h 1123444"/>
                      <a:gd name="connsiteX3" fmla="*/ 1282349 w 3931227"/>
                      <a:gd name="connsiteY3" fmla="*/ 0 h 1123444"/>
                      <a:gd name="connsiteX4" fmla="*/ 2293216 w 3931227"/>
                      <a:gd name="connsiteY4" fmla="*/ 0 h 1123444"/>
                      <a:gd name="connsiteX5" fmla="*/ 2293216 w 3931227"/>
                      <a:gd name="connsiteY5" fmla="*/ 0 h 1123444"/>
                      <a:gd name="connsiteX6" fmla="*/ 2774791 w 3931227"/>
                      <a:gd name="connsiteY6" fmla="*/ 0 h 1123444"/>
                      <a:gd name="connsiteX7" fmla="*/ 3276023 w 3931227"/>
                      <a:gd name="connsiteY7" fmla="*/ 0 h 1123444"/>
                      <a:gd name="connsiteX8" fmla="*/ 3743983 w 3931227"/>
                      <a:gd name="connsiteY8" fmla="*/ 0 h 1123444"/>
                      <a:gd name="connsiteX9" fmla="*/ 3931227 w 3931227"/>
                      <a:gd name="connsiteY9" fmla="*/ 187244 h 1123444"/>
                      <a:gd name="connsiteX10" fmla="*/ 3931227 w 3931227"/>
                      <a:gd name="connsiteY10" fmla="*/ 655342 h 1123444"/>
                      <a:gd name="connsiteX11" fmla="*/ 3931227 w 3931227"/>
                      <a:gd name="connsiteY11" fmla="*/ 655342 h 1123444"/>
                      <a:gd name="connsiteX12" fmla="*/ 3931227 w 3931227"/>
                      <a:gd name="connsiteY12" fmla="*/ 936203 h 1123444"/>
                      <a:gd name="connsiteX13" fmla="*/ 3931227 w 3931227"/>
                      <a:gd name="connsiteY13" fmla="*/ 936200 h 1123444"/>
                      <a:gd name="connsiteX14" fmla="*/ 3743983 w 3931227"/>
                      <a:gd name="connsiteY14" fmla="*/ 1123444 h 1123444"/>
                      <a:gd name="connsiteX15" fmla="*/ 3276023 w 3931227"/>
                      <a:gd name="connsiteY15" fmla="*/ 1123444 h 1123444"/>
                      <a:gd name="connsiteX16" fmla="*/ 3624591 w 3931227"/>
                      <a:gd name="connsiteY16" fmla="*/ 1403564 h 1123444"/>
                      <a:gd name="connsiteX17" fmla="*/ 3194113 w 3931227"/>
                      <a:gd name="connsiteY17" fmla="*/ 1312992 h 1123444"/>
                      <a:gd name="connsiteX18" fmla="*/ 2790263 w 3931227"/>
                      <a:gd name="connsiteY18" fmla="*/ 1228022 h 1123444"/>
                      <a:gd name="connsiteX19" fmla="*/ 2293216 w 3931227"/>
                      <a:gd name="connsiteY19" fmla="*/ 1123444 h 1123444"/>
                      <a:gd name="connsiteX20" fmla="*/ 1766723 w 3931227"/>
                      <a:gd name="connsiteY20" fmla="*/ 1123444 h 1123444"/>
                      <a:gd name="connsiteX21" fmla="*/ 1219170 w 3931227"/>
                      <a:gd name="connsiteY21" fmla="*/ 1123444 h 1123444"/>
                      <a:gd name="connsiteX22" fmla="*/ 671618 w 3931227"/>
                      <a:gd name="connsiteY22" fmla="*/ 1123444 h 1123444"/>
                      <a:gd name="connsiteX23" fmla="*/ 187244 w 3931227"/>
                      <a:gd name="connsiteY23" fmla="*/ 1123444 h 1123444"/>
                      <a:gd name="connsiteX24" fmla="*/ 0 w 3931227"/>
                      <a:gd name="connsiteY24" fmla="*/ 936200 h 1123444"/>
                      <a:gd name="connsiteX25" fmla="*/ 0 w 3931227"/>
                      <a:gd name="connsiteY25" fmla="*/ 936203 h 1123444"/>
                      <a:gd name="connsiteX26" fmla="*/ 0 w 3931227"/>
                      <a:gd name="connsiteY26" fmla="*/ 655342 h 1123444"/>
                      <a:gd name="connsiteX27" fmla="*/ 0 w 3931227"/>
                      <a:gd name="connsiteY27" fmla="*/ 655342 h 1123444"/>
                      <a:gd name="connsiteX28" fmla="*/ 0 w 3931227"/>
                      <a:gd name="connsiteY28" fmla="*/ 187244 h 1123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931227" h="1123444" fill="none" extrusionOk="0">
                        <a:moveTo>
                          <a:pt x="0" y="187244"/>
                        </a:moveTo>
                        <a:cubicBezTo>
                          <a:pt x="-2911" y="74664"/>
                          <a:pt x="86638" y="-2108"/>
                          <a:pt x="187244" y="0"/>
                        </a:cubicBezTo>
                        <a:cubicBezTo>
                          <a:pt x="356894" y="-50021"/>
                          <a:pt x="518496" y="13873"/>
                          <a:pt x="734797" y="0"/>
                        </a:cubicBezTo>
                        <a:cubicBezTo>
                          <a:pt x="951098" y="-13873"/>
                          <a:pt x="1145045" y="64649"/>
                          <a:pt x="1282349" y="0"/>
                        </a:cubicBezTo>
                        <a:cubicBezTo>
                          <a:pt x="1419653" y="-64649"/>
                          <a:pt x="1900573" y="6357"/>
                          <a:pt x="2293216" y="0"/>
                        </a:cubicBezTo>
                        <a:lnTo>
                          <a:pt x="2293216" y="0"/>
                        </a:lnTo>
                        <a:cubicBezTo>
                          <a:pt x="2431073" y="-31553"/>
                          <a:pt x="2631485" y="42289"/>
                          <a:pt x="2774791" y="0"/>
                        </a:cubicBezTo>
                        <a:cubicBezTo>
                          <a:pt x="2918098" y="-42289"/>
                          <a:pt x="3123273" y="11715"/>
                          <a:pt x="3276023" y="0"/>
                        </a:cubicBezTo>
                        <a:cubicBezTo>
                          <a:pt x="3500209" y="-4939"/>
                          <a:pt x="3550201" y="10669"/>
                          <a:pt x="3743983" y="0"/>
                        </a:cubicBezTo>
                        <a:cubicBezTo>
                          <a:pt x="3858815" y="27912"/>
                          <a:pt x="3939083" y="91604"/>
                          <a:pt x="3931227" y="187244"/>
                        </a:cubicBezTo>
                        <a:cubicBezTo>
                          <a:pt x="3934544" y="376745"/>
                          <a:pt x="3920133" y="540183"/>
                          <a:pt x="3931227" y="655342"/>
                        </a:cubicBezTo>
                        <a:lnTo>
                          <a:pt x="3931227" y="655342"/>
                        </a:lnTo>
                        <a:cubicBezTo>
                          <a:pt x="3955930" y="774828"/>
                          <a:pt x="3927823" y="854378"/>
                          <a:pt x="3931227" y="936203"/>
                        </a:cubicBezTo>
                        <a:lnTo>
                          <a:pt x="3931227" y="936200"/>
                        </a:lnTo>
                        <a:cubicBezTo>
                          <a:pt x="3908776" y="1050046"/>
                          <a:pt x="3848404" y="1138572"/>
                          <a:pt x="3743983" y="1123444"/>
                        </a:cubicBezTo>
                        <a:cubicBezTo>
                          <a:pt x="3527915" y="1168476"/>
                          <a:pt x="3418137" y="1087236"/>
                          <a:pt x="3276023" y="1123444"/>
                        </a:cubicBezTo>
                        <a:cubicBezTo>
                          <a:pt x="3399738" y="1220743"/>
                          <a:pt x="3472611" y="1325129"/>
                          <a:pt x="3624591" y="1403564"/>
                        </a:cubicBezTo>
                        <a:cubicBezTo>
                          <a:pt x="3492744" y="1405623"/>
                          <a:pt x="3285846" y="1304860"/>
                          <a:pt x="3194113" y="1312992"/>
                        </a:cubicBezTo>
                        <a:cubicBezTo>
                          <a:pt x="3102380" y="1321124"/>
                          <a:pt x="2978161" y="1242598"/>
                          <a:pt x="2790263" y="1228022"/>
                        </a:cubicBezTo>
                        <a:cubicBezTo>
                          <a:pt x="2602365" y="1213446"/>
                          <a:pt x="2515948" y="1130338"/>
                          <a:pt x="2293216" y="1123444"/>
                        </a:cubicBezTo>
                        <a:cubicBezTo>
                          <a:pt x="2142172" y="1176087"/>
                          <a:pt x="1880658" y="1104323"/>
                          <a:pt x="1766723" y="1123444"/>
                        </a:cubicBezTo>
                        <a:cubicBezTo>
                          <a:pt x="1652788" y="1142565"/>
                          <a:pt x="1470517" y="1123315"/>
                          <a:pt x="1219170" y="1123444"/>
                        </a:cubicBezTo>
                        <a:cubicBezTo>
                          <a:pt x="967823" y="1123573"/>
                          <a:pt x="833742" y="1107145"/>
                          <a:pt x="671618" y="1123444"/>
                        </a:cubicBezTo>
                        <a:cubicBezTo>
                          <a:pt x="509494" y="1139743"/>
                          <a:pt x="392056" y="1077070"/>
                          <a:pt x="187244" y="1123444"/>
                        </a:cubicBezTo>
                        <a:cubicBezTo>
                          <a:pt x="93571" y="1140602"/>
                          <a:pt x="10767" y="1049869"/>
                          <a:pt x="0" y="936200"/>
                        </a:cubicBezTo>
                        <a:lnTo>
                          <a:pt x="0" y="936203"/>
                        </a:lnTo>
                        <a:cubicBezTo>
                          <a:pt x="-11009" y="800720"/>
                          <a:pt x="22921" y="723353"/>
                          <a:pt x="0" y="655342"/>
                        </a:cubicBezTo>
                        <a:lnTo>
                          <a:pt x="0" y="655342"/>
                        </a:lnTo>
                        <a:cubicBezTo>
                          <a:pt x="-8101" y="446670"/>
                          <a:pt x="16247" y="367856"/>
                          <a:pt x="0" y="187244"/>
                        </a:cubicBezTo>
                        <a:close/>
                      </a:path>
                      <a:path w="3931227" h="1123444" stroke="0" extrusionOk="0">
                        <a:moveTo>
                          <a:pt x="0" y="187244"/>
                        </a:moveTo>
                        <a:cubicBezTo>
                          <a:pt x="-11871" y="76510"/>
                          <a:pt x="67825" y="6008"/>
                          <a:pt x="187244" y="0"/>
                        </a:cubicBezTo>
                        <a:cubicBezTo>
                          <a:pt x="424758" y="-35361"/>
                          <a:pt x="627938" y="31440"/>
                          <a:pt x="755856" y="0"/>
                        </a:cubicBezTo>
                        <a:cubicBezTo>
                          <a:pt x="883774" y="-31440"/>
                          <a:pt x="1098057" y="32209"/>
                          <a:pt x="1261290" y="0"/>
                        </a:cubicBezTo>
                        <a:cubicBezTo>
                          <a:pt x="1424523" y="-32209"/>
                          <a:pt x="1585448" y="14036"/>
                          <a:pt x="1745663" y="0"/>
                        </a:cubicBezTo>
                        <a:cubicBezTo>
                          <a:pt x="1905878" y="-14036"/>
                          <a:pt x="2118535" y="47025"/>
                          <a:pt x="2293216" y="0"/>
                        </a:cubicBezTo>
                        <a:lnTo>
                          <a:pt x="2293216" y="0"/>
                        </a:lnTo>
                        <a:cubicBezTo>
                          <a:pt x="2478192" y="-48296"/>
                          <a:pt x="2567865" y="51840"/>
                          <a:pt x="2774791" y="0"/>
                        </a:cubicBezTo>
                        <a:cubicBezTo>
                          <a:pt x="2981718" y="-51840"/>
                          <a:pt x="3065537" y="46718"/>
                          <a:pt x="3276023" y="0"/>
                        </a:cubicBezTo>
                        <a:cubicBezTo>
                          <a:pt x="3470230" y="-29329"/>
                          <a:pt x="3590911" y="12482"/>
                          <a:pt x="3743983" y="0"/>
                        </a:cubicBezTo>
                        <a:cubicBezTo>
                          <a:pt x="3848094" y="4839"/>
                          <a:pt x="3929044" y="83707"/>
                          <a:pt x="3931227" y="187244"/>
                        </a:cubicBezTo>
                        <a:cubicBezTo>
                          <a:pt x="3933885" y="355447"/>
                          <a:pt x="3898963" y="443580"/>
                          <a:pt x="3931227" y="655342"/>
                        </a:cubicBezTo>
                        <a:lnTo>
                          <a:pt x="3931227" y="655342"/>
                        </a:lnTo>
                        <a:cubicBezTo>
                          <a:pt x="3953979" y="719769"/>
                          <a:pt x="3925888" y="819422"/>
                          <a:pt x="3931227" y="936203"/>
                        </a:cubicBezTo>
                        <a:lnTo>
                          <a:pt x="3931227" y="936200"/>
                        </a:lnTo>
                        <a:cubicBezTo>
                          <a:pt x="3941718" y="1026589"/>
                          <a:pt x="3831947" y="1117472"/>
                          <a:pt x="3743983" y="1123444"/>
                        </a:cubicBezTo>
                        <a:cubicBezTo>
                          <a:pt x="3514303" y="1142072"/>
                          <a:pt x="3375553" y="1105623"/>
                          <a:pt x="3276023" y="1123444"/>
                        </a:cubicBezTo>
                        <a:cubicBezTo>
                          <a:pt x="3380146" y="1183466"/>
                          <a:pt x="3495210" y="1317704"/>
                          <a:pt x="3624591" y="1403564"/>
                        </a:cubicBezTo>
                        <a:cubicBezTo>
                          <a:pt x="3474942" y="1389685"/>
                          <a:pt x="3384481" y="1338631"/>
                          <a:pt x="3220741" y="1318594"/>
                        </a:cubicBezTo>
                        <a:cubicBezTo>
                          <a:pt x="3057001" y="1298557"/>
                          <a:pt x="2895473" y="1238105"/>
                          <a:pt x="2803576" y="1230823"/>
                        </a:cubicBezTo>
                        <a:cubicBezTo>
                          <a:pt x="2711679" y="1223541"/>
                          <a:pt x="2509085" y="1121920"/>
                          <a:pt x="2293216" y="1123444"/>
                        </a:cubicBezTo>
                        <a:cubicBezTo>
                          <a:pt x="2172743" y="1167964"/>
                          <a:pt x="2038015" y="1083628"/>
                          <a:pt x="1787783" y="1123444"/>
                        </a:cubicBezTo>
                        <a:cubicBezTo>
                          <a:pt x="1537551" y="1163260"/>
                          <a:pt x="1392605" y="1112255"/>
                          <a:pt x="1261290" y="1123444"/>
                        </a:cubicBezTo>
                        <a:cubicBezTo>
                          <a:pt x="1129975" y="1134633"/>
                          <a:pt x="933028" y="1081314"/>
                          <a:pt x="797976" y="1123444"/>
                        </a:cubicBezTo>
                        <a:cubicBezTo>
                          <a:pt x="662924" y="1165574"/>
                          <a:pt x="418523" y="1092201"/>
                          <a:pt x="187244" y="1123444"/>
                        </a:cubicBezTo>
                        <a:cubicBezTo>
                          <a:pt x="76947" y="1137266"/>
                          <a:pt x="-3510" y="1034955"/>
                          <a:pt x="0" y="936200"/>
                        </a:cubicBezTo>
                        <a:lnTo>
                          <a:pt x="0" y="936203"/>
                        </a:lnTo>
                        <a:cubicBezTo>
                          <a:pt x="-22409" y="864676"/>
                          <a:pt x="27575" y="769638"/>
                          <a:pt x="0" y="655342"/>
                        </a:cubicBezTo>
                        <a:lnTo>
                          <a:pt x="0" y="655342"/>
                        </a:lnTo>
                        <a:cubicBezTo>
                          <a:pt x="-950" y="459435"/>
                          <a:pt x="42213" y="397789"/>
                          <a:pt x="0" y="187244"/>
                        </a:cubicBezTo>
                        <a:close/>
                      </a:path>
                    </a:pathLst>
                  </a:custGeom>
                  <ask:type>
                    <ask:lineSketchNone/>
                  </ask:type>
                </ask:lineSketchStyleProps>
              </a:ext>
            </a:extLst>
          </a:ln>
        </p:spPr>
        <p:txBody>
          <a:bodyPr spcFirstLastPara="1" wrap="square" lIns="216000" tIns="216000" rIns="216000" bIns="180000" anchor="t" anchorCtr="0">
            <a:spAutoFit/>
          </a:bodyPr>
          <a:lstStyle/>
          <a:p>
            <a:pPr lvl="0" algn="just"/>
            <a:r>
              <a:rPr lang="zh-TW" altLang="en-US" sz="1800" b="1" dirty="0">
                <a:solidFill>
                  <a:schemeClr val="tx1"/>
                </a:solidFill>
                <a:latin typeface="Microsoft JhengHei"/>
                <a:ea typeface="Microsoft JhengHei"/>
                <a:cs typeface="Microsoft JhengHei"/>
                <a:sym typeface="Microsoft JhengHei"/>
              </a:rPr>
              <a:t>社會探討出彩券必須以「公益」為目的，用以實踐對弱勢者權利的公平正義。 → 連結 第一冊 公平正義的思考與類型</a:t>
            </a:r>
          </a:p>
        </p:txBody>
      </p:sp>
      <p:sp>
        <p:nvSpPr>
          <p:cNvPr id="97" name="Google Shape;97;p2">
            <a:extLst>
              <a:ext uri="{FF2B5EF4-FFF2-40B4-BE49-F238E27FC236}">
                <a16:creationId xmlns:a16="http://schemas.microsoft.com/office/drawing/2014/main" xmlns="" id="{10DF3C3E-0F7A-C243-0849-1CD4875B6A4D}"/>
              </a:ext>
            </a:extLst>
          </p:cNvPr>
          <p:cNvSpPr/>
          <p:nvPr/>
        </p:nvSpPr>
        <p:spPr>
          <a:xfrm>
            <a:off x="4503360" y="4682385"/>
            <a:ext cx="4515950" cy="946597"/>
          </a:xfrm>
          <a:prstGeom prst="wedgeRoundRectCallout">
            <a:avLst>
              <a:gd name="adj1" fmla="val 60663"/>
              <a:gd name="adj2" fmla="val 3651"/>
              <a:gd name="adj3" fmla="val 16667"/>
            </a:avLst>
          </a:prstGeom>
          <a:solidFill>
            <a:srgbClr val="FED55C"/>
          </a:solidFill>
          <a:ln w="12700">
            <a:noFill/>
            <a:extLst>
              <a:ext uri="{C807C97D-BFC1-408E-A445-0C87EB9F89A2}">
                <ask:lineSketchStyleProps xmlns:ask="http://schemas.microsoft.com/office/drawing/2018/sketchyshapes" xmlns="" sd="1219033472">
                  <a:custGeom>
                    <a:avLst/>
                    <a:gdLst>
                      <a:gd name="connsiteX0" fmla="*/ 0 w 4515950"/>
                      <a:gd name="connsiteY0" fmla="*/ 157769 h 946597"/>
                      <a:gd name="connsiteX1" fmla="*/ 157769 w 4515950"/>
                      <a:gd name="connsiteY1" fmla="*/ 0 h 946597"/>
                      <a:gd name="connsiteX2" fmla="*/ 702607 w 4515950"/>
                      <a:gd name="connsiteY2" fmla="*/ 0 h 946597"/>
                      <a:gd name="connsiteX3" fmla="*/ 1173148 w 4515950"/>
                      <a:gd name="connsiteY3" fmla="*/ 0 h 946597"/>
                      <a:gd name="connsiteX4" fmla="*/ 1618925 w 4515950"/>
                      <a:gd name="connsiteY4" fmla="*/ 0 h 946597"/>
                      <a:gd name="connsiteX5" fmla="*/ 2138997 w 4515950"/>
                      <a:gd name="connsiteY5" fmla="*/ 0 h 946597"/>
                      <a:gd name="connsiteX6" fmla="*/ 2634304 w 4515950"/>
                      <a:gd name="connsiteY6" fmla="*/ 0 h 946597"/>
                      <a:gd name="connsiteX7" fmla="*/ 2634304 w 4515950"/>
                      <a:gd name="connsiteY7" fmla="*/ 0 h 946597"/>
                      <a:gd name="connsiteX8" fmla="*/ 3221378 w 4515950"/>
                      <a:gd name="connsiteY8" fmla="*/ 0 h 946597"/>
                      <a:gd name="connsiteX9" fmla="*/ 3763292 w 4515950"/>
                      <a:gd name="connsiteY9" fmla="*/ 0 h 946597"/>
                      <a:gd name="connsiteX10" fmla="*/ 4358181 w 4515950"/>
                      <a:gd name="connsiteY10" fmla="*/ 0 h 946597"/>
                      <a:gd name="connsiteX11" fmla="*/ 4515950 w 4515950"/>
                      <a:gd name="connsiteY11" fmla="*/ 157769 h 946597"/>
                      <a:gd name="connsiteX12" fmla="*/ 4515950 w 4515950"/>
                      <a:gd name="connsiteY12" fmla="*/ 552182 h 946597"/>
                      <a:gd name="connsiteX13" fmla="*/ 4997486 w 4515950"/>
                      <a:gd name="connsiteY13" fmla="*/ 507859 h 946597"/>
                      <a:gd name="connsiteX14" fmla="*/ 4515950 w 4515950"/>
                      <a:gd name="connsiteY14" fmla="*/ 788831 h 946597"/>
                      <a:gd name="connsiteX15" fmla="*/ 4515950 w 4515950"/>
                      <a:gd name="connsiteY15" fmla="*/ 788828 h 946597"/>
                      <a:gd name="connsiteX16" fmla="*/ 4358181 w 4515950"/>
                      <a:gd name="connsiteY16" fmla="*/ 946597 h 946597"/>
                      <a:gd name="connsiteX17" fmla="*/ 3763292 w 4515950"/>
                      <a:gd name="connsiteY17" fmla="*/ 946597 h 946597"/>
                      <a:gd name="connsiteX18" fmla="*/ 3221378 w 4515950"/>
                      <a:gd name="connsiteY18" fmla="*/ 946597 h 946597"/>
                      <a:gd name="connsiteX19" fmla="*/ 2634304 w 4515950"/>
                      <a:gd name="connsiteY19" fmla="*/ 946597 h 946597"/>
                      <a:gd name="connsiteX20" fmla="*/ 2634304 w 4515950"/>
                      <a:gd name="connsiteY20" fmla="*/ 946597 h 946597"/>
                      <a:gd name="connsiteX21" fmla="*/ 2163762 w 4515950"/>
                      <a:gd name="connsiteY21" fmla="*/ 946597 h 946597"/>
                      <a:gd name="connsiteX22" fmla="*/ 1668455 w 4515950"/>
                      <a:gd name="connsiteY22" fmla="*/ 946597 h 946597"/>
                      <a:gd name="connsiteX23" fmla="*/ 1247444 w 4515950"/>
                      <a:gd name="connsiteY23" fmla="*/ 946597 h 946597"/>
                      <a:gd name="connsiteX24" fmla="*/ 826433 w 4515950"/>
                      <a:gd name="connsiteY24" fmla="*/ 946597 h 946597"/>
                      <a:gd name="connsiteX25" fmla="*/ 157769 w 4515950"/>
                      <a:gd name="connsiteY25" fmla="*/ 946597 h 946597"/>
                      <a:gd name="connsiteX26" fmla="*/ 0 w 4515950"/>
                      <a:gd name="connsiteY26" fmla="*/ 788828 h 946597"/>
                      <a:gd name="connsiteX27" fmla="*/ 0 w 4515950"/>
                      <a:gd name="connsiteY27" fmla="*/ 788831 h 946597"/>
                      <a:gd name="connsiteX28" fmla="*/ 0 w 4515950"/>
                      <a:gd name="connsiteY28" fmla="*/ 552182 h 946597"/>
                      <a:gd name="connsiteX29" fmla="*/ 0 w 4515950"/>
                      <a:gd name="connsiteY29" fmla="*/ 552182 h 946597"/>
                      <a:gd name="connsiteX30" fmla="*/ 0 w 4515950"/>
                      <a:gd name="connsiteY30" fmla="*/ 157769 h 946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515950" h="946597" extrusionOk="0">
                        <a:moveTo>
                          <a:pt x="0" y="157769"/>
                        </a:moveTo>
                        <a:cubicBezTo>
                          <a:pt x="-19685" y="58494"/>
                          <a:pt x="64714" y="2223"/>
                          <a:pt x="157769" y="0"/>
                        </a:cubicBezTo>
                        <a:cubicBezTo>
                          <a:pt x="308603" y="-37913"/>
                          <a:pt x="475017" y="2500"/>
                          <a:pt x="702607" y="0"/>
                        </a:cubicBezTo>
                        <a:cubicBezTo>
                          <a:pt x="930197" y="-2500"/>
                          <a:pt x="1062097" y="14920"/>
                          <a:pt x="1173148" y="0"/>
                        </a:cubicBezTo>
                        <a:cubicBezTo>
                          <a:pt x="1284199" y="-14920"/>
                          <a:pt x="1520856" y="19845"/>
                          <a:pt x="1618925" y="0"/>
                        </a:cubicBezTo>
                        <a:cubicBezTo>
                          <a:pt x="1716994" y="-19845"/>
                          <a:pt x="1896070" y="38254"/>
                          <a:pt x="2138997" y="0"/>
                        </a:cubicBezTo>
                        <a:cubicBezTo>
                          <a:pt x="2381924" y="-38254"/>
                          <a:pt x="2509178" y="36821"/>
                          <a:pt x="2634304" y="0"/>
                        </a:cubicBezTo>
                        <a:lnTo>
                          <a:pt x="2634304" y="0"/>
                        </a:lnTo>
                        <a:cubicBezTo>
                          <a:pt x="2914576" y="-28411"/>
                          <a:pt x="2952752" y="10773"/>
                          <a:pt x="3221378" y="0"/>
                        </a:cubicBezTo>
                        <a:cubicBezTo>
                          <a:pt x="3490004" y="-10773"/>
                          <a:pt x="3641937" y="42464"/>
                          <a:pt x="3763292" y="0"/>
                        </a:cubicBezTo>
                        <a:cubicBezTo>
                          <a:pt x="3971723" y="-51027"/>
                          <a:pt x="4075626" y="17830"/>
                          <a:pt x="4358181" y="0"/>
                        </a:cubicBezTo>
                        <a:cubicBezTo>
                          <a:pt x="4459684" y="11752"/>
                          <a:pt x="4527695" y="88119"/>
                          <a:pt x="4515950" y="157769"/>
                        </a:cubicBezTo>
                        <a:cubicBezTo>
                          <a:pt x="4562903" y="277667"/>
                          <a:pt x="4476405" y="431698"/>
                          <a:pt x="4515950" y="552182"/>
                        </a:cubicBezTo>
                        <a:cubicBezTo>
                          <a:pt x="4737735" y="497018"/>
                          <a:pt x="4829026" y="543965"/>
                          <a:pt x="4997486" y="507859"/>
                        </a:cubicBezTo>
                        <a:cubicBezTo>
                          <a:pt x="4787215" y="686099"/>
                          <a:pt x="4668142" y="642031"/>
                          <a:pt x="4515950" y="788831"/>
                        </a:cubicBezTo>
                        <a:lnTo>
                          <a:pt x="4515950" y="788828"/>
                        </a:lnTo>
                        <a:cubicBezTo>
                          <a:pt x="4507489" y="863312"/>
                          <a:pt x="4440019" y="966528"/>
                          <a:pt x="4358181" y="946597"/>
                        </a:cubicBezTo>
                        <a:cubicBezTo>
                          <a:pt x="4238014" y="947524"/>
                          <a:pt x="3939011" y="944074"/>
                          <a:pt x="3763292" y="946597"/>
                        </a:cubicBezTo>
                        <a:cubicBezTo>
                          <a:pt x="3599595" y="956161"/>
                          <a:pt x="3441226" y="888631"/>
                          <a:pt x="3221378" y="946597"/>
                        </a:cubicBezTo>
                        <a:cubicBezTo>
                          <a:pt x="3001530" y="1004563"/>
                          <a:pt x="2900481" y="881727"/>
                          <a:pt x="2634304" y="946597"/>
                        </a:cubicBezTo>
                        <a:lnTo>
                          <a:pt x="2634304" y="946597"/>
                        </a:lnTo>
                        <a:cubicBezTo>
                          <a:pt x="2418258" y="991919"/>
                          <a:pt x="2368762" y="938790"/>
                          <a:pt x="2163762" y="946597"/>
                        </a:cubicBezTo>
                        <a:cubicBezTo>
                          <a:pt x="1958762" y="954404"/>
                          <a:pt x="1815303" y="905682"/>
                          <a:pt x="1668455" y="946597"/>
                        </a:cubicBezTo>
                        <a:cubicBezTo>
                          <a:pt x="1521607" y="987512"/>
                          <a:pt x="1393878" y="942326"/>
                          <a:pt x="1247444" y="946597"/>
                        </a:cubicBezTo>
                        <a:cubicBezTo>
                          <a:pt x="1101010" y="950868"/>
                          <a:pt x="1016370" y="900687"/>
                          <a:pt x="826433" y="946597"/>
                        </a:cubicBezTo>
                        <a:cubicBezTo>
                          <a:pt x="636496" y="992507"/>
                          <a:pt x="325259" y="942489"/>
                          <a:pt x="157769" y="946597"/>
                        </a:cubicBezTo>
                        <a:cubicBezTo>
                          <a:pt x="93530" y="954610"/>
                          <a:pt x="3695" y="888409"/>
                          <a:pt x="0" y="788828"/>
                        </a:cubicBezTo>
                        <a:lnTo>
                          <a:pt x="0" y="788831"/>
                        </a:lnTo>
                        <a:cubicBezTo>
                          <a:pt x="-8180" y="721176"/>
                          <a:pt x="8968" y="650908"/>
                          <a:pt x="0" y="552182"/>
                        </a:cubicBezTo>
                        <a:lnTo>
                          <a:pt x="0" y="552182"/>
                        </a:lnTo>
                        <a:cubicBezTo>
                          <a:pt x="-16890" y="396859"/>
                          <a:pt x="43650" y="295333"/>
                          <a:pt x="0" y="157769"/>
                        </a:cubicBezTo>
                        <a:close/>
                      </a:path>
                    </a:pathLst>
                  </a:custGeom>
                  <ask:type>
                    <ask:lineSketchNone/>
                  </ask:type>
                </ask:lineSketchStyleProps>
              </a:ext>
            </a:extLst>
          </a:ln>
        </p:spPr>
        <p:txBody>
          <a:bodyPr spcFirstLastPara="1" wrap="square" lIns="216000" tIns="45700" rIns="216000" bIns="45700" anchor="t" anchorCtr="0">
            <a:spAutoFit/>
          </a:bodyPr>
          <a:lstStyle/>
          <a:p>
            <a:pPr marL="0" lvl="0" indent="0">
              <a:lnSpc>
                <a:spcPct val="110000"/>
              </a:lnSpc>
              <a:spcBef>
                <a:spcPts val="1200"/>
              </a:spcBef>
              <a:buClr>
                <a:srgbClr val="7030A0"/>
              </a:buClr>
              <a:buSzPct val="100000"/>
              <a:buNone/>
            </a:pPr>
            <a:r>
              <a:rPr lang="zh-TW" altLang="en-US" sz="1800" b="1" dirty="0">
                <a:latin typeface="Microsoft JhengHei"/>
                <a:ea typeface="Microsoft JhengHei"/>
                <a:cs typeface="Microsoft JhengHei"/>
                <a:sym typeface="Microsoft JhengHei"/>
              </a:rPr>
              <a:t>現代社會對於政府發行彩券的利弊得失，仍有爭論。</a:t>
            </a:r>
          </a:p>
        </p:txBody>
      </p:sp>
      <p:sp>
        <p:nvSpPr>
          <p:cNvPr id="3" name="文字方塊 2">
            <a:extLst>
              <a:ext uri="{FF2B5EF4-FFF2-40B4-BE49-F238E27FC236}">
                <a16:creationId xmlns:a16="http://schemas.microsoft.com/office/drawing/2014/main" xmlns="" id="{365182E0-A622-E66D-D4A5-2B2438DF9E26}"/>
              </a:ext>
            </a:extLst>
          </p:cNvPr>
          <p:cNvSpPr txBox="1"/>
          <p:nvPr/>
        </p:nvSpPr>
        <p:spPr>
          <a:xfrm>
            <a:off x="919908" y="5989766"/>
            <a:ext cx="1754019" cy="523220"/>
          </a:xfrm>
          <a:prstGeom prst="rect">
            <a:avLst/>
          </a:prstGeom>
          <a:noFill/>
        </p:spPr>
        <p:txBody>
          <a:bodyPr wrap="square" rtlCol="0">
            <a:spAutoFit/>
          </a:bodyPr>
          <a:lstStyle/>
          <a:p>
            <a:r>
              <a:rPr lang="zh-TW" altLang="en-US" b="1" dirty="0">
                <a:solidFill>
                  <a:schemeClr val="dk1"/>
                </a:solidFill>
                <a:latin typeface="Microsoft JhengHei"/>
                <a:ea typeface="Microsoft JhengHei"/>
                <a:cs typeface="Microsoft JhengHei"/>
                <a:sym typeface="Microsoft JhengHei"/>
              </a:rPr>
              <a:t>下一節課再見囉</a:t>
            </a:r>
            <a:r>
              <a:rPr lang="en-US" altLang="zh-TW" b="1" dirty="0">
                <a:solidFill>
                  <a:schemeClr val="dk1"/>
                </a:solidFill>
                <a:latin typeface="Microsoft JhengHei"/>
                <a:ea typeface="Microsoft JhengHei"/>
                <a:cs typeface="Microsoft JhengHei"/>
                <a:sym typeface="Microsoft JhengHei"/>
              </a:rPr>
              <a:t>~</a:t>
            </a:r>
            <a:endParaRPr lang="zh-TW" altLang="en-US" b="1" dirty="0">
              <a:solidFill>
                <a:schemeClr val="dk1"/>
              </a:solidFill>
              <a:latin typeface="Microsoft JhengHei"/>
              <a:ea typeface="Microsoft JhengHei"/>
              <a:cs typeface="Microsoft JhengHei"/>
              <a:sym typeface="Microsoft JhengHei"/>
            </a:endParaRPr>
          </a:p>
          <a:p>
            <a:endParaRPr kumimoji="1" lang="zh-TW" altLang="en-US" b="1" dirty="0"/>
          </a:p>
        </p:txBody>
      </p:sp>
      <p:pic>
        <p:nvPicPr>
          <p:cNvPr id="2" name="圖片 1">
            <a:extLst>
              <a:ext uri="{FF2B5EF4-FFF2-40B4-BE49-F238E27FC236}">
                <a16:creationId xmlns:a16="http://schemas.microsoft.com/office/drawing/2014/main" xmlns="" id="{39784E36-68AD-FD2D-5D78-28AF73401B94}"/>
              </a:ext>
            </a:extLst>
          </p:cNvPr>
          <p:cNvPicPr>
            <a:picLocks noChangeAspect="1"/>
          </p:cNvPicPr>
          <p:nvPr/>
        </p:nvPicPr>
        <p:blipFill>
          <a:blip r:embed="rId4"/>
          <a:stretch>
            <a:fillRect/>
          </a:stretch>
        </p:blipFill>
        <p:spPr>
          <a:xfrm>
            <a:off x="10084417" y="1809139"/>
            <a:ext cx="1086504" cy="1086504"/>
          </a:xfrm>
          <a:prstGeom prst="rect">
            <a:avLst/>
          </a:prstGeom>
        </p:spPr>
      </p:pic>
    </p:spTree>
    <p:extLst>
      <p:ext uri="{BB962C8B-B14F-4D97-AF65-F5344CB8AC3E}">
        <p14:creationId xmlns:p14="http://schemas.microsoft.com/office/powerpoint/2010/main" val="311700641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6" grpId="0" animBg="1"/>
      <p:bldP spid="9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84">
          <a:extLst>
            <a:ext uri="{FF2B5EF4-FFF2-40B4-BE49-F238E27FC236}">
              <a16:creationId xmlns:a16="http://schemas.microsoft.com/office/drawing/2014/main" xmlns="" id="{80B09241-E079-4795-0BDA-996FCF30A8AE}"/>
            </a:ext>
          </a:extLst>
        </p:cNvPr>
        <p:cNvGrpSpPr/>
        <p:nvPr/>
      </p:nvGrpSpPr>
      <p:grpSpPr>
        <a:xfrm>
          <a:off x="0" y="0"/>
          <a:ext cx="0" cy="0"/>
          <a:chOff x="0" y="0"/>
          <a:chExt cx="0" cy="0"/>
        </a:xfrm>
      </p:grpSpPr>
      <p:pic>
        <p:nvPicPr>
          <p:cNvPr id="6" name="圖片 5" descr="一張含有 美工圖案, 卡通, 設計, 圖解 的圖片&#10;&#10;AI 產生的內容可能不正確。">
            <a:extLst>
              <a:ext uri="{FF2B5EF4-FFF2-40B4-BE49-F238E27FC236}">
                <a16:creationId xmlns:a16="http://schemas.microsoft.com/office/drawing/2014/main" xmlns="" id="{308BBED4-7BDD-BA5D-07FA-7577AEC143A6}"/>
              </a:ext>
            </a:extLst>
          </p:cNvPr>
          <p:cNvPicPr>
            <a:picLocks noChangeAspect="1"/>
          </p:cNvPicPr>
          <p:nvPr/>
        </p:nvPicPr>
        <p:blipFill>
          <a:blip r:embed="rId3"/>
          <a:stretch>
            <a:fillRect/>
          </a:stretch>
        </p:blipFill>
        <p:spPr>
          <a:xfrm rot="20992821">
            <a:off x="8134462" y="4548853"/>
            <a:ext cx="4212254" cy="2534405"/>
          </a:xfrm>
          <a:prstGeom prst="rect">
            <a:avLst/>
          </a:prstGeom>
        </p:spPr>
      </p:pic>
      <p:pic>
        <p:nvPicPr>
          <p:cNvPr id="7" name="圖片 6" descr="一張含有 美工圖案, 卡通, 藝術, 圖解 的圖片&#10;&#10;AI 產生的內容可能不正確。">
            <a:extLst>
              <a:ext uri="{FF2B5EF4-FFF2-40B4-BE49-F238E27FC236}">
                <a16:creationId xmlns:a16="http://schemas.microsoft.com/office/drawing/2014/main" xmlns="" id="{3BBE1CA5-938D-13F9-83D5-B16E413BA7B5}"/>
              </a:ext>
            </a:extLst>
          </p:cNvPr>
          <p:cNvPicPr>
            <a:picLocks noChangeAspect="1"/>
          </p:cNvPicPr>
          <p:nvPr/>
        </p:nvPicPr>
        <p:blipFill>
          <a:blip r:embed="rId4"/>
          <a:stretch>
            <a:fillRect/>
          </a:stretch>
        </p:blipFill>
        <p:spPr>
          <a:xfrm>
            <a:off x="6761078" y="1529302"/>
            <a:ext cx="2890410" cy="4347659"/>
          </a:xfrm>
          <a:prstGeom prst="rect">
            <a:avLst/>
          </a:prstGeom>
        </p:spPr>
      </p:pic>
      <p:pic>
        <p:nvPicPr>
          <p:cNvPr id="21" name="圖片 20">
            <a:extLst>
              <a:ext uri="{FF2B5EF4-FFF2-40B4-BE49-F238E27FC236}">
                <a16:creationId xmlns:a16="http://schemas.microsoft.com/office/drawing/2014/main" xmlns="" id="{65792F6E-AFDE-CDD0-AA1B-53BBF807DCE9}"/>
              </a:ext>
            </a:extLst>
          </p:cNvPr>
          <p:cNvPicPr>
            <a:picLocks noChangeAspect="1"/>
          </p:cNvPicPr>
          <p:nvPr/>
        </p:nvPicPr>
        <p:blipFill>
          <a:blip r:embed="rId5"/>
          <a:stretch>
            <a:fillRect/>
          </a:stretch>
        </p:blipFill>
        <p:spPr>
          <a:xfrm>
            <a:off x="9528930" y="444437"/>
            <a:ext cx="2328842" cy="1039589"/>
          </a:xfrm>
          <a:prstGeom prst="rect">
            <a:avLst/>
          </a:prstGeom>
        </p:spPr>
      </p:pic>
      <p:pic>
        <p:nvPicPr>
          <p:cNvPr id="23" name="圖片 22">
            <a:extLst>
              <a:ext uri="{FF2B5EF4-FFF2-40B4-BE49-F238E27FC236}">
                <a16:creationId xmlns:a16="http://schemas.microsoft.com/office/drawing/2014/main" xmlns="" id="{E827B6F9-5E31-09D9-ECC3-B786204CB883}"/>
              </a:ext>
            </a:extLst>
          </p:cNvPr>
          <p:cNvPicPr>
            <a:picLocks noChangeAspect="1"/>
          </p:cNvPicPr>
          <p:nvPr/>
        </p:nvPicPr>
        <p:blipFill>
          <a:blip r:embed="rId6"/>
          <a:stretch>
            <a:fillRect/>
          </a:stretch>
        </p:blipFill>
        <p:spPr>
          <a:xfrm>
            <a:off x="603162" y="5385884"/>
            <a:ext cx="3564286" cy="860345"/>
          </a:xfrm>
          <a:prstGeom prst="rect">
            <a:avLst/>
          </a:prstGeom>
        </p:spPr>
      </p:pic>
      <p:pic>
        <p:nvPicPr>
          <p:cNvPr id="24" name="圖片 23">
            <a:extLst>
              <a:ext uri="{FF2B5EF4-FFF2-40B4-BE49-F238E27FC236}">
                <a16:creationId xmlns:a16="http://schemas.microsoft.com/office/drawing/2014/main" xmlns="" id="{6DD6BE18-58F3-616A-AA2E-39BB3FABFDA4}"/>
              </a:ext>
            </a:extLst>
          </p:cNvPr>
          <p:cNvPicPr>
            <a:picLocks noChangeAspect="1"/>
          </p:cNvPicPr>
          <p:nvPr/>
        </p:nvPicPr>
        <p:blipFill>
          <a:blip r:embed="rId7"/>
          <a:stretch>
            <a:fillRect/>
          </a:stretch>
        </p:blipFill>
        <p:spPr>
          <a:xfrm>
            <a:off x="334227" y="279247"/>
            <a:ext cx="2846151" cy="475945"/>
          </a:xfrm>
          <a:prstGeom prst="rect">
            <a:avLst/>
          </a:prstGeom>
        </p:spPr>
      </p:pic>
      <p:sp>
        <p:nvSpPr>
          <p:cNvPr id="29" name="文字方塊 28">
            <a:extLst>
              <a:ext uri="{FF2B5EF4-FFF2-40B4-BE49-F238E27FC236}">
                <a16:creationId xmlns:a16="http://schemas.microsoft.com/office/drawing/2014/main" xmlns="" id="{2DF3BEEF-FE68-EE67-AAB1-8F88E960FBC6}"/>
              </a:ext>
            </a:extLst>
          </p:cNvPr>
          <p:cNvSpPr txBox="1"/>
          <p:nvPr/>
        </p:nvSpPr>
        <p:spPr>
          <a:xfrm>
            <a:off x="924357" y="5646779"/>
            <a:ext cx="3219796" cy="338554"/>
          </a:xfrm>
          <a:prstGeom prst="rect">
            <a:avLst/>
          </a:prstGeom>
          <a:noFill/>
        </p:spPr>
        <p:txBody>
          <a:bodyPr wrap="square" rtlCol="0">
            <a:spAutoFit/>
          </a:bodyPr>
          <a:lstStyle/>
          <a:p>
            <a:r>
              <a:rPr kumimoji="1" lang="zh-TW" altLang="en-US" sz="1600" b="1" dirty="0">
                <a:solidFill>
                  <a:srgbClr val="7030A0"/>
                </a:solidFill>
              </a:rPr>
              <a:t>作者</a:t>
            </a:r>
            <a:r>
              <a:rPr kumimoji="1" lang="en-US" altLang="zh-TW" sz="1600" b="1" dirty="0">
                <a:solidFill>
                  <a:srgbClr val="7030A0"/>
                </a:solidFill>
              </a:rPr>
              <a:t>     </a:t>
            </a:r>
            <a:r>
              <a:rPr kumimoji="1" lang="zh-TW" altLang="en-US" sz="1600" b="1" dirty="0">
                <a:solidFill>
                  <a:srgbClr val="7030A0"/>
                </a:solidFill>
              </a:rPr>
              <a:t>熊雲偉 老師</a:t>
            </a:r>
          </a:p>
        </p:txBody>
      </p:sp>
      <p:pic>
        <p:nvPicPr>
          <p:cNvPr id="2" name="圖片 1">
            <a:extLst>
              <a:ext uri="{FF2B5EF4-FFF2-40B4-BE49-F238E27FC236}">
                <a16:creationId xmlns:a16="http://schemas.microsoft.com/office/drawing/2014/main" xmlns="" id="{9DE9F561-6EA6-DD2F-29A5-04336B285C50}"/>
              </a:ext>
            </a:extLst>
          </p:cNvPr>
          <p:cNvPicPr>
            <a:picLocks noChangeAspect="1"/>
          </p:cNvPicPr>
          <p:nvPr/>
        </p:nvPicPr>
        <p:blipFill>
          <a:blip r:embed="rId8"/>
          <a:stretch>
            <a:fillRect/>
          </a:stretch>
        </p:blipFill>
        <p:spPr>
          <a:xfrm rot="19764185">
            <a:off x="1749932" y="529389"/>
            <a:ext cx="4816102" cy="5195074"/>
          </a:xfrm>
          <a:prstGeom prst="rect">
            <a:avLst/>
          </a:prstGeom>
        </p:spPr>
      </p:pic>
      <p:sp>
        <p:nvSpPr>
          <p:cNvPr id="3" name="Google Shape;93;p2">
            <a:extLst>
              <a:ext uri="{FF2B5EF4-FFF2-40B4-BE49-F238E27FC236}">
                <a16:creationId xmlns:a16="http://schemas.microsoft.com/office/drawing/2014/main" xmlns="" id="{BCBFCEF4-7C6B-762E-4731-E2B833D031CB}"/>
              </a:ext>
            </a:extLst>
          </p:cNvPr>
          <p:cNvSpPr txBox="1">
            <a:spLocks/>
          </p:cNvSpPr>
          <p:nvPr/>
        </p:nvSpPr>
        <p:spPr>
          <a:xfrm>
            <a:off x="2151778" y="2092421"/>
            <a:ext cx="4184650" cy="1336579"/>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buSzPts val="6600"/>
            </a:pPr>
            <a:r>
              <a:rPr lang="zh-TW" altLang="en-US" sz="4000" b="1" dirty="0">
                <a:latin typeface="Microsoft JhengHei"/>
                <a:ea typeface="Microsoft JhengHei"/>
                <a:cs typeface="Microsoft JhengHei"/>
                <a:sym typeface="Microsoft JhengHei"/>
              </a:rPr>
              <a:t>感謝聆聽！</a:t>
            </a:r>
            <a:br>
              <a:rPr lang="zh-TW" altLang="en-US" sz="4000" b="1" dirty="0">
                <a:latin typeface="Microsoft JhengHei"/>
                <a:ea typeface="Microsoft JhengHei"/>
                <a:cs typeface="Microsoft JhengHei"/>
                <a:sym typeface="Microsoft JhengHei"/>
              </a:rPr>
            </a:br>
            <a:r>
              <a:rPr lang="zh-TW" altLang="en-US" sz="4000" b="1" dirty="0">
                <a:latin typeface="Microsoft JhengHei"/>
                <a:ea typeface="Microsoft JhengHei"/>
                <a:cs typeface="Microsoft JhengHei"/>
                <a:sym typeface="Microsoft JhengHei"/>
              </a:rPr>
              <a:t>敬祝 平安 如意！</a:t>
            </a:r>
          </a:p>
        </p:txBody>
      </p:sp>
      <p:sp>
        <p:nvSpPr>
          <p:cNvPr id="5" name="文字方塊 4">
            <a:extLst>
              <a:ext uri="{FF2B5EF4-FFF2-40B4-BE49-F238E27FC236}">
                <a16:creationId xmlns:a16="http://schemas.microsoft.com/office/drawing/2014/main" xmlns="" id="{CBF0D562-7A16-72CB-8664-1C4843797B1E}"/>
              </a:ext>
            </a:extLst>
          </p:cNvPr>
          <p:cNvSpPr txBox="1"/>
          <p:nvPr/>
        </p:nvSpPr>
        <p:spPr>
          <a:xfrm>
            <a:off x="2322807" y="3429000"/>
            <a:ext cx="3842592" cy="307777"/>
          </a:xfrm>
          <a:prstGeom prst="rect">
            <a:avLst/>
          </a:prstGeom>
          <a:noFill/>
        </p:spPr>
        <p:txBody>
          <a:bodyPr wrap="square" rtlCol="0">
            <a:spAutoFit/>
          </a:bodyPr>
          <a:lstStyle/>
          <a:p>
            <a:pPr lvl="0"/>
            <a:r>
              <a:rPr lang="zh-TW" altLang="en-US" b="1" dirty="0">
                <a:solidFill>
                  <a:schemeClr val="dk1"/>
                </a:solidFill>
                <a:latin typeface="Microsoft JhengHei"/>
                <a:ea typeface="Microsoft JhengHei"/>
                <a:cs typeface="Microsoft JhengHei"/>
                <a:sym typeface="Microsoft JhengHei"/>
              </a:rPr>
              <a:t>同學們，未成年者請以其他方式支持公益喔</a:t>
            </a:r>
            <a:r>
              <a:rPr lang="en-US" altLang="zh-TW" b="1" dirty="0">
                <a:solidFill>
                  <a:schemeClr val="dk1"/>
                </a:solidFill>
                <a:latin typeface="Microsoft JhengHei"/>
                <a:ea typeface="Microsoft JhengHei"/>
                <a:cs typeface="Microsoft JhengHei"/>
                <a:sym typeface="Microsoft JhengHei"/>
              </a:rPr>
              <a:t>~</a:t>
            </a:r>
            <a:endParaRPr lang="zh-TW" altLang="en-US" b="1" dirty="0">
              <a:solidFill>
                <a:schemeClr val="dk1"/>
              </a:solidFill>
              <a:latin typeface="Microsoft JhengHei"/>
              <a:ea typeface="Microsoft JhengHei"/>
              <a:cs typeface="Microsoft JhengHei"/>
              <a:sym typeface="Microsoft JhengHei"/>
            </a:endParaRPr>
          </a:p>
        </p:txBody>
      </p:sp>
      <p:pic>
        <p:nvPicPr>
          <p:cNvPr id="8" name="圖片 7" descr="一張含有 圓形, 圖形, 螢幕擷取畫面, 卡通 的圖片&#10;&#10;AI 產生的內容可能不正確。">
            <a:extLst>
              <a:ext uri="{FF2B5EF4-FFF2-40B4-BE49-F238E27FC236}">
                <a16:creationId xmlns:a16="http://schemas.microsoft.com/office/drawing/2014/main" xmlns="" id="{34B9DE05-28C1-6637-F9F8-E6BBFFFAE779}"/>
              </a:ext>
            </a:extLst>
          </p:cNvPr>
          <p:cNvPicPr>
            <a:picLocks noChangeAspect="1"/>
          </p:cNvPicPr>
          <p:nvPr/>
        </p:nvPicPr>
        <p:blipFill>
          <a:blip r:embed="rId9"/>
          <a:srcRect t="-1" r="20693" b="60266"/>
          <a:stretch>
            <a:fillRect/>
          </a:stretch>
        </p:blipFill>
        <p:spPr>
          <a:xfrm rot="379541">
            <a:off x="8482751" y="2619117"/>
            <a:ext cx="2826732" cy="1619764"/>
          </a:xfrm>
          <a:prstGeom prst="rect">
            <a:avLst/>
          </a:prstGeom>
        </p:spPr>
      </p:pic>
    </p:spTree>
    <p:extLst>
      <p:ext uri="{BB962C8B-B14F-4D97-AF65-F5344CB8AC3E}">
        <p14:creationId xmlns:p14="http://schemas.microsoft.com/office/powerpoint/2010/main" val="3471094191"/>
      </p:ext>
    </p:extLst>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pic>
        <p:nvPicPr>
          <p:cNvPr id="7" name="圖片 6" descr="一張含有 圖形, 美工圖案, 創造力, 藝術 的圖片&#10;&#10;AI 產生的內容可能不正確。">
            <a:extLst>
              <a:ext uri="{FF2B5EF4-FFF2-40B4-BE49-F238E27FC236}">
                <a16:creationId xmlns:a16="http://schemas.microsoft.com/office/drawing/2014/main" xmlns="" id="{61FCF9F8-3708-42C7-D6B7-8492810238D7}"/>
              </a:ext>
            </a:extLst>
          </p:cNvPr>
          <p:cNvPicPr>
            <a:picLocks noChangeAspect="1"/>
          </p:cNvPicPr>
          <p:nvPr/>
        </p:nvPicPr>
        <p:blipFill>
          <a:blip r:embed="rId3"/>
          <a:stretch>
            <a:fillRect/>
          </a:stretch>
        </p:blipFill>
        <p:spPr>
          <a:xfrm>
            <a:off x="10607617" y="4826643"/>
            <a:ext cx="1584383" cy="1646113"/>
          </a:xfrm>
          <a:prstGeom prst="rect">
            <a:avLst/>
          </a:prstGeom>
        </p:spPr>
      </p:pic>
      <p:sp>
        <p:nvSpPr>
          <p:cNvPr id="102" name="Google Shape;102;p3"/>
          <p:cNvSpPr txBox="1">
            <a:spLocks noGrp="1"/>
          </p:cNvSpPr>
          <p:nvPr>
            <p:ph type="title" idx="4294967295"/>
          </p:nvPr>
        </p:nvSpPr>
        <p:spPr>
          <a:xfrm>
            <a:off x="518370" y="996972"/>
            <a:ext cx="2811463" cy="1039812"/>
          </a:xfrm>
          <a:prstGeom prst="rect">
            <a:avLst/>
          </a:prstGeom>
          <a:noFill/>
          <a:ln>
            <a:noFill/>
          </a:ln>
        </p:spPr>
        <p:txBody>
          <a:bodyPr spcFirstLastPara="1" wrap="square" lIns="91425" tIns="45700" rIns="91425" bIns="45700" anchor="ctr" anchorCtr="0">
            <a:noAutofit/>
          </a:bodyPr>
          <a:lstStyle/>
          <a:p>
            <a:pPr marL="0" lvl="0" indent="0" algn="l" rtl="0">
              <a:lnSpc>
                <a:spcPct val="150000"/>
              </a:lnSpc>
              <a:spcBef>
                <a:spcPts val="0"/>
              </a:spcBef>
              <a:spcAft>
                <a:spcPts val="0"/>
              </a:spcAft>
              <a:buClr>
                <a:schemeClr val="dk1"/>
              </a:buClr>
              <a:buSzPts val="4400"/>
              <a:buFont typeface="Microsoft JhengHei"/>
              <a:buNone/>
            </a:pPr>
            <a:r>
              <a:rPr lang="zh-TW" sz="4000" b="1" dirty="0">
                <a:latin typeface="Microsoft JhengHei"/>
                <a:ea typeface="Microsoft JhengHei"/>
                <a:cs typeface="Microsoft JhengHei"/>
                <a:sym typeface="Microsoft JhengHei"/>
              </a:rPr>
              <a:t>關於經費</a:t>
            </a:r>
            <a:endParaRPr sz="4000" dirty="0"/>
          </a:p>
        </p:txBody>
      </p:sp>
      <p:sp>
        <p:nvSpPr>
          <p:cNvPr id="103" name="Google Shape;103;p3"/>
          <p:cNvSpPr txBox="1"/>
          <p:nvPr/>
        </p:nvSpPr>
        <p:spPr>
          <a:xfrm>
            <a:off x="7907837" y="5979328"/>
            <a:ext cx="3117547" cy="415458"/>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None/>
            </a:pPr>
            <a:r>
              <a:rPr lang="zh-TW" b="1" i="0" dirty="0">
                <a:solidFill>
                  <a:schemeClr val="bg1">
                    <a:lumMod val="75000"/>
                  </a:schemeClr>
                </a:solidFill>
                <a:latin typeface="Microsoft JhengHei"/>
                <a:ea typeface="Microsoft JhengHei"/>
                <a:cs typeface="Microsoft JhengHei"/>
                <a:sym typeface="Microsoft JhengHei"/>
              </a:rPr>
              <a:t>首期第一特獎二十萬元</a:t>
            </a:r>
            <a:endParaRPr sz="900" b="1" dirty="0">
              <a:solidFill>
                <a:schemeClr val="bg1">
                  <a:lumMod val="75000"/>
                </a:schemeClr>
              </a:solidFill>
            </a:endParaRPr>
          </a:p>
        </p:txBody>
      </p:sp>
      <p:sp>
        <p:nvSpPr>
          <p:cNvPr id="3" name="副標題 9">
            <a:extLst>
              <a:ext uri="{FF2B5EF4-FFF2-40B4-BE49-F238E27FC236}">
                <a16:creationId xmlns:a16="http://schemas.microsoft.com/office/drawing/2014/main" xmlns="" id="{88F94241-C814-9081-D537-237EF21F6DD6}"/>
              </a:ext>
            </a:extLst>
          </p:cNvPr>
          <p:cNvSpPr txBox="1">
            <a:spLocks/>
          </p:cNvSpPr>
          <p:nvPr/>
        </p:nvSpPr>
        <p:spPr>
          <a:xfrm>
            <a:off x="598800" y="2122144"/>
            <a:ext cx="2352057" cy="16317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ts val="3280"/>
              </a:lnSpc>
              <a:spcBef>
                <a:spcPts val="1200"/>
              </a:spcBef>
            </a:pPr>
            <a:r>
              <a:rPr lang="zh-TW" altLang="zh-TW" sz="2000" b="1" dirty="0">
                <a:latin typeface="Microsoft JhengHei"/>
                <a:ea typeface="Microsoft JhengHei"/>
                <a:cs typeface="Microsoft JhengHei"/>
                <a:sym typeface="Microsoft JhengHei"/>
              </a:rPr>
              <a:t>政府曾經透過發行「</a:t>
            </a:r>
            <a:r>
              <a:rPr lang="zh-TW" altLang="zh-TW" sz="2000" b="1" dirty="0">
                <a:solidFill>
                  <a:schemeClr val="tx1"/>
                </a:solidFill>
                <a:latin typeface="Microsoft JhengHei"/>
                <a:ea typeface="Microsoft JhengHei"/>
                <a:cs typeface="Microsoft JhengHei"/>
                <a:sym typeface="Microsoft JhengHei"/>
              </a:rPr>
              <a:t>愛國獎券</a:t>
            </a:r>
            <a:r>
              <a:rPr lang="zh-TW" altLang="zh-TW" sz="2000" b="1" dirty="0">
                <a:latin typeface="Microsoft JhengHei"/>
                <a:ea typeface="Microsoft JhengHei"/>
                <a:cs typeface="Microsoft JhengHei"/>
                <a:sym typeface="Microsoft JhengHei"/>
              </a:rPr>
              <a:t>」來增加稅收，緩解財政困難</a:t>
            </a:r>
            <a:endParaRPr lang="zh-TW" altLang="en-US" sz="2000" b="1" dirty="0">
              <a:latin typeface="Microsoft JhengHei"/>
              <a:ea typeface="Microsoft JhengHei"/>
              <a:cs typeface="Microsoft JhengHei"/>
              <a:sym typeface="Microsoft JhengHei"/>
            </a:endParaRPr>
          </a:p>
        </p:txBody>
      </p:sp>
      <p:sp>
        <p:nvSpPr>
          <p:cNvPr id="4" name="文字方塊 3">
            <a:extLst>
              <a:ext uri="{FF2B5EF4-FFF2-40B4-BE49-F238E27FC236}">
                <a16:creationId xmlns:a16="http://schemas.microsoft.com/office/drawing/2014/main" xmlns="" id="{C01AF481-5406-360D-B20F-F4CFD36F1C5C}"/>
              </a:ext>
            </a:extLst>
          </p:cNvPr>
          <p:cNvSpPr txBox="1"/>
          <p:nvPr/>
        </p:nvSpPr>
        <p:spPr>
          <a:xfrm>
            <a:off x="5109202" y="5999121"/>
            <a:ext cx="3504085" cy="375872"/>
          </a:xfrm>
          <a:prstGeom prst="rect">
            <a:avLst/>
          </a:prstGeom>
          <a:noFill/>
        </p:spPr>
        <p:txBody>
          <a:bodyPr wrap="square" rtlCol="0">
            <a:spAutoFit/>
          </a:bodyPr>
          <a:lstStyle/>
          <a:p>
            <a:pPr lvl="0">
              <a:lnSpc>
                <a:spcPct val="150000"/>
              </a:lnSpc>
            </a:pPr>
            <a:r>
              <a:rPr lang="zh-TW" altLang="en-US" b="1" dirty="0">
                <a:solidFill>
                  <a:schemeClr val="bg1">
                    <a:lumMod val="75000"/>
                  </a:schemeClr>
                </a:solidFill>
                <a:latin typeface="Microsoft JhengHei"/>
                <a:ea typeface="Microsoft JhengHei"/>
                <a:cs typeface="Microsoft JhengHei"/>
                <a:sym typeface="Microsoft JhengHei"/>
              </a:rPr>
              <a:t>臺灣省政府自民國</a:t>
            </a:r>
            <a:r>
              <a:rPr lang="en-US" altLang="zh-TW" b="1" dirty="0">
                <a:solidFill>
                  <a:schemeClr val="bg1">
                    <a:lumMod val="75000"/>
                  </a:schemeClr>
                </a:solidFill>
                <a:latin typeface="Microsoft JhengHei"/>
                <a:ea typeface="Microsoft JhengHei"/>
                <a:cs typeface="Microsoft JhengHei"/>
                <a:sym typeface="Microsoft JhengHei"/>
              </a:rPr>
              <a:t>39</a:t>
            </a:r>
            <a:r>
              <a:rPr lang="zh-TW" altLang="en-US" b="1" dirty="0">
                <a:solidFill>
                  <a:schemeClr val="bg1">
                    <a:lumMod val="75000"/>
                  </a:schemeClr>
                </a:solidFill>
                <a:latin typeface="Microsoft JhengHei"/>
                <a:ea typeface="Microsoft JhengHei"/>
                <a:cs typeface="Microsoft JhengHei"/>
                <a:sym typeface="Microsoft JhengHei"/>
              </a:rPr>
              <a:t>年</a:t>
            </a:r>
            <a:r>
              <a:rPr lang="en-US" altLang="zh-TW" b="1" dirty="0">
                <a:solidFill>
                  <a:schemeClr val="bg1">
                    <a:lumMod val="75000"/>
                  </a:schemeClr>
                </a:solidFill>
                <a:latin typeface="Microsoft JhengHei"/>
                <a:ea typeface="Microsoft JhengHei"/>
                <a:cs typeface="Microsoft JhengHei"/>
                <a:sym typeface="Microsoft JhengHei"/>
              </a:rPr>
              <a:t>4</a:t>
            </a:r>
            <a:r>
              <a:rPr lang="zh-TW" altLang="en-US" b="1" dirty="0">
                <a:solidFill>
                  <a:schemeClr val="bg1">
                    <a:lumMod val="75000"/>
                  </a:schemeClr>
                </a:solidFill>
                <a:latin typeface="Microsoft JhengHei"/>
                <a:ea typeface="Microsoft JhengHei"/>
                <a:cs typeface="Microsoft JhengHei"/>
                <a:sym typeface="Microsoft JhengHei"/>
              </a:rPr>
              <a:t>月發行愛國獎券</a:t>
            </a:r>
            <a:endParaRPr lang="zh-TW" altLang="en-US" sz="900" b="1" dirty="0">
              <a:solidFill>
                <a:schemeClr val="bg1">
                  <a:lumMod val="75000"/>
                </a:schemeClr>
              </a:solidFill>
            </a:endParaRPr>
          </a:p>
        </p:txBody>
      </p:sp>
      <mc:AlternateContent xmlns:mc="http://schemas.openxmlformats.org/markup-compatibility/2006">
        <mc:Choice xmlns:p14="http://schemas.microsoft.com/office/powerpoint/2010/main" xmlns:aink="http://schemas.microsoft.com/office/drawing/2016/ink" xmlns="" Requires="p14 aink">
          <p:contentPart p14:bwMode="auto" r:id="rId4">
            <p14:nvContentPartPr>
              <p14:cNvPr id="27" name="筆跡 26">
                <a:extLst>
                  <a:ext uri="{FF2B5EF4-FFF2-40B4-BE49-F238E27FC236}">
                    <a16:creationId xmlns:a16="http://schemas.microsoft.com/office/drawing/2014/main" id="{B31B2EC8-ABEB-8619-85AC-C4392815478F}"/>
                  </a:ext>
                </a:extLst>
              </p14:cNvPr>
              <p14:cNvContentPartPr/>
              <p14:nvPr/>
            </p14:nvContentPartPr>
            <p14:xfrm>
              <a:off x="1311014" y="4958005"/>
              <a:ext cx="360" cy="360"/>
            </p14:xfrm>
          </p:contentPart>
        </mc:Choice>
        <mc:Fallback>
          <p:pic>
            <p:nvPicPr>
              <p:cNvPr id="27" name="筆跡 26">
                <a:extLst>
                  <a:ext uri="{FF2B5EF4-FFF2-40B4-BE49-F238E27FC236}">
                    <a16:creationId xmlns:p14="http://schemas.microsoft.com/office/powerpoint/2010/main" xmlns:aink="http://schemas.microsoft.com/office/drawing/2016/ink" xmlns="" xmlns:a16="http://schemas.microsoft.com/office/drawing/2014/main" id="{B31B2EC8-ABEB-8619-85AC-C4392815478F}"/>
                  </a:ext>
                </a:extLst>
              </p:cNvPr>
              <p:cNvPicPr/>
              <p:nvPr/>
            </p:nvPicPr>
            <p:blipFill>
              <a:blip r:embed="rId5"/>
              <a:stretch>
                <a:fillRect/>
              </a:stretch>
            </p:blipFill>
            <p:spPr>
              <a:xfrm>
                <a:off x="1293014" y="4850005"/>
                <a:ext cx="36000" cy="216000"/>
              </a:xfrm>
              <a:prstGeom prst="rect">
                <a:avLst/>
              </a:prstGeom>
            </p:spPr>
          </p:pic>
        </mc:Fallback>
      </mc:AlternateContent>
      <p:grpSp>
        <p:nvGrpSpPr>
          <p:cNvPr id="2" name="群組 1">
            <a:extLst>
              <a:ext uri="{FF2B5EF4-FFF2-40B4-BE49-F238E27FC236}">
                <a16:creationId xmlns:a16="http://schemas.microsoft.com/office/drawing/2014/main" xmlns="" id="{BE945B9F-2451-8039-AD62-3137CA75BDBC}"/>
              </a:ext>
            </a:extLst>
          </p:cNvPr>
          <p:cNvGrpSpPr/>
          <p:nvPr/>
        </p:nvGrpSpPr>
        <p:grpSpPr>
          <a:xfrm>
            <a:off x="5619597" y="1857589"/>
            <a:ext cx="4161353" cy="4141118"/>
            <a:chOff x="5619237" y="883589"/>
            <a:chExt cx="5234405" cy="5114758"/>
          </a:xfrm>
        </p:grpSpPr>
        <p:pic>
          <p:nvPicPr>
            <p:cNvPr id="104" name="Google Shape;104;p3"/>
            <p:cNvPicPr preferRelativeResize="0"/>
            <p:nvPr/>
          </p:nvPicPr>
          <p:blipFill rotWithShape="1">
            <a:blip r:embed="rId6">
              <a:alphaModFix/>
            </a:blip>
            <a:srcRect/>
            <a:stretch/>
          </p:blipFill>
          <p:spPr>
            <a:xfrm>
              <a:off x="6053320" y="1127250"/>
              <a:ext cx="2958562" cy="4603500"/>
            </a:xfrm>
            <a:prstGeom prst="rect">
              <a:avLst/>
            </a:prstGeom>
            <a:noFill/>
            <a:ln>
              <a:noFill/>
            </a:ln>
          </p:spPr>
        </p:pic>
        <p:pic>
          <p:nvPicPr>
            <p:cNvPr id="105" name="Google Shape;105;p3"/>
            <p:cNvPicPr preferRelativeResize="0"/>
            <p:nvPr/>
          </p:nvPicPr>
          <p:blipFill rotWithShape="1">
            <a:blip r:embed="rId7">
              <a:alphaModFix/>
            </a:blip>
            <a:srcRect/>
            <a:stretch/>
          </p:blipFill>
          <p:spPr>
            <a:xfrm>
              <a:off x="9077197" y="1127250"/>
              <a:ext cx="1381050" cy="4603501"/>
            </a:xfrm>
            <a:prstGeom prst="rect">
              <a:avLst/>
            </a:prstGeom>
            <a:noFill/>
            <a:ln>
              <a:noFill/>
            </a:ln>
          </p:spPr>
        </p:pic>
        <p:pic>
          <p:nvPicPr>
            <p:cNvPr id="6" name="圖片 5">
              <a:extLst>
                <a:ext uri="{FF2B5EF4-FFF2-40B4-BE49-F238E27FC236}">
                  <a16:creationId xmlns:a16="http://schemas.microsoft.com/office/drawing/2014/main" xmlns="" id="{D9114778-EA84-70E6-B798-2AEE6439B2A4}"/>
                </a:ext>
              </a:extLst>
            </p:cNvPr>
            <p:cNvPicPr>
              <a:picLocks noChangeAspect="1"/>
            </p:cNvPicPr>
            <p:nvPr/>
          </p:nvPicPr>
          <p:blipFill>
            <a:blip r:embed="rId8"/>
            <a:stretch>
              <a:fillRect/>
            </a:stretch>
          </p:blipFill>
          <p:spPr>
            <a:xfrm>
              <a:off x="5619237" y="5058547"/>
              <a:ext cx="1155700" cy="939800"/>
            </a:xfrm>
            <a:prstGeom prst="rect">
              <a:avLst/>
            </a:prstGeom>
          </p:spPr>
        </p:pic>
        <p:pic>
          <p:nvPicPr>
            <p:cNvPr id="8" name="圖片 7">
              <a:extLst>
                <a:ext uri="{FF2B5EF4-FFF2-40B4-BE49-F238E27FC236}">
                  <a16:creationId xmlns:a16="http://schemas.microsoft.com/office/drawing/2014/main" xmlns="" id="{27FCCBD9-214D-FFA8-0AE3-5A8D909CDD39}"/>
                </a:ext>
              </a:extLst>
            </p:cNvPr>
            <p:cNvPicPr>
              <a:picLocks noChangeAspect="1"/>
            </p:cNvPicPr>
            <p:nvPr/>
          </p:nvPicPr>
          <p:blipFill>
            <a:blip r:embed="rId8"/>
            <a:stretch>
              <a:fillRect/>
            </a:stretch>
          </p:blipFill>
          <p:spPr>
            <a:xfrm>
              <a:off x="9697942" y="883589"/>
              <a:ext cx="1155700" cy="939800"/>
            </a:xfrm>
            <a:prstGeom prst="rect">
              <a:avLst/>
            </a:prstGeom>
          </p:spPr>
        </p:pic>
      </p:grpSp>
    </p:spTree>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6" name="圖片 5" descr="一張含有 圖形, 設計, 創造力 的圖片&#10;&#10;AI 產生的內容可能不正確。">
            <a:extLst>
              <a:ext uri="{FF2B5EF4-FFF2-40B4-BE49-F238E27FC236}">
                <a16:creationId xmlns:a16="http://schemas.microsoft.com/office/drawing/2014/main" xmlns="" id="{67F60C9A-2B94-3B4E-9288-0F6CF2B7129D}"/>
              </a:ext>
            </a:extLst>
          </p:cNvPr>
          <p:cNvPicPr>
            <a:picLocks noChangeAspect="1"/>
          </p:cNvPicPr>
          <p:nvPr/>
        </p:nvPicPr>
        <p:blipFill>
          <a:blip r:embed="rId3"/>
          <a:stretch>
            <a:fillRect/>
          </a:stretch>
        </p:blipFill>
        <p:spPr>
          <a:xfrm>
            <a:off x="5342607" y="2164466"/>
            <a:ext cx="5780663" cy="4043617"/>
          </a:xfrm>
          <a:prstGeom prst="rect">
            <a:avLst/>
          </a:prstGeom>
        </p:spPr>
      </p:pic>
      <p:sp>
        <p:nvSpPr>
          <p:cNvPr id="2" name="Google Shape;102;p3">
            <a:extLst>
              <a:ext uri="{FF2B5EF4-FFF2-40B4-BE49-F238E27FC236}">
                <a16:creationId xmlns:a16="http://schemas.microsoft.com/office/drawing/2014/main" xmlns="" id="{7EE73C3B-23FD-6813-ABC3-91C95FA1C248}"/>
              </a:ext>
            </a:extLst>
          </p:cNvPr>
          <p:cNvSpPr txBox="1">
            <a:spLocks/>
          </p:cNvSpPr>
          <p:nvPr/>
        </p:nvSpPr>
        <p:spPr>
          <a:xfrm>
            <a:off x="849331" y="679361"/>
            <a:ext cx="3376305" cy="93234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zh-TW" sz="4000" b="1" dirty="0">
                <a:solidFill>
                  <a:schemeClr val="tx1"/>
                </a:solidFill>
                <a:latin typeface="Microsoft JhengHei"/>
                <a:ea typeface="Microsoft JhengHei"/>
                <a:cs typeface="Microsoft JhengHei"/>
                <a:sym typeface="Microsoft JhengHei"/>
              </a:rPr>
              <a:t>愛國獎券開獎</a:t>
            </a:r>
            <a:endParaRPr lang="zh-TW" altLang="en-US" sz="4000" dirty="0">
              <a:solidFill>
                <a:schemeClr val="tx1"/>
              </a:solidFill>
            </a:endParaRPr>
          </a:p>
        </p:txBody>
      </p:sp>
      <p:sp>
        <p:nvSpPr>
          <p:cNvPr id="3" name="文字方塊 2">
            <a:extLst>
              <a:ext uri="{FF2B5EF4-FFF2-40B4-BE49-F238E27FC236}">
                <a16:creationId xmlns:a16="http://schemas.microsoft.com/office/drawing/2014/main" xmlns="" id="{868933E0-1433-1BE9-33F1-10615F33206B}"/>
              </a:ext>
            </a:extLst>
          </p:cNvPr>
          <p:cNvSpPr txBox="1"/>
          <p:nvPr/>
        </p:nvSpPr>
        <p:spPr>
          <a:xfrm>
            <a:off x="919908" y="5943600"/>
            <a:ext cx="5422436" cy="307777"/>
          </a:xfrm>
          <a:prstGeom prst="rect">
            <a:avLst/>
          </a:prstGeom>
          <a:noFill/>
        </p:spPr>
        <p:txBody>
          <a:bodyPr wrap="square" rtlCol="0">
            <a:spAutoFit/>
          </a:bodyPr>
          <a:lstStyle/>
          <a:p>
            <a:pPr lvl="0"/>
            <a:r>
              <a:rPr lang="zh-TW" altLang="en-US" u="sng" dirty="0">
                <a:solidFill>
                  <a:schemeClr val="accent6">
                    <a:lumMod val="50000"/>
                  </a:schemeClr>
                </a:solidFill>
                <a:latin typeface="Microsoft JhengHei"/>
                <a:ea typeface="Microsoft JhengHei"/>
                <a:cs typeface="Microsoft JhengHei"/>
                <a:sym typeface="Microsoft JhengHei"/>
                <a:hlinkClick r:id="rId4"/>
              </a:rPr>
              <a:t>｜版權因素，請至此連結查看圖片</a:t>
            </a:r>
            <a:endParaRPr lang="en" altLang="zh-TW" u="sng" dirty="0">
              <a:solidFill>
                <a:schemeClr val="accent6">
                  <a:lumMod val="50000"/>
                </a:schemeClr>
              </a:solidFill>
            </a:endParaRPr>
          </a:p>
        </p:txBody>
      </p:sp>
      <p:pic>
        <p:nvPicPr>
          <p:cNvPr id="7" name="圖片 6">
            <a:extLst>
              <a:ext uri="{FF2B5EF4-FFF2-40B4-BE49-F238E27FC236}">
                <a16:creationId xmlns:a16="http://schemas.microsoft.com/office/drawing/2014/main" xmlns="" id="{BC340F8D-C4A4-A630-704B-549FE83D20F7}"/>
              </a:ext>
            </a:extLst>
          </p:cNvPr>
          <p:cNvPicPr>
            <a:picLocks noChangeAspect="1"/>
          </p:cNvPicPr>
          <p:nvPr/>
        </p:nvPicPr>
        <p:blipFill>
          <a:blip r:embed="rId5"/>
          <a:stretch>
            <a:fillRect/>
          </a:stretch>
        </p:blipFill>
        <p:spPr>
          <a:xfrm>
            <a:off x="849331" y="2962827"/>
            <a:ext cx="3946630" cy="932346"/>
          </a:xfrm>
          <a:prstGeom prst="rect">
            <a:avLst/>
          </a:prstGeom>
        </p:spPr>
      </p:pic>
    </p:spTree>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7" name="圖片 6" descr="一張含有 圓形, 圖形, 創造力, 藝術 的圖片&#10;&#10;AI 產生的內容可能不正確。">
            <a:extLst>
              <a:ext uri="{FF2B5EF4-FFF2-40B4-BE49-F238E27FC236}">
                <a16:creationId xmlns:a16="http://schemas.microsoft.com/office/drawing/2014/main" xmlns="" id="{1831D6C4-2853-4D54-FB62-9B9FE068D812}"/>
              </a:ext>
            </a:extLst>
          </p:cNvPr>
          <p:cNvPicPr>
            <a:picLocks noChangeAspect="1"/>
          </p:cNvPicPr>
          <p:nvPr/>
        </p:nvPicPr>
        <p:blipFill>
          <a:blip r:embed="rId3"/>
          <a:stretch>
            <a:fillRect/>
          </a:stretch>
        </p:blipFill>
        <p:spPr>
          <a:xfrm>
            <a:off x="9323586" y="2132895"/>
            <a:ext cx="2471236" cy="2139037"/>
          </a:xfrm>
          <a:prstGeom prst="rect">
            <a:avLst/>
          </a:prstGeom>
        </p:spPr>
      </p:pic>
      <p:sp>
        <p:nvSpPr>
          <p:cNvPr id="120" name="Google Shape;120;p5"/>
          <p:cNvSpPr txBox="1">
            <a:spLocks noGrp="1"/>
          </p:cNvSpPr>
          <p:nvPr>
            <p:ph type="body" idx="4294967295"/>
          </p:nvPr>
        </p:nvSpPr>
        <p:spPr>
          <a:xfrm>
            <a:off x="3748216" y="2006659"/>
            <a:ext cx="5673689" cy="3328600"/>
          </a:xfrm>
          <a:prstGeom prst="rect">
            <a:avLst/>
          </a:prstGeom>
          <a:noFill/>
          <a:ln>
            <a:noFill/>
          </a:ln>
        </p:spPr>
        <p:txBody>
          <a:bodyPr spcFirstLastPara="1" wrap="square" lIns="324000" tIns="180000" rIns="180000" bIns="108000" anchor="t" anchorCtr="0">
            <a:noAutofit/>
          </a:bodyPr>
          <a:lstStyle/>
          <a:p>
            <a:pPr marL="0" lvl="0" indent="0" algn="l" rtl="0">
              <a:lnSpc>
                <a:spcPts val="2200"/>
              </a:lnSpc>
              <a:spcBef>
                <a:spcPts val="0"/>
              </a:spcBef>
              <a:spcAft>
                <a:spcPts val="0"/>
              </a:spcAft>
              <a:buClr>
                <a:schemeClr val="dk1"/>
              </a:buClr>
              <a:buSzPts val="2400"/>
              <a:buNone/>
            </a:pPr>
            <a:r>
              <a:rPr lang="zh-TW" sz="1600" dirty="0">
                <a:latin typeface="Microsoft JhengHei" panose="020B0604030504040204" pitchFamily="34" charset="-120"/>
                <a:ea typeface="Microsoft JhengHei" panose="020B0604030504040204" pitchFamily="34" charset="-120"/>
                <a:cs typeface="Microsoft JhengHei"/>
                <a:sym typeface="Microsoft JhengHei"/>
              </a:rPr>
              <a:t>歌詞 (節錄)</a:t>
            </a:r>
            <a:endParaRPr sz="1600" dirty="0">
              <a:latin typeface="Microsoft JhengHei" panose="020B0604030504040204" pitchFamily="34" charset="-120"/>
              <a:ea typeface="Microsoft JhengHei" panose="020B0604030504040204" pitchFamily="34" charset="-120"/>
            </a:endParaRPr>
          </a:p>
          <a:p>
            <a:pPr marL="0" lvl="0" indent="0" algn="l" rtl="0">
              <a:lnSpc>
                <a:spcPts val="2200"/>
              </a:lnSpc>
              <a:spcBef>
                <a:spcPts val="600"/>
              </a:spcBef>
              <a:spcAft>
                <a:spcPts val="0"/>
              </a:spcAft>
              <a:buClr>
                <a:schemeClr val="dk1"/>
              </a:buClr>
              <a:buSzPts val="2400"/>
              <a:buNone/>
            </a:pPr>
            <a:r>
              <a:rPr lang="zh-TW" sz="1600" dirty="0">
                <a:latin typeface="Microsoft JhengHei" panose="020B0604030504040204" pitchFamily="34" charset="-120"/>
                <a:ea typeface="Microsoft JhengHei" panose="020B0604030504040204" pitchFamily="34" charset="-120"/>
                <a:cs typeface="Microsoft JhengHei"/>
                <a:sym typeface="Microsoft JhengHei"/>
              </a:rPr>
              <a:t>男：得得得　得了二十萬   </a:t>
            </a:r>
            <a:r>
              <a:rPr lang="zh-TW" sz="1600" b="1" dirty="0">
                <a:latin typeface="Microsoft JhengHei" panose="020B0604030504040204" pitchFamily="34" charset="-120"/>
                <a:ea typeface="Microsoft JhengHei" panose="020B0604030504040204" pitchFamily="34" charset="-120"/>
                <a:cs typeface="Microsoft JhengHei"/>
                <a:sym typeface="Microsoft JhengHei"/>
              </a:rPr>
              <a:t>愛國獎券若得到  做了有錢人</a:t>
            </a:r>
            <a:endParaRPr sz="1600" b="1" dirty="0">
              <a:latin typeface="Microsoft JhengHei" panose="020B0604030504040204" pitchFamily="34" charset="-120"/>
              <a:ea typeface="Microsoft JhengHei" panose="020B0604030504040204" pitchFamily="34" charset="-120"/>
              <a:cs typeface="Microsoft JhengHei"/>
              <a:sym typeface="Microsoft JhengHei"/>
            </a:endParaRPr>
          </a:p>
          <a:p>
            <a:pPr marL="0" lvl="0" indent="0" algn="l" rtl="0">
              <a:lnSpc>
                <a:spcPts val="2200"/>
              </a:lnSpc>
              <a:spcBef>
                <a:spcPts val="600"/>
              </a:spcBef>
              <a:spcAft>
                <a:spcPts val="0"/>
              </a:spcAft>
              <a:buClr>
                <a:schemeClr val="dk1"/>
              </a:buClr>
              <a:buSzPts val="2400"/>
              <a:buNone/>
            </a:pPr>
            <a:r>
              <a:rPr lang="zh-TW" sz="1600" dirty="0">
                <a:latin typeface="Microsoft JhengHei" panose="020B0604030504040204" pitchFamily="34" charset="-120"/>
                <a:ea typeface="Microsoft JhengHei" panose="020B0604030504040204" pitchFamily="34" charset="-120"/>
                <a:cs typeface="Microsoft JhengHei"/>
                <a:sym typeface="Microsoft JhengHei"/>
              </a:rPr>
              <a:t>女：二十萬元那麼難中獎   我真的不敢想</a:t>
            </a:r>
            <a:endParaRPr sz="1600" dirty="0">
              <a:latin typeface="Microsoft JhengHei" panose="020B0604030504040204" pitchFamily="34" charset="-120"/>
              <a:ea typeface="Microsoft JhengHei" panose="020B0604030504040204" pitchFamily="34" charset="-120"/>
              <a:cs typeface="Microsoft JhengHei"/>
              <a:sym typeface="Microsoft JhengHei"/>
            </a:endParaRPr>
          </a:p>
          <a:p>
            <a:pPr marL="0" lvl="0" indent="0" algn="l" rtl="0">
              <a:lnSpc>
                <a:spcPts val="2200"/>
              </a:lnSpc>
              <a:spcBef>
                <a:spcPts val="600"/>
              </a:spcBef>
              <a:spcAft>
                <a:spcPts val="0"/>
              </a:spcAft>
              <a:buClr>
                <a:schemeClr val="dk1"/>
              </a:buClr>
              <a:buSzPts val="2400"/>
              <a:buNone/>
            </a:pPr>
            <a:r>
              <a:rPr lang="zh-TW" sz="1600" dirty="0">
                <a:latin typeface="Microsoft JhengHei" panose="020B0604030504040204" pitchFamily="34" charset="-120"/>
                <a:ea typeface="Microsoft JhengHei" panose="020B0604030504040204" pitchFamily="34" charset="-120"/>
                <a:cs typeface="Microsoft JhengHei"/>
                <a:sym typeface="Microsoft JhengHei"/>
              </a:rPr>
              <a:t>男：這次穩當了  就像老鼠入牛角 </a:t>
            </a:r>
            <a:endParaRPr sz="1600" dirty="0">
              <a:latin typeface="Microsoft JhengHei" panose="020B0604030504040204" pitchFamily="34" charset="-120"/>
              <a:ea typeface="Microsoft JhengHei" panose="020B0604030504040204" pitchFamily="34" charset="-120"/>
              <a:cs typeface="Microsoft JhengHei"/>
              <a:sym typeface="Microsoft JhengHei"/>
            </a:endParaRPr>
          </a:p>
          <a:p>
            <a:pPr marL="0" lvl="0" indent="0" algn="l" rtl="0">
              <a:lnSpc>
                <a:spcPts val="2200"/>
              </a:lnSpc>
              <a:spcBef>
                <a:spcPts val="600"/>
              </a:spcBef>
              <a:spcAft>
                <a:spcPts val="0"/>
              </a:spcAft>
              <a:buClr>
                <a:schemeClr val="dk1"/>
              </a:buClr>
              <a:buSzPts val="2400"/>
              <a:buNone/>
            </a:pPr>
            <a:r>
              <a:rPr lang="zh-TW" sz="1600" dirty="0">
                <a:latin typeface="Microsoft JhengHei" panose="020B0604030504040204" pitchFamily="34" charset="-120"/>
                <a:ea typeface="Microsoft JhengHei" panose="020B0604030504040204" pitchFamily="34" charset="-120"/>
                <a:cs typeface="Microsoft JhengHei"/>
                <a:sym typeface="Microsoft JhengHei"/>
              </a:rPr>
              <a:t>男：得得得　得了二十萬   </a:t>
            </a:r>
            <a:r>
              <a:rPr lang="zh-TW" sz="1600" b="1" dirty="0">
                <a:latin typeface="Microsoft JhengHei" panose="020B0604030504040204" pitchFamily="34" charset="-120"/>
                <a:ea typeface="Microsoft JhengHei" panose="020B0604030504040204" pitchFamily="34" charset="-120"/>
                <a:cs typeface="Microsoft JhengHei"/>
                <a:sym typeface="Microsoft JhengHei"/>
              </a:rPr>
              <a:t>第一特獎若是得 做了有錢人</a:t>
            </a:r>
            <a:endParaRPr sz="1600" b="1" dirty="0">
              <a:latin typeface="Microsoft JhengHei" panose="020B0604030504040204" pitchFamily="34" charset="-120"/>
              <a:ea typeface="Microsoft JhengHei" panose="020B0604030504040204" pitchFamily="34" charset="-120"/>
              <a:cs typeface="Microsoft JhengHei"/>
              <a:sym typeface="Microsoft JhengHei"/>
            </a:endParaRPr>
          </a:p>
          <a:p>
            <a:pPr marL="0" lvl="0" indent="0" algn="l" rtl="0">
              <a:lnSpc>
                <a:spcPts val="2200"/>
              </a:lnSpc>
              <a:spcBef>
                <a:spcPts val="600"/>
              </a:spcBef>
              <a:spcAft>
                <a:spcPts val="0"/>
              </a:spcAft>
              <a:buClr>
                <a:schemeClr val="dk1"/>
              </a:buClr>
              <a:buSzPts val="2400"/>
              <a:buNone/>
            </a:pPr>
            <a:r>
              <a:rPr lang="zh-TW" sz="1600" dirty="0">
                <a:latin typeface="Microsoft JhengHei" panose="020B0604030504040204" pitchFamily="34" charset="-120"/>
                <a:ea typeface="Microsoft JhengHei" panose="020B0604030504040204" pitchFamily="34" charset="-120"/>
                <a:cs typeface="Microsoft JhengHei"/>
                <a:sym typeface="Microsoft JhengHei"/>
              </a:rPr>
              <a:t>女：二十萬元如果得到　來去寄銀行 </a:t>
            </a:r>
            <a:endParaRPr sz="1600" dirty="0">
              <a:latin typeface="Microsoft JhengHei" panose="020B0604030504040204" pitchFamily="34" charset="-120"/>
              <a:ea typeface="Microsoft JhengHei" panose="020B0604030504040204" pitchFamily="34" charset="-120"/>
              <a:cs typeface="Microsoft JhengHei"/>
              <a:sym typeface="Microsoft JhengHei"/>
            </a:endParaRPr>
          </a:p>
          <a:p>
            <a:pPr marL="0" lvl="0" indent="0" algn="l" rtl="0">
              <a:lnSpc>
                <a:spcPts val="2200"/>
              </a:lnSpc>
              <a:spcBef>
                <a:spcPts val="600"/>
              </a:spcBef>
              <a:spcAft>
                <a:spcPts val="0"/>
              </a:spcAft>
              <a:buClr>
                <a:schemeClr val="dk1"/>
              </a:buClr>
              <a:buSzPts val="2400"/>
              <a:buNone/>
            </a:pPr>
            <a:r>
              <a:rPr lang="zh-TW" sz="1600" dirty="0">
                <a:latin typeface="Microsoft JhengHei" panose="020B0604030504040204" pitchFamily="34" charset="-120"/>
                <a:ea typeface="Microsoft JhengHei" panose="020B0604030504040204" pitchFamily="34" charset="-120"/>
                <a:cs typeface="Microsoft JhengHei"/>
                <a:sym typeface="Microsoft JhengHei"/>
              </a:rPr>
              <a:t>男：得得得　得了二十萬   二十萬元若得到 </a:t>
            </a:r>
            <a:r>
              <a:rPr lang="zh-TW" sz="1600" b="1" dirty="0">
                <a:latin typeface="Microsoft JhengHei" panose="020B0604030504040204" pitchFamily="34" charset="-120"/>
                <a:ea typeface="Microsoft JhengHei" panose="020B0604030504040204" pitchFamily="34" charset="-120"/>
                <a:cs typeface="Microsoft JhengHei"/>
                <a:sym typeface="Microsoft JhengHei"/>
              </a:rPr>
              <a:t>喊水會結凍</a:t>
            </a:r>
            <a:r>
              <a:rPr lang="zh-TW" sz="1600" dirty="0">
                <a:latin typeface="Microsoft JhengHei" panose="020B0604030504040204" pitchFamily="34" charset="-120"/>
                <a:ea typeface="Microsoft JhengHei" panose="020B0604030504040204" pitchFamily="34" charset="-120"/>
                <a:cs typeface="Microsoft JhengHei"/>
                <a:sym typeface="Microsoft JhengHei"/>
              </a:rPr>
              <a:t> </a:t>
            </a:r>
            <a:endParaRPr sz="1600" dirty="0">
              <a:latin typeface="Microsoft JhengHei" panose="020B0604030504040204" pitchFamily="34" charset="-120"/>
              <a:ea typeface="Microsoft JhengHei" panose="020B0604030504040204" pitchFamily="34" charset="-120"/>
              <a:cs typeface="Microsoft JhengHei"/>
              <a:sym typeface="Microsoft JhengHei"/>
            </a:endParaRPr>
          </a:p>
          <a:p>
            <a:pPr marL="0" lvl="0" indent="0" algn="l" rtl="0">
              <a:lnSpc>
                <a:spcPts val="2200"/>
              </a:lnSpc>
              <a:spcBef>
                <a:spcPts val="600"/>
              </a:spcBef>
              <a:spcAft>
                <a:spcPts val="0"/>
              </a:spcAft>
              <a:buClr>
                <a:schemeClr val="dk1"/>
              </a:buClr>
              <a:buSzPts val="2400"/>
              <a:buNone/>
            </a:pPr>
            <a:r>
              <a:rPr lang="zh-TW" sz="1600" dirty="0">
                <a:latin typeface="Microsoft JhengHei" panose="020B0604030504040204" pitchFamily="34" charset="-120"/>
                <a:ea typeface="Microsoft JhengHei" panose="020B0604030504040204" pitchFamily="34" charset="-120"/>
                <a:cs typeface="Microsoft JhengHei"/>
                <a:sym typeface="Microsoft JhengHei"/>
              </a:rPr>
              <a:t>女：</a:t>
            </a:r>
            <a:r>
              <a:rPr lang="zh-TW" sz="1600" b="1" dirty="0">
                <a:latin typeface="Microsoft JhengHei" panose="020B0604030504040204" pitchFamily="34" charset="-120"/>
                <a:ea typeface="Microsoft JhengHei" panose="020B0604030504040204" pitchFamily="34" charset="-120"/>
                <a:cs typeface="Microsoft JhengHei"/>
                <a:sym typeface="Microsoft JhengHei"/>
              </a:rPr>
              <a:t>黑頭仔車   </a:t>
            </a:r>
            <a:r>
              <a:rPr lang="zh-TW" sz="1600" dirty="0">
                <a:latin typeface="Microsoft JhengHei" panose="020B0604030504040204" pitchFamily="34" charset="-120"/>
                <a:ea typeface="Microsoft JhengHei" panose="020B0604030504040204" pitchFamily="34" charset="-120"/>
                <a:cs typeface="Microsoft JhengHei"/>
                <a:sym typeface="Microsoft JhengHei"/>
              </a:rPr>
              <a:t>噗噗噗    </a:t>
            </a:r>
            <a:r>
              <a:rPr lang="zh-TW" sz="1600" b="1" dirty="0">
                <a:latin typeface="Microsoft JhengHei" panose="020B0604030504040204" pitchFamily="34" charset="-120"/>
                <a:ea typeface="Microsoft JhengHei" panose="020B0604030504040204" pitchFamily="34" charset="-120"/>
                <a:cs typeface="Microsoft JhengHei"/>
                <a:sym typeface="Microsoft JhengHei"/>
              </a:rPr>
              <a:t>坐得真輕鬆 </a:t>
            </a:r>
            <a:endParaRPr sz="1600" b="1" dirty="0">
              <a:latin typeface="Microsoft JhengHei" panose="020B0604030504040204" pitchFamily="34" charset="-120"/>
              <a:ea typeface="Microsoft JhengHei" panose="020B0604030504040204" pitchFamily="34" charset="-120"/>
              <a:cs typeface="Microsoft JhengHei"/>
              <a:sym typeface="Microsoft JhengHei"/>
            </a:endParaRPr>
          </a:p>
        </p:txBody>
      </p:sp>
      <p:sp>
        <p:nvSpPr>
          <p:cNvPr id="123" name="Google Shape;123;p5"/>
          <p:cNvSpPr/>
          <p:nvPr/>
        </p:nvSpPr>
        <p:spPr>
          <a:xfrm>
            <a:off x="407160" y="2586069"/>
            <a:ext cx="2761387" cy="1438815"/>
          </a:xfrm>
          <a:custGeom>
            <a:avLst/>
            <a:gdLst>
              <a:gd name="connsiteX0" fmla="*/ 0 w 2761387"/>
              <a:gd name="connsiteY0" fmla="*/ 0 h 1438815"/>
              <a:gd name="connsiteX1" fmla="*/ 524664 w 2761387"/>
              <a:gd name="connsiteY1" fmla="*/ 0 h 1438815"/>
              <a:gd name="connsiteX2" fmla="*/ 994099 w 2761387"/>
              <a:gd name="connsiteY2" fmla="*/ 0 h 1438815"/>
              <a:gd name="connsiteX3" fmla="*/ 1601604 w 2761387"/>
              <a:gd name="connsiteY3" fmla="*/ 0 h 1438815"/>
              <a:gd name="connsiteX4" fmla="*/ 2126268 w 2761387"/>
              <a:gd name="connsiteY4" fmla="*/ 0 h 1438815"/>
              <a:gd name="connsiteX5" fmla="*/ 2761387 w 2761387"/>
              <a:gd name="connsiteY5" fmla="*/ 0 h 1438815"/>
              <a:gd name="connsiteX6" fmla="*/ 2761387 w 2761387"/>
              <a:gd name="connsiteY6" fmla="*/ 508381 h 1438815"/>
              <a:gd name="connsiteX7" fmla="*/ 2761387 w 2761387"/>
              <a:gd name="connsiteY7" fmla="*/ 987986 h 1438815"/>
              <a:gd name="connsiteX8" fmla="*/ 2761387 w 2761387"/>
              <a:gd name="connsiteY8" fmla="*/ 1438815 h 1438815"/>
              <a:gd name="connsiteX9" fmla="*/ 2264337 w 2761387"/>
              <a:gd name="connsiteY9" fmla="*/ 1438815 h 1438815"/>
              <a:gd name="connsiteX10" fmla="*/ 1712060 w 2761387"/>
              <a:gd name="connsiteY10" fmla="*/ 1438815 h 1438815"/>
              <a:gd name="connsiteX11" fmla="*/ 1159783 w 2761387"/>
              <a:gd name="connsiteY11" fmla="*/ 1438815 h 1438815"/>
              <a:gd name="connsiteX12" fmla="*/ 635119 w 2761387"/>
              <a:gd name="connsiteY12" fmla="*/ 1438815 h 1438815"/>
              <a:gd name="connsiteX13" fmla="*/ 0 w 2761387"/>
              <a:gd name="connsiteY13" fmla="*/ 1438815 h 1438815"/>
              <a:gd name="connsiteX14" fmla="*/ 0 w 2761387"/>
              <a:gd name="connsiteY14" fmla="*/ 930434 h 1438815"/>
              <a:gd name="connsiteX15" fmla="*/ 0 w 2761387"/>
              <a:gd name="connsiteY15" fmla="*/ 422052 h 1438815"/>
              <a:gd name="connsiteX16" fmla="*/ 0 w 2761387"/>
              <a:gd name="connsiteY16" fmla="*/ 0 h 143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61387" h="1438815" extrusionOk="0">
                <a:moveTo>
                  <a:pt x="0" y="0"/>
                </a:moveTo>
                <a:cubicBezTo>
                  <a:pt x="142192" y="-53696"/>
                  <a:pt x="376888" y="27382"/>
                  <a:pt x="524664" y="0"/>
                </a:cubicBezTo>
                <a:cubicBezTo>
                  <a:pt x="672440" y="-27382"/>
                  <a:pt x="804593" y="55848"/>
                  <a:pt x="994099" y="0"/>
                </a:cubicBezTo>
                <a:cubicBezTo>
                  <a:pt x="1183606" y="-55848"/>
                  <a:pt x="1456757" y="52380"/>
                  <a:pt x="1601604" y="0"/>
                </a:cubicBezTo>
                <a:cubicBezTo>
                  <a:pt x="1746452" y="-52380"/>
                  <a:pt x="1899713" y="49627"/>
                  <a:pt x="2126268" y="0"/>
                </a:cubicBezTo>
                <a:cubicBezTo>
                  <a:pt x="2352823" y="-49627"/>
                  <a:pt x="2544635" y="17835"/>
                  <a:pt x="2761387" y="0"/>
                </a:cubicBezTo>
                <a:cubicBezTo>
                  <a:pt x="2809693" y="139632"/>
                  <a:pt x="2718032" y="279156"/>
                  <a:pt x="2761387" y="508381"/>
                </a:cubicBezTo>
                <a:cubicBezTo>
                  <a:pt x="2804742" y="737606"/>
                  <a:pt x="2736263" y="807020"/>
                  <a:pt x="2761387" y="987986"/>
                </a:cubicBezTo>
                <a:cubicBezTo>
                  <a:pt x="2786511" y="1168952"/>
                  <a:pt x="2752897" y="1247639"/>
                  <a:pt x="2761387" y="1438815"/>
                </a:cubicBezTo>
                <a:cubicBezTo>
                  <a:pt x="2580058" y="1453311"/>
                  <a:pt x="2369073" y="1386622"/>
                  <a:pt x="2264337" y="1438815"/>
                </a:cubicBezTo>
                <a:cubicBezTo>
                  <a:pt x="2159601" y="1491008"/>
                  <a:pt x="1848307" y="1421143"/>
                  <a:pt x="1712060" y="1438815"/>
                </a:cubicBezTo>
                <a:cubicBezTo>
                  <a:pt x="1575813" y="1456487"/>
                  <a:pt x="1412276" y="1403876"/>
                  <a:pt x="1159783" y="1438815"/>
                </a:cubicBezTo>
                <a:cubicBezTo>
                  <a:pt x="907290" y="1473754"/>
                  <a:pt x="825835" y="1434256"/>
                  <a:pt x="635119" y="1438815"/>
                </a:cubicBezTo>
                <a:cubicBezTo>
                  <a:pt x="444403" y="1443374"/>
                  <a:pt x="222617" y="1428745"/>
                  <a:pt x="0" y="1438815"/>
                </a:cubicBezTo>
                <a:cubicBezTo>
                  <a:pt x="-14242" y="1237140"/>
                  <a:pt x="38523" y="1060648"/>
                  <a:pt x="0" y="930434"/>
                </a:cubicBezTo>
                <a:cubicBezTo>
                  <a:pt x="-38523" y="800220"/>
                  <a:pt x="54491" y="577762"/>
                  <a:pt x="0" y="422052"/>
                </a:cubicBezTo>
                <a:cubicBezTo>
                  <a:pt x="-54491" y="266342"/>
                  <a:pt x="39315" y="84829"/>
                  <a:pt x="0" y="0"/>
                </a:cubicBezTo>
                <a:close/>
              </a:path>
            </a:pathLst>
          </a:custGeom>
          <a:noFill/>
          <a:ln w="19050">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91425" tIns="45700" rIns="91425" bIns="45700" anchor="t" anchorCtr="0">
            <a:spAutoFit/>
          </a:bodyPr>
          <a:lstStyle/>
          <a:p>
            <a:pPr marL="0" marR="0" lvl="0" indent="0" rtl="0">
              <a:lnSpc>
                <a:spcPts val="2080"/>
              </a:lnSpc>
              <a:spcBef>
                <a:spcPts val="0"/>
              </a:spcBef>
              <a:spcAft>
                <a:spcPts val="0"/>
              </a:spcAft>
              <a:buNone/>
            </a:pPr>
            <a:r>
              <a:rPr lang="zh-TW" sz="1600" dirty="0">
                <a:solidFill>
                  <a:schemeClr val="tx1"/>
                </a:solidFill>
                <a:latin typeface="Microsoft JhengHei" panose="020B0604030504040204" pitchFamily="34" charset="-120"/>
                <a:ea typeface="Microsoft JhengHei" panose="020B0604030504040204" pitchFamily="34" charset="-120"/>
                <a:cs typeface="Microsoft JhengHei"/>
                <a:sym typeface="Microsoft JhengHei"/>
              </a:rPr>
              <a:t>1950年代知名廣播員洪德成、秀文合作演出。</a:t>
            </a:r>
            <a:endParaRPr sz="1600" dirty="0">
              <a:solidFill>
                <a:schemeClr val="tx1"/>
              </a:solidFill>
              <a:latin typeface="Microsoft JhengHei" panose="020B0604030504040204" pitchFamily="34" charset="-120"/>
              <a:ea typeface="Microsoft JhengHei" panose="020B0604030504040204" pitchFamily="34" charset="-120"/>
              <a:cs typeface="Microsoft JhengHei"/>
              <a:sym typeface="Microsoft JhengHei"/>
            </a:endParaRPr>
          </a:p>
          <a:p>
            <a:pPr marL="0" marR="0" lvl="0" indent="0" algn="just" rtl="0">
              <a:lnSpc>
                <a:spcPts val="2080"/>
              </a:lnSpc>
              <a:spcBef>
                <a:spcPts val="0"/>
              </a:spcBef>
              <a:spcAft>
                <a:spcPts val="0"/>
              </a:spcAft>
              <a:buNone/>
            </a:pPr>
            <a:r>
              <a:rPr lang="zh-TW" sz="1600" dirty="0">
                <a:solidFill>
                  <a:schemeClr val="tx1"/>
                </a:solidFill>
                <a:latin typeface="Microsoft JhengHei" panose="020B0604030504040204" pitchFamily="34" charset="-120"/>
                <a:ea typeface="Microsoft JhengHei" panose="020B0604030504040204" pitchFamily="34" charset="-120"/>
                <a:cs typeface="Microsoft JhengHei"/>
                <a:sym typeface="Microsoft JhengHei"/>
              </a:rPr>
              <a:t>歌曲對話圍繞，兩人</a:t>
            </a:r>
            <a:r>
              <a:rPr lang="zh-TW" sz="1600" dirty="0">
                <a:solidFill>
                  <a:schemeClr val="tx1"/>
                </a:solidFill>
                <a:latin typeface="Microsoft JhengHei" panose="020B0604030504040204" pitchFamily="34" charset="-120"/>
                <a:ea typeface="Microsoft JhengHei" panose="020B0604030504040204" pitchFamily="34" charset="-120"/>
                <a:cs typeface="DFKai-SB"/>
                <a:sym typeface="DFKai-SB"/>
              </a:rPr>
              <a:t>“</a:t>
            </a:r>
            <a:r>
              <a:rPr lang="zh-TW" sz="1600" b="1" dirty="0">
                <a:solidFill>
                  <a:schemeClr val="tx1"/>
                </a:solidFill>
                <a:latin typeface="Microsoft JhengHei" panose="020B0604030504040204" pitchFamily="34" charset="-120"/>
                <a:ea typeface="Microsoft JhengHei" panose="020B0604030504040204" pitchFamily="34" charset="-120"/>
                <a:cs typeface="Microsoft JhengHei"/>
                <a:sym typeface="Microsoft JhengHei"/>
              </a:rPr>
              <a:t>想像</a:t>
            </a:r>
            <a:r>
              <a:rPr lang="zh-TW" sz="1600" dirty="0">
                <a:solidFill>
                  <a:schemeClr val="tx1"/>
                </a:solidFill>
                <a:latin typeface="Microsoft JhengHei" panose="020B0604030504040204" pitchFamily="34" charset="-120"/>
                <a:ea typeface="Microsoft JhengHei" panose="020B0604030504040204" pitchFamily="34" charset="-120"/>
                <a:cs typeface="DFKai-SB"/>
                <a:sym typeface="DFKai-SB"/>
              </a:rPr>
              <a:t>”</a:t>
            </a:r>
            <a:r>
              <a:rPr lang="zh-TW" sz="1600" dirty="0">
                <a:solidFill>
                  <a:schemeClr val="tx1"/>
                </a:solidFill>
                <a:latin typeface="Microsoft JhengHei" panose="020B0604030504040204" pitchFamily="34" charset="-120"/>
                <a:ea typeface="Microsoft JhengHei" panose="020B0604030504040204" pitchFamily="34" charset="-120"/>
                <a:cs typeface="Microsoft JhengHei"/>
                <a:sym typeface="Microsoft JhengHei"/>
              </a:rPr>
              <a:t>愛國獎券中獎之後要如何使用第一特獎20萬獎金。</a:t>
            </a:r>
            <a:endParaRPr sz="1100" dirty="0">
              <a:solidFill>
                <a:schemeClr val="tx1"/>
              </a:solidFill>
              <a:latin typeface="Microsoft JhengHei" panose="020B0604030504040204" pitchFamily="34" charset="-120"/>
              <a:ea typeface="Microsoft JhengHei" panose="020B0604030504040204" pitchFamily="34" charset="-120"/>
            </a:endParaRPr>
          </a:p>
        </p:txBody>
      </p:sp>
      <p:sp>
        <p:nvSpPr>
          <p:cNvPr id="2" name="Google Shape;102;p3">
            <a:extLst>
              <a:ext uri="{FF2B5EF4-FFF2-40B4-BE49-F238E27FC236}">
                <a16:creationId xmlns:a16="http://schemas.microsoft.com/office/drawing/2014/main" xmlns="" id="{C63F97BD-2294-6112-63AF-2527E371C4F2}"/>
              </a:ext>
            </a:extLst>
          </p:cNvPr>
          <p:cNvSpPr txBox="1">
            <a:spLocks/>
          </p:cNvSpPr>
          <p:nvPr/>
        </p:nvSpPr>
        <p:spPr>
          <a:xfrm>
            <a:off x="397178" y="814376"/>
            <a:ext cx="2771369" cy="2018741"/>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ts val="4720"/>
              </a:lnSpc>
            </a:pPr>
            <a:r>
              <a:rPr lang="zh-TW" altLang="zh-TW" sz="3200" b="1" dirty="0">
                <a:solidFill>
                  <a:schemeClr val="tx1"/>
                </a:solidFill>
                <a:latin typeface="Microsoft JhengHei"/>
                <a:ea typeface="Microsoft JhengHei"/>
                <a:cs typeface="Microsoft JhengHei"/>
                <a:sym typeface="Microsoft JhengHei"/>
              </a:rPr>
              <a:t>藝文作品反映當時社會風氣</a:t>
            </a:r>
            <a:endParaRPr lang="zh-TW" altLang="en-US" sz="3200" dirty="0">
              <a:solidFill>
                <a:schemeClr val="tx1"/>
              </a:solidFill>
            </a:endParaRPr>
          </a:p>
        </p:txBody>
      </p:sp>
      <p:sp>
        <p:nvSpPr>
          <p:cNvPr id="4" name="文字方塊 3">
            <a:extLst>
              <a:ext uri="{FF2B5EF4-FFF2-40B4-BE49-F238E27FC236}">
                <a16:creationId xmlns:a16="http://schemas.microsoft.com/office/drawing/2014/main" xmlns="" id="{67EC0E77-ED7F-C713-35F2-7ADAF7D539F7}"/>
              </a:ext>
            </a:extLst>
          </p:cNvPr>
          <p:cNvSpPr txBox="1"/>
          <p:nvPr/>
        </p:nvSpPr>
        <p:spPr>
          <a:xfrm>
            <a:off x="3884781" y="5747383"/>
            <a:ext cx="6007364" cy="307053"/>
          </a:xfrm>
          <a:prstGeom prst="rect">
            <a:avLst/>
          </a:prstGeom>
          <a:noFill/>
        </p:spPr>
        <p:txBody>
          <a:bodyPr wrap="square" rtlCol="0">
            <a:spAutoFit/>
          </a:bodyPr>
          <a:lstStyle/>
          <a:p>
            <a:r>
              <a:rPr lang="zh-TW" altLang="zh-TW" dirty="0">
                <a:solidFill>
                  <a:schemeClr val="bg1">
                    <a:lumMod val="75000"/>
                  </a:schemeClr>
                </a:solidFill>
                <a:latin typeface="Microsoft JhengHei"/>
                <a:ea typeface="Microsoft JhengHei"/>
                <a:cs typeface="Microsoft JhengHei"/>
                <a:sym typeface="Microsoft JhengHei"/>
              </a:rPr>
              <a:t>（亞洲唱片出版，陳明章 蒐藏）    </a:t>
            </a:r>
            <a:r>
              <a:rPr lang="zh-TW" altLang="zh-TW" dirty="0">
                <a:solidFill>
                  <a:schemeClr val="bg1">
                    <a:lumMod val="75000"/>
                  </a:schemeClr>
                </a:solidFill>
                <a:latin typeface="Microsoft JhengHei"/>
                <a:ea typeface="Microsoft JhengHei"/>
                <a:cs typeface="Microsoft JhengHei"/>
                <a:sym typeface="Microsoft JhengHei"/>
                <a:hlinkClick r:id="rId4">
                  <a:extLst>
                    <a:ext uri="{A12FA001-AC4F-418D-AE19-62706E023703}">
                      <ahyp:hlinkClr xmlns:ahyp="http://schemas.microsoft.com/office/drawing/2018/hyperlinkcolor" xmlns="" val="tx"/>
                    </a:ext>
                  </a:extLst>
                </a:hlinkClick>
              </a:rPr>
              <a:t>版權因素，請至</a:t>
            </a:r>
            <a:r>
              <a:rPr lang="zh-TW" altLang="en-US" dirty="0">
                <a:solidFill>
                  <a:schemeClr val="bg1">
                    <a:lumMod val="75000"/>
                  </a:schemeClr>
                </a:solidFill>
                <a:latin typeface="Microsoft JhengHei"/>
                <a:ea typeface="Microsoft JhengHei"/>
                <a:cs typeface="Microsoft JhengHei"/>
                <a:sym typeface="Microsoft JhengHei"/>
                <a:hlinkClick r:id="rId4">
                  <a:extLst>
                    <a:ext uri="{A12FA001-AC4F-418D-AE19-62706E023703}">
                      <ahyp:hlinkClr xmlns:ahyp="http://schemas.microsoft.com/office/drawing/2018/hyperlinkcolor" xmlns="" val="tx"/>
                    </a:ext>
                  </a:extLst>
                </a:hlinkClick>
              </a:rPr>
              <a:t>此</a:t>
            </a:r>
            <a:r>
              <a:rPr lang="zh-TW" altLang="zh-TW" dirty="0">
                <a:solidFill>
                  <a:schemeClr val="bg1">
                    <a:lumMod val="75000"/>
                  </a:schemeClr>
                </a:solidFill>
                <a:latin typeface="Microsoft JhengHei"/>
                <a:ea typeface="Microsoft JhengHei"/>
                <a:cs typeface="Microsoft JhengHei"/>
                <a:sym typeface="Microsoft JhengHei"/>
                <a:hlinkClick r:id="rId4">
                  <a:extLst>
                    <a:ext uri="{A12FA001-AC4F-418D-AE19-62706E023703}">
                      <ahyp:hlinkClr xmlns:ahyp="http://schemas.microsoft.com/office/drawing/2018/hyperlinkcolor" xmlns="" val="tx"/>
                    </a:ext>
                  </a:extLst>
                </a:hlinkClick>
              </a:rPr>
              <a:t>連結查看圖片及音檔</a:t>
            </a:r>
            <a:endParaRPr lang="en" altLang="zh-TW" dirty="0">
              <a:solidFill>
                <a:schemeClr val="bg1">
                  <a:lumMod val="75000"/>
                </a:schemeClr>
              </a:solidFill>
            </a:endParaRPr>
          </a:p>
        </p:txBody>
      </p:sp>
      <p:sp>
        <p:nvSpPr>
          <p:cNvPr id="5" name="Google Shape;94;p2">
            <a:extLst>
              <a:ext uri="{FF2B5EF4-FFF2-40B4-BE49-F238E27FC236}">
                <a16:creationId xmlns:a16="http://schemas.microsoft.com/office/drawing/2014/main" xmlns="" id="{3A7D582C-62A0-0185-0C05-A4D228678813}"/>
              </a:ext>
            </a:extLst>
          </p:cNvPr>
          <p:cNvSpPr/>
          <p:nvPr/>
        </p:nvSpPr>
        <p:spPr>
          <a:xfrm>
            <a:off x="3748216" y="1113164"/>
            <a:ext cx="4695567" cy="461624"/>
          </a:xfrm>
          <a:custGeom>
            <a:avLst/>
            <a:gdLst>
              <a:gd name="connsiteX0" fmla="*/ 0 w 4695567"/>
              <a:gd name="connsiteY0" fmla="*/ 0 h 461624"/>
              <a:gd name="connsiteX1" fmla="*/ 539990 w 4695567"/>
              <a:gd name="connsiteY1" fmla="*/ 0 h 461624"/>
              <a:gd name="connsiteX2" fmla="*/ 986069 w 4695567"/>
              <a:gd name="connsiteY2" fmla="*/ 0 h 461624"/>
              <a:gd name="connsiteX3" fmla="*/ 1666926 w 4695567"/>
              <a:gd name="connsiteY3" fmla="*/ 0 h 461624"/>
              <a:gd name="connsiteX4" fmla="*/ 2206916 w 4695567"/>
              <a:gd name="connsiteY4" fmla="*/ 0 h 461624"/>
              <a:gd name="connsiteX5" fmla="*/ 2746907 w 4695567"/>
              <a:gd name="connsiteY5" fmla="*/ 0 h 461624"/>
              <a:gd name="connsiteX6" fmla="*/ 3427764 w 4695567"/>
              <a:gd name="connsiteY6" fmla="*/ 0 h 461624"/>
              <a:gd name="connsiteX7" fmla="*/ 3920798 w 4695567"/>
              <a:gd name="connsiteY7" fmla="*/ 0 h 461624"/>
              <a:gd name="connsiteX8" fmla="*/ 4695567 w 4695567"/>
              <a:gd name="connsiteY8" fmla="*/ 0 h 461624"/>
              <a:gd name="connsiteX9" fmla="*/ 4695567 w 4695567"/>
              <a:gd name="connsiteY9" fmla="*/ 461624 h 461624"/>
              <a:gd name="connsiteX10" fmla="*/ 4202532 w 4695567"/>
              <a:gd name="connsiteY10" fmla="*/ 461624 h 461624"/>
              <a:gd name="connsiteX11" fmla="*/ 3615587 w 4695567"/>
              <a:gd name="connsiteY11" fmla="*/ 461624 h 461624"/>
              <a:gd name="connsiteX12" fmla="*/ 3075596 w 4695567"/>
              <a:gd name="connsiteY12" fmla="*/ 461624 h 461624"/>
              <a:gd name="connsiteX13" fmla="*/ 2394739 w 4695567"/>
              <a:gd name="connsiteY13" fmla="*/ 461624 h 461624"/>
              <a:gd name="connsiteX14" fmla="*/ 1713882 w 4695567"/>
              <a:gd name="connsiteY14" fmla="*/ 461624 h 461624"/>
              <a:gd name="connsiteX15" fmla="*/ 1220847 w 4695567"/>
              <a:gd name="connsiteY15" fmla="*/ 461624 h 461624"/>
              <a:gd name="connsiteX16" fmla="*/ 633902 w 4695567"/>
              <a:gd name="connsiteY16" fmla="*/ 461624 h 461624"/>
              <a:gd name="connsiteX17" fmla="*/ 0 w 4695567"/>
              <a:gd name="connsiteY17" fmla="*/ 461624 h 461624"/>
              <a:gd name="connsiteX18" fmla="*/ 0 w 4695567"/>
              <a:gd name="connsiteY18" fmla="*/ 0 h 46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95567" h="461624" extrusionOk="0">
                <a:moveTo>
                  <a:pt x="0" y="0"/>
                </a:moveTo>
                <a:cubicBezTo>
                  <a:pt x="148047" y="-33825"/>
                  <a:pt x="417985" y="14094"/>
                  <a:pt x="539990" y="0"/>
                </a:cubicBezTo>
                <a:cubicBezTo>
                  <a:pt x="661995" y="-14094"/>
                  <a:pt x="807398" y="3109"/>
                  <a:pt x="986069" y="0"/>
                </a:cubicBezTo>
                <a:cubicBezTo>
                  <a:pt x="1164740" y="-3109"/>
                  <a:pt x="1331696" y="44013"/>
                  <a:pt x="1666926" y="0"/>
                </a:cubicBezTo>
                <a:cubicBezTo>
                  <a:pt x="2002156" y="-44013"/>
                  <a:pt x="1993646" y="62810"/>
                  <a:pt x="2206916" y="0"/>
                </a:cubicBezTo>
                <a:cubicBezTo>
                  <a:pt x="2420186" y="-62810"/>
                  <a:pt x="2617148" y="5964"/>
                  <a:pt x="2746907" y="0"/>
                </a:cubicBezTo>
                <a:cubicBezTo>
                  <a:pt x="2876666" y="-5964"/>
                  <a:pt x="3107881" y="60731"/>
                  <a:pt x="3427764" y="0"/>
                </a:cubicBezTo>
                <a:cubicBezTo>
                  <a:pt x="3747647" y="-60731"/>
                  <a:pt x="3758709" y="28999"/>
                  <a:pt x="3920798" y="0"/>
                </a:cubicBezTo>
                <a:cubicBezTo>
                  <a:pt x="4082887" y="-28999"/>
                  <a:pt x="4411602" y="89319"/>
                  <a:pt x="4695567" y="0"/>
                </a:cubicBezTo>
                <a:cubicBezTo>
                  <a:pt x="4711455" y="138458"/>
                  <a:pt x="4645587" y="334109"/>
                  <a:pt x="4695567" y="461624"/>
                </a:cubicBezTo>
                <a:cubicBezTo>
                  <a:pt x="4519879" y="470907"/>
                  <a:pt x="4328273" y="441249"/>
                  <a:pt x="4202532" y="461624"/>
                </a:cubicBezTo>
                <a:cubicBezTo>
                  <a:pt x="4076792" y="481999"/>
                  <a:pt x="3874590" y="394588"/>
                  <a:pt x="3615587" y="461624"/>
                </a:cubicBezTo>
                <a:cubicBezTo>
                  <a:pt x="3356584" y="528660"/>
                  <a:pt x="3307525" y="424752"/>
                  <a:pt x="3075596" y="461624"/>
                </a:cubicBezTo>
                <a:cubicBezTo>
                  <a:pt x="2843667" y="498496"/>
                  <a:pt x="2658471" y="448313"/>
                  <a:pt x="2394739" y="461624"/>
                </a:cubicBezTo>
                <a:cubicBezTo>
                  <a:pt x="2131007" y="474935"/>
                  <a:pt x="2051365" y="440856"/>
                  <a:pt x="1713882" y="461624"/>
                </a:cubicBezTo>
                <a:cubicBezTo>
                  <a:pt x="1376399" y="482392"/>
                  <a:pt x="1361230" y="410552"/>
                  <a:pt x="1220847" y="461624"/>
                </a:cubicBezTo>
                <a:cubicBezTo>
                  <a:pt x="1080465" y="512696"/>
                  <a:pt x="921179" y="444274"/>
                  <a:pt x="633902" y="461624"/>
                </a:cubicBezTo>
                <a:cubicBezTo>
                  <a:pt x="346625" y="478974"/>
                  <a:pt x="282690" y="401179"/>
                  <a:pt x="0" y="461624"/>
                </a:cubicBezTo>
                <a:cubicBezTo>
                  <a:pt x="-6725" y="313261"/>
                  <a:pt x="12097" y="153135"/>
                  <a:pt x="0" y="0"/>
                </a:cubicBezTo>
                <a:close/>
              </a:path>
            </a:pathLst>
          </a:custGeom>
          <a:noFill/>
          <a:ln>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style>
          <a:lnRef idx="0">
            <a:scrgbClr r="0" g="0" b="0"/>
          </a:lnRef>
          <a:fillRef idx="0">
            <a:scrgbClr r="0" g="0" b="0"/>
          </a:fillRef>
          <a:effectRef idx="0">
            <a:scrgbClr r="0" g="0" b="0"/>
          </a:effectRef>
          <a:fontRef idx="minor">
            <a:schemeClr val="lt1"/>
          </a:fontRef>
        </p:style>
        <p:txBody>
          <a:bodyPr spcFirstLastPara="1" wrap="square" lIns="91425" tIns="45700" rIns="91425" bIns="45700" anchor="t" anchorCtr="0">
            <a:spAutoFit/>
          </a:bodyPr>
          <a:lstStyle/>
          <a:p>
            <a:pPr lvl="0"/>
            <a:r>
              <a:rPr lang="zh-TW" altLang="en-US" sz="2400" b="1" dirty="0">
                <a:solidFill>
                  <a:schemeClr val="bg1"/>
                </a:solidFill>
                <a:latin typeface="Microsoft JhengHei"/>
                <a:ea typeface="Microsoft JhengHei"/>
                <a:cs typeface="Microsoft JhengHei"/>
                <a:sym typeface="Microsoft JhengHei"/>
              </a:rPr>
              <a:t>曲目</a:t>
            </a:r>
            <a:r>
              <a:rPr lang="en-US" altLang="zh-TW" sz="2400" b="1" dirty="0">
                <a:solidFill>
                  <a:schemeClr val="bg1"/>
                </a:solidFill>
                <a:latin typeface="Microsoft JhengHei"/>
                <a:ea typeface="Microsoft JhengHei"/>
                <a:cs typeface="Microsoft JhengHei"/>
                <a:sym typeface="Microsoft JhengHei"/>
              </a:rPr>
              <a:t>《</a:t>
            </a:r>
            <a:r>
              <a:rPr lang="zh-TW" altLang="en-US" sz="2400" b="1" dirty="0">
                <a:solidFill>
                  <a:schemeClr val="bg1"/>
                </a:solidFill>
                <a:latin typeface="Microsoft JhengHei"/>
                <a:ea typeface="Microsoft JhengHei"/>
                <a:cs typeface="Microsoft JhengHei"/>
                <a:sym typeface="Microsoft JhengHei"/>
              </a:rPr>
              <a:t>獎券若著你敢知</a:t>
            </a:r>
            <a:r>
              <a:rPr lang="en-US" altLang="zh-TW" sz="2400" b="1" dirty="0">
                <a:solidFill>
                  <a:schemeClr val="bg1"/>
                </a:solidFill>
                <a:latin typeface="Microsoft JhengHei"/>
                <a:ea typeface="Microsoft JhengHei"/>
                <a:cs typeface="Microsoft JhengHei"/>
                <a:sym typeface="Microsoft JhengHei"/>
              </a:rPr>
              <a:t>》</a:t>
            </a:r>
            <a:endParaRPr lang="zh-TW" altLang="en-US" sz="2400" b="1" dirty="0">
              <a:solidFill>
                <a:schemeClr val="bg1"/>
              </a:solidFill>
              <a:latin typeface="Calibri"/>
              <a:ea typeface="Calibri"/>
              <a:cs typeface="Calibri"/>
              <a:sym typeface="Calibri"/>
            </a:endParaRPr>
          </a:p>
        </p:txBody>
      </p:sp>
      <p:pic>
        <p:nvPicPr>
          <p:cNvPr id="6" name="圖片 5">
            <a:extLst>
              <a:ext uri="{FF2B5EF4-FFF2-40B4-BE49-F238E27FC236}">
                <a16:creationId xmlns:a16="http://schemas.microsoft.com/office/drawing/2014/main" xmlns="" id="{A08B712E-F8B5-A6B4-D315-C645613BA079}"/>
              </a:ext>
            </a:extLst>
          </p:cNvPr>
          <p:cNvPicPr>
            <a:picLocks noChangeAspect="1"/>
          </p:cNvPicPr>
          <p:nvPr/>
        </p:nvPicPr>
        <p:blipFill>
          <a:blip r:embed="rId5"/>
          <a:stretch>
            <a:fillRect/>
          </a:stretch>
        </p:blipFill>
        <p:spPr>
          <a:xfrm>
            <a:off x="10001574" y="4271932"/>
            <a:ext cx="1540689" cy="1853837"/>
          </a:xfrm>
          <a:prstGeom prst="rect">
            <a:avLst/>
          </a:prstGeom>
        </p:spPr>
      </p:pic>
    </p:spTree>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pic>
        <p:nvPicPr>
          <p:cNvPr id="10" name="圖片 9" descr="一張含有 狗, 哺乳動物, 美工圖案, 圖畫 的圖片&#10;&#10;AI 產生的內容可能不正確。">
            <a:extLst>
              <a:ext uri="{FF2B5EF4-FFF2-40B4-BE49-F238E27FC236}">
                <a16:creationId xmlns:a16="http://schemas.microsoft.com/office/drawing/2014/main" xmlns="" id="{7C71F93A-57E5-AC37-BD4A-1D433D7F55CE}"/>
              </a:ext>
            </a:extLst>
          </p:cNvPr>
          <p:cNvPicPr>
            <a:picLocks noChangeAspect="1"/>
          </p:cNvPicPr>
          <p:nvPr/>
        </p:nvPicPr>
        <p:blipFill>
          <a:blip r:embed="rId3"/>
          <a:stretch>
            <a:fillRect/>
          </a:stretch>
        </p:blipFill>
        <p:spPr>
          <a:xfrm rot="21437852" flipH="1">
            <a:off x="635958" y="2395673"/>
            <a:ext cx="1610441" cy="3135276"/>
          </a:xfrm>
          <a:prstGeom prst="rect">
            <a:avLst/>
          </a:prstGeom>
        </p:spPr>
      </p:pic>
      <p:sp>
        <p:nvSpPr>
          <p:cNvPr id="129" name="Google Shape;129;p6"/>
          <p:cNvSpPr txBox="1">
            <a:spLocks noGrp="1"/>
          </p:cNvSpPr>
          <p:nvPr>
            <p:ph type="body" idx="4294967295"/>
          </p:nvPr>
        </p:nvSpPr>
        <p:spPr>
          <a:xfrm>
            <a:off x="3652705" y="2034725"/>
            <a:ext cx="5756275" cy="406400"/>
          </a:xfrm>
          <a:prstGeom prst="rect">
            <a:avLst/>
          </a:prstGeom>
          <a:noFill/>
          <a:ln>
            <a:noFill/>
          </a:ln>
        </p:spPr>
        <p:txBody>
          <a:bodyPr spcFirstLastPara="1" wrap="square" lIns="91425" tIns="45700" rIns="91425" bIns="45700" anchor="t" anchorCtr="0">
            <a:normAutofit/>
          </a:bodyPr>
          <a:lstStyle/>
          <a:p>
            <a:pPr marL="0" lvl="0" indent="0" algn="just" rtl="0">
              <a:lnSpc>
                <a:spcPct val="110000"/>
              </a:lnSpc>
              <a:spcBef>
                <a:spcPts val="0"/>
              </a:spcBef>
              <a:spcAft>
                <a:spcPts val="0"/>
              </a:spcAft>
              <a:buClr>
                <a:schemeClr val="dk1"/>
              </a:buClr>
              <a:buSzPts val="2600"/>
              <a:buNone/>
            </a:pPr>
            <a:r>
              <a:rPr lang="zh-TW" sz="1600" dirty="0">
                <a:latin typeface="Microsoft JhengHei"/>
                <a:ea typeface="Microsoft JhengHei"/>
                <a:cs typeface="Microsoft JhengHei"/>
                <a:sym typeface="Microsoft JhengHei"/>
              </a:rPr>
              <a:t>大家樂以「愛國獎券」開獎號碼當作中獎號碼。</a:t>
            </a:r>
            <a:endParaRPr lang="en-US" altLang="zh-TW" sz="1600" dirty="0">
              <a:latin typeface="Microsoft JhengHei"/>
              <a:ea typeface="Microsoft JhengHei"/>
              <a:cs typeface="Microsoft JhengHei"/>
              <a:sym typeface="Microsoft JhengHei"/>
            </a:endParaRPr>
          </a:p>
        </p:txBody>
      </p:sp>
      <p:sp>
        <p:nvSpPr>
          <p:cNvPr id="131" name="Google Shape;131;p6"/>
          <p:cNvSpPr txBox="1"/>
          <p:nvPr/>
        </p:nvSpPr>
        <p:spPr>
          <a:xfrm>
            <a:off x="3604050" y="4358109"/>
            <a:ext cx="5082750" cy="107717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zh-TW" sz="1600" dirty="0">
                <a:solidFill>
                  <a:schemeClr val="tx1"/>
                </a:solidFill>
                <a:latin typeface="Microsoft JhengHei"/>
                <a:ea typeface="Microsoft JhengHei"/>
                <a:cs typeface="Microsoft JhengHei"/>
                <a:sym typeface="Microsoft JhengHei"/>
              </a:rPr>
              <a:t>《瘋狂大家樂》（1986）</a:t>
            </a:r>
            <a:r>
              <a:rPr lang="zh-TW" sz="1600" b="0" i="0" dirty="0">
                <a:solidFill>
                  <a:schemeClr val="tx1"/>
                </a:solidFill>
                <a:latin typeface="Microsoft JhengHei"/>
                <a:ea typeface="Microsoft JhengHei"/>
                <a:cs typeface="Microsoft JhengHei"/>
                <a:sym typeface="Microsoft JhengHei"/>
              </a:rPr>
              <a:t>。故事描述「大家樂」風靡時，劇中人物為了中獎，利用當時新科技電腦預測中獎號碼，甚至求神問卜「求明牌」，所引起的種種荒謬現象與可笑行為，藉此探討人性的貪婪與大家樂現象。　</a:t>
            </a:r>
            <a:endParaRPr sz="1600" b="0" i="0" dirty="0">
              <a:solidFill>
                <a:schemeClr val="tx1"/>
              </a:solidFill>
              <a:latin typeface="DFKai-SB"/>
              <a:ea typeface="DFKai-SB"/>
              <a:cs typeface="DFKai-SB"/>
              <a:sym typeface="DFKai-SB"/>
            </a:endParaRPr>
          </a:p>
        </p:txBody>
      </p:sp>
      <p:sp>
        <p:nvSpPr>
          <p:cNvPr id="133" name="Google Shape;133;p6"/>
          <p:cNvSpPr/>
          <p:nvPr/>
        </p:nvSpPr>
        <p:spPr>
          <a:xfrm>
            <a:off x="548403" y="1409522"/>
            <a:ext cx="2563294" cy="811525"/>
          </a:xfrm>
          <a:prstGeom prst="wedgeRoundRectCallout">
            <a:avLst>
              <a:gd name="adj1" fmla="val 2301"/>
              <a:gd name="adj2" fmla="val 69123"/>
              <a:gd name="adj3" fmla="val 16667"/>
            </a:avLst>
          </a:prstGeom>
          <a:solidFill>
            <a:srgbClr val="FED55C"/>
          </a:solidFill>
          <a:ln w="9525">
            <a:noFill/>
            <a:extLst>
              <a:ext uri="{C807C97D-BFC1-408E-A445-0C87EB9F89A2}">
                <ask:lineSketchStyleProps xmlns:ask="http://schemas.microsoft.com/office/drawing/2018/sketchyshapes" xmlns="" sd="1219033472">
                  <a:custGeom>
                    <a:avLst/>
                    <a:gdLst>
                      <a:gd name="connsiteX0" fmla="*/ 0 w 2246344"/>
                      <a:gd name="connsiteY0" fmla="*/ 194376 h 1166232"/>
                      <a:gd name="connsiteX1" fmla="*/ 194376 w 2246344"/>
                      <a:gd name="connsiteY1" fmla="*/ 0 h 1166232"/>
                      <a:gd name="connsiteX2" fmla="*/ 774691 w 2246344"/>
                      <a:gd name="connsiteY2" fmla="*/ 0 h 1166232"/>
                      <a:gd name="connsiteX3" fmla="*/ 1310367 w 2246344"/>
                      <a:gd name="connsiteY3" fmla="*/ 0 h 1166232"/>
                      <a:gd name="connsiteX4" fmla="*/ 1310367 w 2246344"/>
                      <a:gd name="connsiteY4" fmla="*/ 0 h 1166232"/>
                      <a:gd name="connsiteX5" fmla="*/ 1871953 w 2246344"/>
                      <a:gd name="connsiteY5" fmla="*/ 0 h 1166232"/>
                      <a:gd name="connsiteX6" fmla="*/ 2051968 w 2246344"/>
                      <a:gd name="connsiteY6" fmla="*/ 0 h 1166232"/>
                      <a:gd name="connsiteX7" fmla="*/ 2246344 w 2246344"/>
                      <a:gd name="connsiteY7" fmla="*/ 194376 h 1166232"/>
                      <a:gd name="connsiteX8" fmla="*/ 2246344 w 2246344"/>
                      <a:gd name="connsiteY8" fmla="*/ 680302 h 1166232"/>
                      <a:gd name="connsiteX9" fmla="*/ 2246344 w 2246344"/>
                      <a:gd name="connsiteY9" fmla="*/ 680302 h 1166232"/>
                      <a:gd name="connsiteX10" fmla="*/ 2246344 w 2246344"/>
                      <a:gd name="connsiteY10" fmla="*/ 971860 h 1166232"/>
                      <a:gd name="connsiteX11" fmla="*/ 2246344 w 2246344"/>
                      <a:gd name="connsiteY11" fmla="*/ 971856 h 1166232"/>
                      <a:gd name="connsiteX12" fmla="*/ 2051968 w 2246344"/>
                      <a:gd name="connsiteY12" fmla="*/ 1166232 h 1166232"/>
                      <a:gd name="connsiteX13" fmla="*/ 1871953 w 2246344"/>
                      <a:gd name="connsiteY13" fmla="*/ 1166232 h 1166232"/>
                      <a:gd name="connsiteX14" fmla="*/ 1381254 w 2246344"/>
                      <a:gd name="connsiteY14" fmla="*/ 1361541 h 1166232"/>
                      <a:gd name="connsiteX15" fmla="*/ 1310367 w 2246344"/>
                      <a:gd name="connsiteY15" fmla="*/ 1166232 h 1166232"/>
                      <a:gd name="connsiteX16" fmla="*/ 741212 w 2246344"/>
                      <a:gd name="connsiteY16" fmla="*/ 1166232 h 1166232"/>
                      <a:gd name="connsiteX17" fmla="*/ 194376 w 2246344"/>
                      <a:gd name="connsiteY17" fmla="*/ 1166232 h 1166232"/>
                      <a:gd name="connsiteX18" fmla="*/ 0 w 2246344"/>
                      <a:gd name="connsiteY18" fmla="*/ 971856 h 1166232"/>
                      <a:gd name="connsiteX19" fmla="*/ 0 w 2246344"/>
                      <a:gd name="connsiteY19" fmla="*/ 971860 h 1166232"/>
                      <a:gd name="connsiteX20" fmla="*/ 0 w 2246344"/>
                      <a:gd name="connsiteY20" fmla="*/ 680302 h 1166232"/>
                      <a:gd name="connsiteX21" fmla="*/ 0 w 2246344"/>
                      <a:gd name="connsiteY21" fmla="*/ 680302 h 1166232"/>
                      <a:gd name="connsiteX22" fmla="*/ 0 w 2246344"/>
                      <a:gd name="connsiteY22" fmla="*/ 194376 h 1166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46344" h="1166232" extrusionOk="0">
                        <a:moveTo>
                          <a:pt x="0" y="194376"/>
                        </a:moveTo>
                        <a:cubicBezTo>
                          <a:pt x="-25576" y="71249"/>
                          <a:pt x="60478" y="9964"/>
                          <a:pt x="194376" y="0"/>
                        </a:cubicBezTo>
                        <a:cubicBezTo>
                          <a:pt x="388865" y="-37934"/>
                          <a:pt x="547497" y="61456"/>
                          <a:pt x="774691" y="0"/>
                        </a:cubicBezTo>
                        <a:cubicBezTo>
                          <a:pt x="1001886" y="-61456"/>
                          <a:pt x="1135175" y="888"/>
                          <a:pt x="1310367" y="0"/>
                        </a:cubicBezTo>
                        <a:lnTo>
                          <a:pt x="1310367" y="0"/>
                        </a:lnTo>
                        <a:cubicBezTo>
                          <a:pt x="1498459" y="-53969"/>
                          <a:pt x="1662318" y="25269"/>
                          <a:pt x="1871953" y="0"/>
                        </a:cubicBezTo>
                        <a:cubicBezTo>
                          <a:pt x="1940867" y="-7152"/>
                          <a:pt x="1965471" y="19537"/>
                          <a:pt x="2051968" y="0"/>
                        </a:cubicBezTo>
                        <a:cubicBezTo>
                          <a:pt x="2146976" y="11621"/>
                          <a:pt x="2245984" y="83589"/>
                          <a:pt x="2246344" y="194376"/>
                        </a:cubicBezTo>
                        <a:cubicBezTo>
                          <a:pt x="2281145" y="329215"/>
                          <a:pt x="2198159" y="454118"/>
                          <a:pt x="2246344" y="680302"/>
                        </a:cubicBezTo>
                        <a:lnTo>
                          <a:pt x="2246344" y="680302"/>
                        </a:lnTo>
                        <a:cubicBezTo>
                          <a:pt x="2271275" y="758999"/>
                          <a:pt x="2220622" y="895520"/>
                          <a:pt x="2246344" y="971860"/>
                        </a:cubicBezTo>
                        <a:lnTo>
                          <a:pt x="2246344" y="971856"/>
                        </a:lnTo>
                        <a:cubicBezTo>
                          <a:pt x="2261820" y="1102244"/>
                          <a:pt x="2160438" y="1177825"/>
                          <a:pt x="2051968" y="1166232"/>
                        </a:cubicBezTo>
                        <a:cubicBezTo>
                          <a:pt x="2010692" y="1177358"/>
                          <a:pt x="1942854" y="1146395"/>
                          <a:pt x="1871953" y="1166232"/>
                        </a:cubicBezTo>
                        <a:cubicBezTo>
                          <a:pt x="1784866" y="1254115"/>
                          <a:pt x="1507671" y="1260000"/>
                          <a:pt x="1381254" y="1361541"/>
                        </a:cubicBezTo>
                        <a:cubicBezTo>
                          <a:pt x="1332556" y="1297497"/>
                          <a:pt x="1346389" y="1246760"/>
                          <a:pt x="1310367" y="1166232"/>
                        </a:cubicBezTo>
                        <a:cubicBezTo>
                          <a:pt x="1068899" y="1201246"/>
                          <a:pt x="861765" y="1135484"/>
                          <a:pt x="741212" y="1166232"/>
                        </a:cubicBezTo>
                        <a:cubicBezTo>
                          <a:pt x="620659" y="1196980"/>
                          <a:pt x="442029" y="1107973"/>
                          <a:pt x="194376" y="1166232"/>
                        </a:cubicBezTo>
                        <a:cubicBezTo>
                          <a:pt x="65096" y="1167135"/>
                          <a:pt x="3937" y="1072111"/>
                          <a:pt x="0" y="971856"/>
                        </a:cubicBezTo>
                        <a:lnTo>
                          <a:pt x="0" y="971860"/>
                        </a:lnTo>
                        <a:cubicBezTo>
                          <a:pt x="-34460" y="885960"/>
                          <a:pt x="17778" y="799610"/>
                          <a:pt x="0" y="680302"/>
                        </a:cubicBezTo>
                        <a:lnTo>
                          <a:pt x="0" y="680302"/>
                        </a:lnTo>
                        <a:cubicBezTo>
                          <a:pt x="-38951" y="455117"/>
                          <a:pt x="51209" y="312931"/>
                          <a:pt x="0" y="194376"/>
                        </a:cubicBezTo>
                        <a:close/>
                      </a:path>
                    </a:pathLst>
                  </a:custGeom>
                  <ask:type>
                    <ask:lineSketchNone/>
                  </ask:type>
                </ask:lineSketchStyleProps>
              </a:ext>
            </a:extLst>
          </a:ln>
        </p:spPr>
        <p:txBody>
          <a:bodyPr spcFirstLastPara="1" wrap="square" lIns="144000" tIns="45700" rIns="144000" bIns="45700" anchor="t" anchorCtr="0">
            <a:spAutoFit/>
          </a:bodyPr>
          <a:lstStyle/>
          <a:p>
            <a:pPr marL="0" marR="0" lvl="0" indent="0" algn="just" rtl="0">
              <a:lnSpc>
                <a:spcPts val="2480"/>
              </a:lnSpc>
              <a:spcBef>
                <a:spcPts val="0"/>
              </a:spcBef>
              <a:spcAft>
                <a:spcPts val="0"/>
              </a:spcAft>
              <a:buNone/>
            </a:pPr>
            <a:r>
              <a:rPr lang="zh-TW" sz="1600" spc="-150" dirty="0">
                <a:solidFill>
                  <a:schemeClr val="dk1"/>
                </a:solidFill>
                <a:latin typeface="Microsoft JhengHei"/>
                <a:ea typeface="Microsoft JhengHei"/>
                <a:cs typeface="Microsoft JhengHei"/>
                <a:sym typeface="Microsoft JhengHei"/>
              </a:rPr>
              <a:t>政府運用獎券增加財源，這項政策有什麼優缺點呢？</a:t>
            </a:r>
            <a:endParaRPr sz="1100" spc="-150" dirty="0"/>
          </a:p>
        </p:txBody>
      </p:sp>
      <p:sp>
        <p:nvSpPr>
          <p:cNvPr id="3" name="Google Shape;102;p3">
            <a:extLst>
              <a:ext uri="{FF2B5EF4-FFF2-40B4-BE49-F238E27FC236}">
                <a16:creationId xmlns:a16="http://schemas.microsoft.com/office/drawing/2014/main" xmlns="" id="{F95F744C-9C8B-82E3-F86A-BCEDA1DDE6E4}"/>
              </a:ext>
            </a:extLst>
          </p:cNvPr>
          <p:cNvSpPr txBox="1">
            <a:spLocks/>
          </p:cNvSpPr>
          <p:nvPr/>
        </p:nvSpPr>
        <p:spPr>
          <a:xfrm>
            <a:off x="3652705" y="1144159"/>
            <a:ext cx="6405695" cy="43475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pPr>
            <a:r>
              <a:rPr lang="zh-TW" altLang="en-US" sz="2400" b="1" dirty="0">
                <a:solidFill>
                  <a:schemeClr val="bg1"/>
                </a:solidFill>
                <a:latin typeface="Microsoft JhengHei"/>
                <a:ea typeface="Microsoft JhengHei"/>
                <a:sym typeface="Microsoft JhengHei"/>
              </a:rPr>
              <a:t>大家樂</a:t>
            </a:r>
            <a:r>
              <a:rPr lang="en-US" altLang="zh-TW" sz="2400" b="1" dirty="0">
                <a:solidFill>
                  <a:schemeClr val="bg1"/>
                </a:solidFill>
                <a:latin typeface="Microsoft JhengHei"/>
                <a:ea typeface="Microsoft JhengHei"/>
                <a:sym typeface="Microsoft JhengHei"/>
              </a:rPr>
              <a:t>-</a:t>
            </a:r>
            <a:r>
              <a:rPr lang="zh-TW" altLang="zh-TW" sz="2400" b="1" dirty="0">
                <a:solidFill>
                  <a:schemeClr val="bg1"/>
                </a:solidFill>
                <a:latin typeface="Microsoft JhengHei"/>
                <a:ea typeface="Microsoft JhengHei"/>
                <a:sym typeface="Microsoft JhengHei"/>
              </a:rPr>
              <a:t>1980年代流行的非法賭博遊戲</a:t>
            </a:r>
            <a:endParaRPr lang="zh-TW" altLang="en-US" sz="2400" dirty="0">
              <a:solidFill>
                <a:schemeClr val="bg1"/>
              </a:solidFill>
            </a:endParaRPr>
          </a:p>
        </p:txBody>
      </p:sp>
      <p:sp>
        <p:nvSpPr>
          <p:cNvPr id="4" name="文字方塊 3">
            <a:extLst>
              <a:ext uri="{FF2B5EF4-FFF2-40B4-BE49-F238E27FC236}">
                <a16:creationId xmlns:a16="http://schemas.microsoft.com/office/drawing/2014/main" xmlns="" id="{93184422-035F-A1B2-89CB-92BBBAD9B306}"/>
              </a:ext>
            </a:extLst>
          </p:cNvPr>
          <p:cNvSpPr txBox="1"/>
          <p:nvPr/>
        </p:nvSpPr>
        <p:spPr>
          <a:xfrm>
            <a:off x="3572484" y="5681937"/>
            <a:ext cx="6828423" cy="523220"/>
          </a:xfrm>
          <a:prstGeom prst="rect">
            <a:avLst/>
          </a:prstGeom>
          <a:noFill/>
        </p:spPr>
        <p:txBody>
          <a:bodyPr wrap="square" rtlCol="0">
            <a:spAutoFit/>
          </a:bodyPr>
          <a:lstStyle/>
          <a:p>
            <a:pPr lvl="0"/>
            <a:r>
              <a:rPr lang="zh-TW" altLang="en-US" dirty="0">
                <a:solidFill>
                  <a:schemeClr val="bg1">
                    <a:lumMod val="75000"/>
                  </a:schemeClr>
                </a:solidFill>
                <a:latin typeface="Microsoft JhengHei"/>
                <a:ea typeface="Microsoft JhengHei"/>
                <a:cs typeface="Microsoft JhengHei"/>
                <a:sym typeface="Microsoft JhengHei"/>
              </a:rPr>
              <a:t>參考及引用：龍介電影公司出品</a:t>
            </a:r>
            <a:r>
              <a:rPr lang="en-US" altLang="zh-TW" dirty="0">
                <a:solidFill>
                  <a:schemeClr val="bg1">
                    <a:lumMod val="75000"/>
                  </a:schemeClr>
                </a:solidFill>
                <a:latin typeface="Microsoft JhengHei"/>
                <a:ea typeface="Microsoft JhengHei"/>
                <a:cs typeface="Microsoft JhengHei"/>
                <a:sym typeface="Microsoft JhengHei"/>
              </a:rPr>
              <a:t>《</a:t>
            </a:r>
            <a:r>
              <a:rPr lang="zh-TW" altLang="en-US" dirty="0">
                <a:solidFill>
                  <a:schemeClr val="bg1">
                    <a:lumMod val="75000"/>
                  </a:schemeClr>
                </a:solidFill>
                <a:latin typeface="Microsoft JhengHei"/>
                <a:ea typeface="Microsoft JhengHei"/>
                <a:cs typeface="Microsoft JhengHei"/>
                <a:sym typeface="Microsoft JhengHei"/>
              </a:rPr>
              <a:t>瘋狂大家樂</a:t>
            </a:r>
            <a:r>
              <a:rPr lang="en-US" altLang="zh-TW" dirty="0">
                <a:solidFill>
                  <a:schemeClr val="bg1">
                    <a:lumMod val="75000"/>
                  </a:schemeClr>
                </a:solidFill>
                <a:latin typeface="Microsoft JhengHei"/>
                <a:ea typeface="Microsoft JhengHei"/>
                <a:cs typeface="Microsoft JhengHei"/>
                <a:sym typeface="Microsoft JhengHei"/>
              </a:rPr>
              <a:t>》</a:t>
            </a:r>
            <a:r>
              <a:rPr lang="zh-TW" altLang="en-US" dirty="0">
                <a:solidFill>
                  <a:schemeClr val="bg1">
                    <a:lumMod val="75000"/>
                  </a:schemeClr>
                </a:solidFill>
                <a:latin typeface="Microsoft JhengHei"/>
                <a:ea typeface="Microsoft JhengHei"/>
                <a:cs typeface="Microsoft JhengHei"/>
                <a:sym typeface="Microsoft JhengHei"/>
              </a:rPr>
              <a:t>電影海報，登錄號</a:t>
            </a:r>
            <a:r>
              <a:rPr lang="en-US" altLang="zh-TW" dirty="0">
                <a:solidFill>
                  <a:schemeClr val="bg1">
                    <a:lumMod val="75000"/>
                  </a:schemeClr>
                </a:solidFill>
                <a:latin typeface="Microsoft JhengHei"/>
                <a:ea typeface="Microsoft JhengHei"/>
                <a:cs typeface="Microsoft JhengHei"/>
                <a:sym typeface="Microsoft JhengHei"/>
              </a:rPr>
              <a:t>2005.006.0335</a:t>
            </a:r>
            <a:r>
              <a:rPr lang="zh-TW" altLang="en-US" dirty="0">
                <a:solidFill>
                  <a:schemeClr val="bg1">
                    <a:lumMod val="75000"/>
                  </a:schemeClr>
                </a:solidFill>
                <a:latin typeface="Microsoft JhengHei"/>
                <a:ea typeface="Microsoft JhengHei"/>
                <a:cs typeface="Microsoft JhengHei"/>
                <a:sym typeface="Microsoft JhengHei"/>
              </a:rPr>
              <a:t>，國立臺灣歷史博物館典藏網。</a:t>
            </a:r>
            <a:endParaRPr lang="zh-TW" altLang="en-US" dirty="0">
              <a:solidFill>
                <a:schemeClr val="bg1">
                  <a:lumMod val="75000"/>
                </a:schemeClr>
              </a:solidFill>
            </a:endParaRPr>
          </a:p>
        </p:txBody>
      </p:sp>
      <p:sp>
        <p:nvSpPr>
          <p:cNvPr id="8" name="Google Shape;129;p6">
            <a:extLst>
              <a:ext uri="{FF2B5EF4-FFF2-40B4-BE49-F238E27FC236}">
                <a16:creationId xmlns:a16="http://schemas.microsoft.com/office/drawing/2014/main" xmlns="" id="{DDD7464E-32B5-4D67-D06C-F2D2862F4F42}"/>
              </a:ext>
            </a:extLst>
          </p:cNvPr>
          <p:cNvSpPr txBox="1">
            <a:spLocks/>
          </p:cNvSpPr>
          <p:nvPr/>
        </p:nvSpPr>
        <p:spPr>
          <a:xfrm>
            <a:off x="3604050" y="2530707"/>
            <a:ext cx="5082750" cy="958949"/>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lvl="0" indent="0" algn="just">
              <a:lnSpc>
                <a:spcPct val="110000"/>
              </a:lnSpc>
              <a:spcBef>
                <a:spcPts val="0"/>
              </a:spcBef>
              <a:buSzPts val="2600"/>
              <a:buNone/>
            </a:pPr>
            <a:r>
              <a:rPr lang="zh-TW" altLang="en-US" sz="1600" dirty="0">
                <a:solidFill>
                  <a:schemeClr val="tx1"/>
                </a:solidFill>
                <a:latin typeface="Microsoft JhengHei"/>
                <a:ea typeface="Microsoft JhengHei"/>
                <a:cs typeface="Microsoft JhengHei"/>
                <a:sym typeface="Microsoft JhengHei"/>
              </a:rPr>
              <a:t>當時民眾瘋狂簽賭大樂透，四處求「明牌」、「算牌」。許多人荒廢工作沉迷巨額簽賭，賭輸了傾家蕩產、半夜跑路，甚至犯罪。</a:t>
            </a:r>
          </a:p>
        </p:txBody>
      </p:sp>
      <p:sp>
        <p:nvSpPr>
          <p:cNvPr id="9" name="Google Shape;129;p6">
            <a:extLst>
              <a:ext uri="{FF2B5EF4-FFF2-40B4-BE49-F238E27FC236}">
                <a16:creationId xmlns:a16="http://schemas.microsoft.com/office/drawing/2014/main" xmlns="" id="{495E9C44-020D-6C68-DCA4-02B0EE3CC5E4}"/>
              </a:ext>
            </a:extLst>
          </p:cNvPr>
          <p:cNvSpPr txBox="1">
            <a:spLocks/>
          </p:cNvSpPr>
          <p:nvPr/>
        </p:nvSpPr>
        <p:spPr>
          <a:xfrm>
            <a:off x="3604050" y="3463549"/>
            <a:ext cx="5082750" cy="738624"/>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lvl="0" indent="0" algn="just">
              <a:lnSpc>
                <a:spcPct val="110000"/>
              </a:lnSpc>
              <a:spcBef>
                <a:spcPts val="600"/>
              </a:spcBef>
              <a:buSzPts val="2600"/>
              <a:buNone/>
            </a:pPr>
            <a:r>
              <a:rPr lang="en-US" altLang="zh-TW" sz="1600" dirty="0">
                <a:solidFill>
                  <a:schemeClr val="tx1"/>
                </a:solidFill>
                <a:latin typeface="Microsoft JhengHei"/>
                <a:ea typeface="Microsoft JhengHei"/>
                <a:cs typeface="Microsoft JhengHei"/>
                <a:sym typeface="Microsoft JhengHei"/>
              </a:rPr>
              <a:t>1987</a:t>
            </a:r>
            <a:r>
              <a:rPr lang="zh-TW" altLang="en-US" sz="1600" dirty="0">
                <a:solidFill>
                  <a:schemeClr val="tx1"/>
                </a:solidFill>
                <a:latin typeface="Microsoft JhengHei"/>
                <a:ea typeface="Microsoft JhengHei"/>
                <a:cs typeface="Microsoft JhengHei"/>
                <a:sym typeface="Microsoft JhengHei"/>
              </a:rPr>
              <a:t>年</a:t>
            </a:r>
            <a:r>
              <a:rPr lang="en-US" altLang="zh-TW" sz="1600" dirty="0">
                <a:solidFill>
                  <a:schemeClr val="tx1"/>
                </a:solidFill>
                <a:latin typeface="Microsoft JhengHei"/>
                <a:ea typeface="Microsoft JhengHei"/>
                <a:cs typeface="Microsoft JhengHei"/>
                <a:sym typeface="Microsoft JhengHei"/>
              </a:rPr>
              <a:t>12</a:t>
            </a:r>
            <a:r>
              <a:rPr lang="zh-TW" altLang="en-US" sz="1600" dirty="0">
                <a:solidFill>
                  <a:schemeClr val="tx1"/>
                </a:solidFill>
                <a:latin typeface="Microsoft JhengHei"/>
                <a:ea typeface="Microsoft JhengHei"/>
                <a:cs typeface="Microsoft JhengHei"/>
                <a:sym typeface="Microsoft JhengHei"/>
              </a:rPr>
              <a:t>月政府為了抑止「大家樂」，於是停止發行「愛國獎券」。</a:t>
            </a:r>
            <a:endParaRPr lang="zh-TW" altLang="en-US" sz="1600" dirty="0">
              <a:solidFill>
                <a:schemeClr val="tx1"/>
              </a:solidFill>
            </a:endParaRPr>
          </a:p>
        </p:txBody>
      </p:sp>
      <p:grpSp>
        <p:nvGrpSpPr>
          <p:cNvPr id="5" name="群組 4">
            <a:extLst>
              <a:ext uri="{FF2B5EF4-FFF2-40B4-BE49-F238E27FC236}">
                <a16:creationId xmlns:a16="http://schemas.microsoft.com/office/drawing/2014/main" xmlns="" id="{B1216F4D-453E-CB1D-FD1A-F88FA6551E7C}"/>
              </a:ext>
            </a:extLst>
          </p:cNvPr>
          <p:cNvGrpSpPr/>
          <p:nvPr/>
        </p:nvGrpSpPr>
        <p:grpSpPr>
          <a:xfrm>
            <a:off x="9186903" y="1885358"/>
            <a:ext cx="2568736" cy="3549929"/>
            <a:chOff x="6659776" y="470792"/>
            <a:chExt cx="3852148" cy="5323573"/>
          </a:xfrm>
        </p:grpSpPr>
        <p:pic>
          <p:nvPicPr>
            <p:cNvPr id="130" name="Google Shape;130;p6"/>
            <p:cNvPicPr preferRelativeResize="0"/>
            <p:nvPr/>
          </p:nvPicPr>
          <p:blipFill rotWithShape="1">
            <a:blip r:embed="rId4">
              <a:alphaModFix/>
            </a:blip>
            <a:srcRect/>
            <a:stretch/>
          </p:blipFill>
          <p:spPr>
            <a:xfrm>
              <a:off x="6918002" y="868127"/>
              <a:ext cx="3207026" cy="4701746"/>
            </a:xfrm>
            <a:prstGeom prst="rect">
              <a:avLst/>
            </a:prstGeom>
            <a:noFill/>
            <a:ln w="76200" cap="flat" cmpd="sng">
              <a:solidFill>
                <a:schemeClr val="lt1"/>
              </a:solidFill>
              <a:prstDash val="solid"/>
              <a:round/>
              <a:headEnd type="none" w="sm" len="sm"/>
              <a:tailEnd type="none" w="sm" len="sm"/>
            </a:ln>
          </p:spPr>
        </p:pic>
        <p:pic>
          <p:nvPicPr>
            <p:cNvPr id="7" name="圖片 6">
              <a:extLst>
                <a:ext uri="{FF2B5EF4-FFF2-40B4-BE49-F238E27FC236}">
                  <a16:creationId xmlns:a16="http://schemas.microsoft.com/office/drawing/2014/main" xmlns="" id="{4D51564D-2B88-ED5C-8295-A0FF3DA014F9}"/>
                </a:ext>
              </a:extLst>
            </p:cNvPr>
            <p:cNvPicPr>
              <a:picLocks noChangeAspect="1"/>
            </p:cNvPicPr>
            <p:nvPr/>
          </p:nvPicPr>
          <p:blipFill>
            <a:blip r:embed="rId5"/>
            <a:stretch>
              <a:fillRect/>
            </a:stretch>
          </p:blipFill>
          <p:spPr>
            <a:xfrm>
              <a:off x="9356224" y="470792"/>
              <a:ext cx="1155700" cy="939800"/>
            </a:xfrm>
            <a:prstGeom prst="rect">
              <a:avLst/>
            </a:prstGeom>
          </p:spPr>
        </p:pic>
        <p:pic>
          <p:nvPicPr>
            <p:cNvPr id="11" name="圖片 10">
              <a:extLst>
                <a:ext uri="{FF2B5EF4-FFF2-40B4-BE49-F238E27FC236}">
                  <a16:creationId xmlns:a16="http://schemas.microsoft.com/office/drawing/2014/main" xmlns="" id="{460A2570-A012-8A46-249C-1C982CEA1A72}"/>
                </a:ext>
              </a:extLst>
            </p:cNvPr>
            <p:cNvPicPr>
              <a:picLocks noChangeAspect="1"/>
            </p:cNvPicPr>
            <p:nvPr/>
          </p:nvPicPr>
          <p:blipFill>
            <a:blip r:embed="rId5"/>
            <a:stretch>
              <a:fillRect/>
            </a:stretch>
          </p:blipFill>
          <p:spPr>
            <a:xfrm>
              <a:off x="6659776" y="4854565"/>
              <a:ext cx="1155700" cy="939800"/>
            </a:xfrm>
            <a:prstGeom prst="rect">
              <a:avLst/>
            </a:prstGeom>
          </p:spPr>
        </p:pic>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additive="base">
                                        <p:cTn id="7" dur="500" fill="hold"/>
                                        <p:tgtEl>
                                          <p:spTgt spid="133"/>
                                        </p:tgtEl>
                                        <p:attrNameLst>
                                          <p:attrName>ppt_x</p:attrName>
                                        </p:attrNameLst>
                                      </p:cBhvr>
                                      <p:tavLst>
                                        <p:tav tm="0">
                                          <p:val>
                                            <p:strVal val="#ppt_x"/>
                                          </p:val>
                                        </p:tav>
                                        <p:tav tm="100000">
                                          <p:val>
                                            <p:strVal val="#ppt_x"/>
                                          </p:val>
                                        </p:tav>
                                      </p:tavLst>
                                    </p:anim>
                                    <p:anim calcmode="lin" valueType="num">
                                      <p:cBhvr additive="base">
                                        <p:cTn id="8" dur="500" fill="hold"/>
                                        <p:tgtEl>
                                          <p:spTgt spid="1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4" name="Google Shape;138;p7">
            <a:extLst>
              <a:ext uri="{FF2B5EF4-FFF2-40B4-BE49-F238E27FC236}">
                <a16:creationId xmlns:a16="http://schemas.microsoft.com/office/drawing/2014/main" xmlns="" id="{4F83DCD3-027C-0F30-D9D5-2388BCA19762}"/>
              </a:ext>
            </a:extLst>
          </p:cNvPr>
          <p:cNvSpPr txBox="1"/>
          <p:nvPr/>
        </p:nvSpPr>
        <p:spPr>
          <a:xfrm>
            <a:off x="1507762" y="4461403"/>
            <a:ext cx="9176475" cy="1121998"/>
          </a:xfrm>
          <a:custGeom>
            <a:avLst/>
            <a:gdLst>
              <a:gd name="connsiteX0" fmla="*/ 0 w 9176475"/>
              <a:gd name="connsiteY0" fmla="*/ 0 h 1121998"/>
              <a:gd name="connsiteX1" fmla="*/ 390000 w 9176475"/>
              <a:gd name="connsiteY1" fmla="*/ 0 h 1121998"/>
              <a:gd name="connsiteX2" fmla="*/ 1055295 w 9176475"/>
              <a:gd name="connsiteY2" fmla="*/ 0 h 1121998"/>
              <a:gd name="connsiteX3" fmla="*/ 1812354 w 9176475"/>
              <a:gd name="connsiteY3" fmla="*/ 0 h 1121998"/>
              <a:gd name="connsiteX4" fmla="*/ 2294119 w 9176475"/>
              <a:gd name="connsiteY4" fmla="*/ 0 h 1121998"/>
              <a:gd name="connsiteX5" fmla="*/ 2867648 w 9176475"/>
              <a:gd name="connsiteY5" fmla="*/ 0 h 1121998"/>
              <a:gd name="connsiteX6" fmla="*/ 3349413 w 9176475"/>
              <a:gd name="connsiteY6" fmla="*/ 0 h 1121998"/>
              <a:gd name="connsiteX7" fmla="*/ 3831178 w 9176475"/>
              <a:gd name="connsiteY7" fmla="*/ 0 h 1121998"/>
              <a:gd name="connsiteX8" fmla="*/ 4221179 w 9176475"/>
              <a:gd name="connsiteY8" fmla="*/ 0 h 1121998"/>
              <a:gd name="connsiteX9" fmla="*/ 4702943 w 9176475"/>
              <a:gd name="connsiteY9" fmla="*/ 0 h 1121998"/>
              <a:gd name="connsiteX10" fmla="*/ 5276473 w 9176475"/>
              <a:gd name="connsiteY10" fmla="*/ 0 h 1121998"/>
              <a:gd name="connsiteX11" fmla="*/ 5666473 w 9176475"/>
              <a:gd name="connsiteY11" fmla="*/ 0 h 1121998"/>
              <a:gd name="connsiteX12" fmla="*/ 6056473 w 9176475"/>
              <a:gd name="connsiteY12" fmla="*/ 0 h 1121998"/>
              <a:gd name="connsiteX13" fmla="*/ 6538238 w 9176475"/>
              <a:gd name="connsiteY13" fmla="*/ 0 h 1121998"/>
              <a:gd name="connsiteX14" fmla="*/ 6928239 w 9176475"/>
              <a:gd name="connsiteY14" fmla="*/ 0 h 1121998"/>
              <a:gd name="connsiteX15" fmla="*/ 7226474 w 9176475"/>
              <a:gd name="connsiteY15" fmla="*/ 0 h 1121998"/>
              <a:gd name="connsiteX16" fmla="*/ 7983533 w 9176475"/>
              <a:gd name="connsiteY16" fmla="*/ 0 h 1121998"/>
              <a:gd name="connsiteX17" fmla="*/ 9176475 w 9176475"/>
              <a:gd name="connsiteY17" fmla="*/ 0 h 1121998"/>
              <a:gd name="connsiteX18" fmla="*/ 9176475 w 9176475"/>
              <a:gd name="connsiteY18" fmla="*/ 572219 h 1121998"/>
              <a:gd name="connsiteX19" fmla="*/ 9176475 w 9176475"/>
              <a:gd name="connsiteY19" fmla="*/ 1121998 h 1121998"/>
              <a:gd name="connsiteX20" fmla="*/ 8602945 w 9176475"/>
              <a:gd name="connsiteY20" fmla="*/ 1121998 h 1121998"/>
              <a:gd name="connsiteX21" fmla="*/ 7845886 w 9176475"/>
              <a:gd name="connsiteY21" fmla="*/ 1121998 h 1121998"/>
              <a:gd name="connsiteX22" fmla="*/ 7455886 w 9176475"/>
              <a:gd name="connsiteY22" fmla="*/ 1121998 h 1121998"/>
              <a:gd name="connsiteX23" fmla="*/ 6974121 w 9176475"/>
              <a:gd name="connsiteY23" fmla="*/ 1121998 h 1121998"/>
              <a:gd name="connsiteX24" fmla="*/ 6308827 w 9176475"/>
              <a:gd name="connsiteY24" fmla="*/ 1121998 h 1121998"/>
              <a:gd name="connsiteX25" fmla="*/ 6010591 w 9176475"/>
              <a:gd name="connsiteY25" fmla="*/ 1121998 h 1121998"/>
              <a:gd name="connsiteX26" fmla="*/ 5528826 w 9176475"/>
              <a:gd name="connsiteY26" fmla="*/ 1121998 h 1121998"/>
              <a:gd name="connsiteX27" fmla="*/ 5138826 w 9176475"/>
              <a:gd name="connsiteY27" fmla="*/ 1121998 h 1121998"/>
              <a:gd name="connsiteX28" fmla="*/ 4657061 w 9176475"/>
              <a:gd name="connsiteY28" fmla="*/ 1121998 h 1121998"/>
              <a:gd name="connsiteX29" fmla="*/ 4083531 w 9176475"/>
              <a:gd name="connsiteY29" fmla="*/ 1121998 h 1121998"/>
              <a:gd name="connsiteX30" fmla="*/ 3326472 w 9176475"/>
              <a:gd name="connsiteY30" fmla="*/ 1121998 h 1121998"/>
              <a:gd name="connsiteX31" fmla="*/ 2936472 w 9176475"/>
              <a:gd name="connsiteY31" fmla="*/ 1121998 h 1121998"/>
              <a:gd name="connsiteX32" fmla="*/ 2638237 w 9176475"/>
              <a:gd name="connsiteY32" fmla="*/ 1121998 h 1121998"/>
              <a:gd name="connsiteX33" fmla="*/ 1881177 w 9176475"/>
              <a:gd name="connsiteY33" fmla="*/ 1121998 h 1121998"/>
              <a:gd name="connsiteX34" fmla="*/ 1124118 w 9176475"/>
              <a:gd name="connsiteY34" fmla="*/ 1121998 h 1121998"/>
              <a:gd name="connsiteX35" fmla="*/ 825883 w 9176475"/>
              <a:gd name="connsiteY35" fmla="*/ 1121998 h 1121998"/>
              <a:gd name="connsiteX36" fmla="*/ 527647 w 9176475"/>
              <a:gd name="connsiteY36" fmla="*/ 1121998 h 1121998"/>
              <a:gd name="connsiteX37" fmla="*/ 0 w 9176475"/>
              <a:gd name="connsiteY37" fmla="*/ 1121998 h 1121998"/>
              <a:gd name="connsiteX38" fmla="*/ 0 w 9176475"/>
              <a:gd name="connsiteY38" fmla="*/ 583439 h 1121998"/>
              <a:gd name="connsiteX39" fmla="*/ 0 w 9176475"/>
              <a:gd name="connsiteY39" fmla="*/ 0 h 112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176475" h="1121998" fill="none" extrusionOk="0">
                <a:moveTo>
                  <a:pt x="0" y="0"/>
                </a:moveTo>
                <a:cubicBezTo>
                  <a:pt x="178015" y="-40214"/>
                  <a:pt x="246913" y="22411"/>
                  <a:pt x="390000" y="0"/>
                </a:cubicBezTo>
                <a:cubicBezTo>
                  <a:pt x="533087" y="-22411"/>
                  <a:pt x="877274" y="17358"/>
                  <a:pt x="1055295" y="0"/>
                </a:cubicBezTo>
                <a:cubicBezTo>
                  <a:pt x="1233317" y="-17358"/>
                  <a:pt x="1478819" y="59672"/>
                  <a:pt x="1812354" y="0"/>
                </a:cubicBezTo>
                <a:cubicBezTo>
                  <a:pt x="2145889" y="-59672"/>
                  <a:pt x="2159197" y="54216"/>
                  <a:pt x="2294119" y="0"/>
                </a:cubicBezTo>
                <a:cubicBezTo>
                  <a:pt x="2429042" y="-54216"/>
                  <a:pt x="2739652" y="28269"/>
                  <a:pt x="2867648" y="0"/>
                </a:cubicBezTo>
                <a:cubicBezTo>
                  <a:pt x="2995644" y="-28269"/>
                  <a:pt x="3212109" y="32401"/>
                  <a:pt x="3349413" y="0"/>
                </a:cubicBezTo>
                <a:cubicBezTo>
                  <a:pt x="3486717" y="-32401"/>
                  <a:pt x="3698900" y="12121"/>
                  <a:pt x="3831178" y="0"/>
                </a:cubicBezTo>
                <a:cubicBezTo>
                  <a:pt x="3963457" y="-12121"/>
                  <a:pt x="4035991" y="33115"/>
                  <a:pt x="4221179" y="0"/>
                </a:cubicBezTo>
                <a:cubicBezTo>
                  <a:pt x="4406367" y="-33115"/>
                  <a:pt x="4534746" y="42720"/>
                  <a:pt x="4702943" y="0"/>
                </a:cubicBezTo>
                <a:cubicBezTo>
                  <a:pt x="4871140" y="-42720"/>
                  <a:pt x="5139257" y="56909"/>
                  <a:pt x="5276473" y="0"/>
                </a:cubicBezTo>
                <a:cubicBezTo>
                  <a:pt x="5413689" y="-56909"/>
                  <a:pt x="5520873" y="22820"/>
                  <a:pt x="5666473" y="0"/>
                </a:cubicBezTo>
                <a:cubicBezTo>
                  <a:pt x="5812073" y="-22820"/>
                  <a:pt x="5958628" y="31364"/>
                  <a:pt x="6056473" y="0"/>
                </a:cubicBezTo>
                <a:cubicBezTo>
                  <a:pt x="6154318" y="-31364"/>
                  <a:pt x="6297824" y="45992"/>
                  <a:pt x="6538238" y="0"/>
                </a:cubicBezTo>
                <a:cubicBezTo>
                  <a:pt x="6778653" y="-45992"/>
                  <a:pt x="6800708" y="25021"/>
                  <a:pt x="6928239" y="0"/>
                </a:cubicBezTo>
                <a:cubicBezTo>
                  <a:pt x="7055770" y="-25021"/>
                  <a:pt x="7121495" y="4781"/>
                  <a:pt x="7226474" y="0"/>
                </a:cubicBezTo>
                <a:cubicBezTo>
                  <a:pt x="7331453" y="-4781"/>
                  <a:pt x="7802529" y="50102"/>
                  <a:pt x="7983533" y="0"/>
                </a:cubicBezTo>
                <a:cubicBezTo>
                  <a:pt x="8164537" y="-50102"/>
                  <a:pt x="8855383" y="65458"/>
                  <a:pt x="9176475" y="0"/>
                </a:cubicBezTo>
                <a:cubicBezTo>
                  <a:pt x="9225868" y="217945"/>
                  <a:pt x="9113892" y="456745"/>
                  <a:pt x="9176475" y="572219"/>
                </a:cubicBezTo>
                <a:cubicBezTo>
                  <a:pt x="9239058" y="687693"/>
                  <a:pt x="9112753" y="853231"/>
                  <a:pt x="9176475" y="1121998"/>
                </a:cubicBezTo>
                <a:cubicBezTo>
                  <a:pt x="8993207" y="1149246"/>
                  <a:pt x="8723185" y="1089881"/>
                  <a:pt x="8602945" y="1121998"/>
                </a:cubicBezTo>
                <a:cubicBezTo>
                  <a:pt x="8482705" y="1154115"/>
                  <a:pt x="8181158" y="1074957"/>
                  <a:pt x="7845886" y="1121998"/>
                </a:cubicBezTo>
                <a:cubicBezTo>
                  <a:pt x="7510614" y="1169039"/>
                  <a:pt x="7599961" y="1099169"/>
                  <a:pt x="7455886" y="1121998"/>
                </a:cubicBezTo>
                <a:cubicBezTo>
                  <a:pt x="7311811" y="1144827"/>
                  <a:pt x="7174977" y="1105465"/>
                  <a:pt x="6974121" y="1121998"/>
                </a:cubicBezTo>
                <a:cubicBezTo>
                  <a:pt x="6773266" y="1138531"/>
                  <a:pt x="6613239" y="1107523"/>
                  <a:pt x="6308827" y="1121998"/>
                </a:cubicBezTo>
                <a:cubicBezTo>
                  <a:pt x="6004415" y="1136473"/>
                  <a:pt x="6114097" y="1087549"/>
                  <a:pt x="6010591" y="1121998"/>
                </a:cubicBezTo>
                <a:cubicBezTo>
                  <a:pt x="5907085" y="1156447"/>
                  <a:pt x="5630433" y="1081114"/>
                  <a:pt x="5528826" y="1121998"/>
                </a:cubicBezTo>
                <a:cubicBezTo>
                  <a:pt x="5427219" y="1162882"/>
                  <a:pt x="5312236" y="1092081"/>
                  <a:pt x="5138826" y="1121998"/>
                </a:cubicBezTo>
                <a:cubicBezTo>
                  <a:pt x="4965416" y="1151915"/>
                  <a:pt x="4888923" y="1088776"/>
                  <a:pt x="4657061" y="1121998"/>
                </a:cubicBezTo>
                <a:cubicBezTo>
                  <a:pt x="4425200" y="1155220"/>
                  <a:pt x="4199145" y="1106703"/>
                  <a:pt x="4083531" y="1121998"/>
                </a:cubicBezTo>
                <a:cubicBezTo>
                  <a:pt x="3967917" y="1137293"/>
                  <a:pt x="3629540" y="1094305"/>
                  <a:pt x="3326472" y="1121998"/>
                </a:cubicBezTo>
                <a:cubicBezTo>
                  <a:pt x="3023404" y="1149691"/>
                  <a:pt x="3045181" y="1117757"/>
                  <a:pt x="2936472" y="1121998"/>
                </a:cubicBezTo>
                <a:cubicBezTo>
                  <a:pt x="2827763" y="1126239"/>
                  <a:pt x="2760415" y="1112446"/>
                  <a:pt x="2638237" y="1121998"/>
                </a:cubicBezTo>
                <a:cubicBezTo>
                  <a:pt x="2516059" y="1131550"/>
                  <a:pt x="2106419" y="1114248"/>
                  <a:pt x="1881177" y="1121998"/>
                </a:cubicBezTo>
                <a:cubicBezTo>
                  <a:pt x="1655935" y="1129748"/>
                  <a:pt x="1386565" y="1085676"/>
                  <a:pt x="1124118" y="1121998"/>
                </a:cubicBezTo>
                <a:cubicBezTo>
                  <a:pt x="861671" y="1158320"/>
                  <a:pt x="966903" y="1097468"/>
                  <a:pt x="825883" y="1121998"/>
                </a:cubicBezTo>
                <a:cubicBezTo>
                  <a:pt x="684863" y="1146528"/>
                  <a:pt x="638733" y="1110741"/>
                  <a:pt x="527647" y="1121998"/>
                </a:cubicBezTo>
                <a:cubicBezTo>
                  <a:pt x="416561" y="1133255"/>
                  <a:pt x="242240" y="1109409"/>
                  <a:pt x="0" y="1121998"/>
                </a:cubicBezTo>
                <a:cubicBezTo>
                  <a:pt x="-45455" y="1004913"/>
                  <a:pt x="14150" y="704678"/>
                  <a:pt x="0" y="583439"/>
                </a:cubicBezTo>
                <a:cubicBezTo>
                  <a:pt x="-14150" y="462200"/>
                  <a:pt x="18192" y="169570"/>
                  <a:pt x="0" y="0"/>
                </a:cubicBezTo>
                <a:close/>
              </a:path>
              <a:path w="9176475" h="1121998" stroke="0" extrusionOk="0">
                <a:moveTo>
                  <a:pt x="0" y="0"/>
                </a:moveTo>
                <a:cubicBezTo>
                  <a:pt x="132753" y="-1727"/>
                  <a:pt x="152652" y="35563"/>
                  <a:pt x="298235" y="0"/>
                </a:cubicBezTo>
                <a:cubicBezTo>
                  <a:pt x="443819" y="-35563"/>
                  <a:pt x="559067" y="7403"/>
                  <a:pt x="688236" y="0"/>
                </a:cubicBezTo>
                <a:cubicBezTo>
                  <a:pt x="817405" y="-7403"/>
                  <a:pt x="911556" y="22485"/>
                  <a:pt x="1078236" y="0"/>
                </a:cubicBezTo>
                <a:cubicBezTo>
                  <a:pt x="1244916" y="-22485"/>
                  <a:pt x="1447170" y="67350"/>
                  <a:pt x="1651766" y="0"/>
                </a:cubicBezTo>
                <a:cubicBezTo>
                  <a:pt x="1856362" y="-67350"/>
                  <a:pt x="1845478" y="20629"/>
                  <a:pt x="1950001" y="0"/>
                </a:cubicBezTo>
                <a:cubicBezTo>
                  <a:pt x="2054525" y="-20629"/>
                  <a:pt x="2448901" y="83116"/>
                  <a:pt x="2707060" y="0"/>
                </a:cubicBezTo>
                <a:cubicBezTo>
                  <a:pt x="2965219" y="-83116"/>
                  <a:pt x="2942730" y="25340"/>
                  <a:pt x="3005296" y="0"/>
                </a:cubicBezTo>
                <a:cubicBezTo>
                  <a:pt x="3067862" y="-25340"/>
                  <a:pt x="3386227" y="33569"/>
                  <a:pt x="3762355" y="0"/>
                </a:cubicBezTo>
                <a:cubicBezTo>
                  <a:pt x="4138483" y="-33569"/>
                  <a:pt x="4005462" y="44645"/>
                  <a:pt x="4152355" y="0"/>
                </a:cubicBezTo>
                <a:cubicBezTo>
                  <a:pt x="4299248" y="-44645"/>
                  <a:pt x="4540895" y="40886"/>
                  <a:pt x="4725885" y="0"/>
                </a:cubicBezTo>
                <a:cubicBezTo>
                  <a:pt x="4910875" y="-40886"/>
                  <a:pt x="5298311" y="7282"/>
                  <a:pt x="5482944" y="0"/>
                </a:cubicBezTo>
                <a:cubicBezTo>
                  <a:pt x="5667577" y="-7282"/>
                  <a:pt x="5989813" y="26275"/>
                  <a:pt x="6148238" y="0"/>
                </a:cubicBezTo>
                <a:cubicBezTo>
                  <a:pt x="6306663" y="-26275"/>
                  <a:pt x="6544173" y="24298"/>
                  <a:pt x="6813533" y="0"/>
                </a:cubicBezTo>
                <a:cubicBezTo>
                  <a:pt x="7082893" y="-24298"/>
                  <a:pt x="7125372" y="9336"/>
                  <a:pt x="7203533" y="0"/>
                </a:cubicBezTo>
                <a:cubicBezTo>
                  <a:pt x="7281694" y="-9336"/>
                  <a:pt x="7464800" y="890"/>
                  <a:pt x="7593533" y="0"/>
                </a:cubicBezTo>
                <a:cubicBezTo>
                  <a:pt x="7722266" y="-890"/>
                  <a:pt x="7865189" y="36306"/>
                  <a:pt x="7983533" y="0"/>
                </a:cubicBezTo>
                <a:cubicBezTo>
                  <a:pt x="8101877" y="-36306"/>
                  <a:pt x="8279734" y="27446"/>
                  <a:pt x="8557063" y="0"/>
                </a:cubicBezTo>
                <a:cubicBezTo>
                  <a:pt x="8834392" y="-27446"/>
                  <a:pt x="8959354" y="59067"/>
                  <a:pt x="9176475" y="0"/>
                </a:cubicBezTo>
                <a:cubicBezTo>
                  <a:pt x="9216336" y="131177"/>
                  <a:pt x="9134404" y="351607"/>
                  <a:pt x="9176475" y="538559"/>
                </a:cubicBezTo>
                <a:cubicBezTo>
                  <a:pt x="9218546" y="725511"/>
                  <a:pt x="9120792" y="855443"/>
                  <a:pt x="9176475" y="1121998"/>
                </a:cubicBezTo>
                <a:cubicBezTo>
                  <a:pt x="8899160" y="1139649"/>
                  <a:pt x="8828892" y="1109110"/>
                  <a:pt x="8511181" y="1121998"/>
                </a:cubicBezTo>
                <a:cubicBezTo>
                  <a:pt x="8193470" y="1134886"/>
                  <a:pt x="7988337" y="1066409"/>
                  <a:pt x="7754121" y="1121998"/>
                </a:cubicBezTo>
                <a:cubicBezTo>
                  <a:pt x="7519905" y="1177587"/>
                  <a:pt x="7165590" y="1053208"/>
                  <a:pt x="6997062" y="1121998"/>
                </a:cubicBezTo>
                <a:cubicBezTo>
                  <a:pt x="6828534" y="1190788"/>
                  <a:pt x="6533199" y="1109460"/>
                  <a:pt x="6331768" y="1121998"/>
                </a:cubicBezTo>
                <a:cubicBezTo>
                  <a:pt x="6130337" y="1134536"/>
                  <a:pt x="5946406" y="1108380"/>
                  <a:pt x="5574709" y="1121998"/>
                </a:cubicBezTo>
                <a:cubicBezTo>
                  <a:pt x="5203012" y="1135616"/>
                  <a:pt x="5341284" y="1094157"/>
                  <a:pt x="5276473" y="1121998"/>
                </a:cubicBezTo>
                <a:cubicBezTo>
                  <a:pt x="5211662" y="1149839"/>
                  <a:pt x="4931127" y="1096647"/>
                  <a:pt x="4702943" y="1121998"/>
                </a:cubicBezTo>
                <a:cubicBezTo>
                  <a:pt x="4474759" y="1147349"/>
                  <a:pt x="4467654" y="1114806"/>
                  <a:pt x="4404708" y="1121998"/>
                </a:cubicBezTo>
                <a:cubicBezTo>
                  <a:pt x="4341763" y="1129190"/>
                  <a:pt x="4228690" y="1096731"/>
                  <a:pt x="4106473" y="1121998"/>
                </a:cubicBezTo>
                <a:cubicBezTo>
                  <a:pt x="3984257" y="1147265"/>
                  <a:pt x="3719912" y="1058808"/>
                  <a:pt x="3349413" y="1121998"/>
                </a:cubicBezTo>
                <a:cubicBezTo>
                  <a:pt x="2978914" y="1185188"/>
                  <a:pt x="3115642" y="1094799"/>
                  <a:pt x="3051178" y="1121998"/>
                </a:cubicBezTo>
                <a:cubicBezTo>
                  <a:pt x="2986715" y="1149197"/>
                  <a:pt x="2643826" y="1082175"/>
                  <a:pt x="2477648" y="1121998"/>
                </a:cubicBezTo>
                <a:cubicBezTo>
                  <a:pt x="2311470" y="1161821"/>
                  <a:pt x="2187566" y="1076135"/>
                  <a:pt x="1904119" y="1121998"/>
                </a:cubicBezTo>
                <a:cubicBezTo>
                  <a:pt x="1620672" y="1167861"/>
                  <a:pt x="1676443" y="1094052"/>
                  <a:pt x="1605883" y="1121998"/>
                </a:cubicBezTo>
                <a:cubicBezTo>
                  <a:pt x="1535323" y="1149944"/>
                  <a:pt x="1260781" y="1079981"/>
                  <a:pt x="1124118" y="1121998"/>
                </a:cubicBezTo>
                <a:cubicBezTo>
                  <a:pt x="987455" y="1164015"/>
                  <a:pt x="345855" y="1071071"/>
                  <a:pt x="0" y="1121998"/>
                </a:cubicBezTo>
                <a:cubicBezTo>
                  <a:pt x="-24120" y="906223"/>
                  <a:pt x="29248" y="678109"/>
                  <a:pt x="0" y="560999"/>
                </a:cubicBezTo>
                <a:cubicBezTo>
                  <a:pt x="-29248" y="443889"/>
                  <a:pt x="50454" y="245274"/>
                  <a:pt x="0" y="0"/>
                </a:cubicBezTo>
                <a:close/>
              </a:path>
            </a:pathLst>
          </a:custGeom>
          <a:solidFill>
            <a:schemeClr val="lt1">
              <a:alpha val="69803"/>
            </a:schemeClr>
          </a:solidFill>
          <a:ln w="15875">
            <a:noFill/>
            <a:extLst>
              <a:ext uri="{C807C97D-BFC1-408E-A445-0C87EB9F89A2}">
                <ask:lineSketchStyleProps xmlns:ask="http://schemas.microsoft.com/office/drawing/2018/sketchyshapes" xmlns="" sd="1411281475">
                  <a:prstGeom prst="rect">
                    <a:avLst/>
                  </a:prstGeom>
                  <ask:type>
                    <ask:lineSketchScribble/>
                  </ask:type>
                </ask:lineSketchStyleProps>
              </a:ext>
            </a:extLst>
          </a:ln>
        </p:spPr>
        <p:txBody>
          <a:bodyPr spcFirstLastPara="1" wrap="square" lIns="251999" tIns="45700" rIns="251999" bIns="45700" anchor="t" anchorCtr="0">
            <a:normAutofit lnSpcReduction="10000"/>
          </a:bodyPr>
          <a:lstStyle/>
          <a:p>
            <a:pPr lvl="0">
              <a:lnSpc>
                <a:spcPct val="150000"/>
              </a:lnSpc>
              <a:spcBef>
                <a:spcPts val="1000"/>
              </a:spcBef>
              <a:buClr>
                <a:srgbClr val="333333"/>
              </a:buClr>
              <a:buSzPts val="3200"/>
            </a:pPr>
            <a:r>
              <a:rPr lang="en-US" altLang="zh-TW" sz="2000" dirty="0">
                <a:solidFill>
                  <a:srgbClr val="333333"/>
                </a:solidFill>
                <a:latin typeface="Microsoft JhengHei"/>
                <a:ea typeface="Microsoft JhengHei"/>
                <a:cs typeface="Microsoft JhengHei"/>
                <a:sym typeface="Microsoft JhengHei"/>
              </a:rPr>
              <a:t>3. </a:t>
            </a:r>
            <a:r>
              <a:rPr lang="zh-TW" altLang="en-US" sz="2000" dirty="0">
                <a:solidFill>
                  <a:srgbClr val="333333"/>
                </a:solidFill>
                <a:latin typeface="Microsoft JhengHei"/>
                <a:ea typeface="Microsoft JhengHei"/>
                <a:cs typeface="Microsoft JhengHei"/>
                <a:sym typeface="Microsoft JhengHei"/>
              </a:rPr>
              <a:t>歷經數年，在民國</a:t>
            </a:r>
            <a:r>
              <a:rPr lang="en-US" altLang="zh-TW" sz="2000" dirty="0">
                <a:solidFill>
                  <a:srgbClr val="333333"/>
                </a:solidFill>
                <a:latin typeface="Microsoft JhengHei"/>
                <a:ea typeface="Microsoft JhengHei"/>
                <a:cs typeface="Microsoft JhengHei"/>
                <a:sym typeface="Microsoft JhengHei"/>
              </a:rPr>
              <a:t>84</a:t>
            </a:r>
            <a:r>
              <a:rPr lang="zh-TW" altLang="en-US" sz="2000" dirty="0">
                <a:solidFill>
                  <a:srgbClr val="333333"/>
                </a:solidFill>
                <a:latin typeface="Microsoft JhengHei"/>
                <a:ea typeface="Microsoft JhengHei"/>
                <a:cs typeface="Microsoft JhengHei"/>
                <a:sym typeface="Microsoft JhengHei"/>
              </a:rPr>
              <a:t>年</a:t>
            </a:r>
            <a:r>
              <a:rPr lang="en-US" altLang="zh-TW" sz="2000" dirty="0">
                <a:solidFill>
                  <a:srgbClr val="333333"/>
                </a:solidFill>
                <a:latin typeface="Microsoft JhengHei"/>
                <a:ea typeface="Microsoft JhengHei"/>
                <a:cs typeface="Microsoft JhengHei"/>
                <a:sym typeface="Microsoft JhengHei"/>
              </a:rPr>
              <a:t>7</a:t>
            </a:r>
            <a:r>
              <a:rPr lang="zh-TW" altLang="en-US" sz="2000" dirty="0">
                <a:solidFill>
                  <a:srgbClr val="333333"/>
                </a:solidFill>
                <a:latin typeface="Microsoft JhengHei"/>
                <a:ea typeface="Microsoft JhengHei"/>
                <a:cs typeface="Microsoft JhengHei"/>
                <a:sym typeface="Microsoft JhengHei"/>
              </a:rPr>
              <a:t>月</a:t>
            </a:r>
            <a:r>
              <a:rPr lang="en-US" altLang="zh-TW" sz="2000" dirty="0">
                <a:solidFill>
                  <a:srgbClr val="333333"/>
                </a:solidFill>
                <a:latin typeface="Microsoft JhengHei"/>
                <a:ea typeface="Microsoft JhengHei"/>
                <a:cs typeface="Microsoft JhengHei"/>
                <a:sym typeface="Microsoft JhengHei"/>
              </a:rPr>
              <a:t>5</a:t>
            </a:r>
            <a:r>
              <a:rPr lang="zh-TW" altLang="en-US" sz="2000" dirty="0">
                <a:solidFill>
                  <a:srgbClr val="333333"/>
                </a:solidFill>
                <a:latin typeface="Microsoft JhengHei"/>
                <a:ea typeface="Microsoft JhengHei"/>
                <a:cs typeface="Microsoft JhengHei"/>
                <a:sym typeface="Microsoft JhengHei"/>
              </a:rPr>
              <a:t>日公布公益彩券發行條例，成為</a:t>
            </a:r>
            <a:br>
              <a:rPr lang="zh-TW" altLang="en-US" sz="2000" dirty="0">
                <a:solidFill>
                  <a:srgbClr val="333333"/>
                </a:solidFill>
                <a:latin typeface="Microsoft JhengHei"/>
                <a:ea typeface="Microsoft JhengHei"/>
                <a:cs typeface="Microsoft JhengHei"/>
                <a:sym typeface="Microsoft JhengHei"/>
              </a:rPr>
            </a:br>
            <a:r>
              <a:rPr lang="zh-TW" altLang="en-US" sz="2000" dirty="0">
                <a:solidFill>
                  <a:srgbClr val="333333"/>
                </a:solidFill>
                <a:latin typeface="Microsoft JhengHei"/>
                <a:ea typeface="Microsoft JhengHei"/>
                <a:cs typeface="Microsoft JhengHei"/>
                <a:sym typeface="Microsoft JhengHei"/>
              </a:rPr>
              <a:t>彩券發行的法源依據。</a:t>
            </a:r>
          </a:p>
        </p:txBody>
      </p:sp>
      <p:pic>
        <p:nvPicPr>
          <p:cNvPr id="7" name="圖片 6" descr="一張含有 圖形, 平面設計, 創造力, 設計 的圖片&#10;&#10;AI 產生的內容可能不正確。">
            <a:extLst>
              <a:ext uri="{FF2B5EF4-FFF2-40B4-BE49-F238E27FC236}">
                <a16:creationId xmlns:a16="http://schemas.microsoft.com/office/drawing/2014/main" xmlns="" id="{7A49B7B3-B944-CB63-F1C9-40040B115A7C}"/>
              </a:ext>
            </a:extLst>
          </p:cNvPr>
          <p:cNvPicPr>
            <a:picLocks noChangeAspect="1"/>
          </p:cNvPicPr>
          <p:nvPr/>
        </p:nvPicPr>
        <p:blipFill>
          <a:blip r:embed="rId3"/>
          <a:stretch>
            <a:fillRect/>
          </a:stretch>
        </p:blipFill>
        <p:spPr>
          <a:xfrm flipH="1">
            <a:off x="9473920" y="4461403"/>
            <a:ext cx="2168667" cy="2084854"/>
          </a:xfrm>
          <a:prstGeom prst="rect">
            <a:avLst/>
          </a:prstGeom>
        </p:spPr>
      </p:pic>
      <p:sp>
        <p:nvSpPr>
          <p:cNvPr id="138" name="Google Shape;138;p7"/>
          <p:cNvSpPr txBox="1"/>
          <p:nvPr/>
        </p:nvSpPr>
        <p:spPr>
          <a:xfrm>
            <a:off x="1507762" y="2241623"/>
            <a:ext cx="9176475" cy="1121997"/>
          </a:xfrm>
          <a:custGeom>
            <a:avLst/>
            <a:gdLst>
              <a:gd name="connsiteX0" fmla="*/ 0 w 9176475"/>
              <a:gd name="connsiteY0" fmla="*/ 0 h 1121997"/>
              <a:gd name="connsiteX1" fmla="*/ 298235 w 9176475"/>
              <a:gd name="connsiteY1" fmla="*/ 0 h 1121997"/>
              <a:gd name="connsiteX2" fmla="*/ 596471 w 9176475"/>
              <a:gd name="connsiteY2" fmla="*/ 0 h 1121997"/>
              <a:gd name="connsiteX3" fmla="*/ 894706 w 9176475"/>
              <a:gd name="connsiteY3" fmla="*/ 0 h 1121997"/>
              <a:gd name="connsiteX4" fmla="*/ 1651766 w 9176475"/>
              <a:gd name="connsiteY4" fmla="*/ 0 h 1121997"/>
              <a:gd name="connsiteX5" fmla="*/ 2225295 w 9176475"/>
              <a:gd name="connsiteY5" fmla="*/ 0 h 1121997"/>
              <a:gd name="connsiteX6" fmla="*/ 2523531 w 9176475"/>
              <a:gd name="connsiteY6" fmla="*/ 0 h 1121997"/>
              <a:gd name="connsiteX7" fmla="*/ 3097060 w 9176475"/>
              <a:gd name="connsiteY7" fmla="*/ 0 h 1121997"/>
              <a:gd name="connsiteX8" fmla="*/ 3854120 w 9176475"/>
              <a:gd name="connsiteY8" fmla="*/ 0 h 1121997"/>
              <a:gd name="connsiteX9" fmla="*/ 4335884 w 9176475"/>
              <a:gd name="connsiteY9" fmla="*/ 0 h 1121997"/>
              <a:gd name="connsiteX10" fmla="*/ 4817649 w 9176475"/>
              <a:gd name="connsiteY10" fmla="*/ 0 h 1121997"/>
              <a:gd name="connsiteX11" fmla="*/ 5391179 w 9176475"/>
              <a:gd name="connsiteY11" fmla="*/ 0 h 1121997"/>
              <a:gd name="connsiteX12" fmla="*/ 6056474 w 9176475"/>
              <a:gd name="connsiteY12" fmla="*/ 0 h 1121997"/>
              <a:gd name="connsiteX13" fmla="*/ 6721768 w 9176475"/>
              <a:gd name="connsiteY13" fmla="*/ 0 h 1121997"/>
              <a:gd name="connsiteX14" fmla="*/ 7387062 w 9176475"/>
              <a:gd name="connsiteY14" fmla="*/ 0 h 1121997"/>
              <a:gd name="connsiteX15" fmla="*/ 8144122 w 9176475"/>
              <a:gd name="connsiteY15" fmla="*/ 0 h 1121997"/>
              <a:gd name="connsiteX16" fmla="*/ 9176475 w 9176475"/>
              <a:gd name="connsiteY16" fmla="*/ 0 h 1121997"/>
              <a:gd name="connsiteX17" fmla="*/ 9176475 w 9176475"/>
              <a:gd name="connsiteY17" fmla="*/ 572218 h 1121997"/>
              <a:gd name="connsiteX18" fmla="*/ 9176475 w 9176475"/>
              <a:gd name="connsiteY18" fmla="*/ 1121997 h 1121997"/>
              <a:gd name="connsiteX19" fmla="*/ 8419416 w 9176475"/>
              <a:gd name="connsiteY19" fmla="*/ 1121997 h 1121997"/>
              <a:gd name="connsiteX20" fmla="*/ 7845886 w 9176475"/>
              <a:gd name="connsiteY20" fmla="*/ 1121997 h 1121997"/>
              <a:gd name="connsiteX21" fmla="*/ 7364121 w 9176475"/>
              <a:gd name="connsiteY21" fmla="*/ 1121997 h 1121997"/>
              <a:gd name="connsiteX22" fmla="*/ 6882356 w 9176475"/>
              <a:gd name="connsiteY22" fmla="*/ 1121997 h 1121997"/>
              <a:gd name="connsiteX23" fmla="*/ 6400591 w 9176475"/>
              <a:gd name="connsiteY23" fmla="*/ 1121997 h 1121997"/>
              <a:gd name="connsiteX24" fmla="*/ 5918826 w 9176475"/>
              <a:gd name="connsiteY24" fmla="*/ 1121997 h 1121997"/>
              <a:gd name="connsiteX25" fmla="*/ 5253532 w 9176475"/>
              <a:gd name="connsiteY25" fmla="*/ 1121997 h 1121997"/>
              <a:gd name="connsiteX26" fmla="*/ 4680002 w 9176475"/>
              <a:gd name="connsiteY26" fmla="*/ 1121997 h 1121997"/>
              <a:gd name="connsiteX27" fmla="*/ 4381767 w 9176475"/>
              <a:gd name="connsiteY27" fmla="*/ 1121997 h 1121997"/>
              <a:gd name="connsiteX28" fmla="*/ 3900002 w 9176475"/>
              <a:gd name="connsiteY28" fmla="*/ 1121997 h 1121997"/>
              <a:gd name="connsiteX29" fmla="*/ 3234707 w 9176475"/>
              <a:gd name="connsiteY29" fmla="*/ 1121997 h 1121997"/>
              <a:gd name="connsiteX30" fmla="*/ 2844707 w 9176475"/>
              <a:gd name="connsiteY30" fmla="*/ 1121997 h 1121997"/>
              <a:gd name="connsiteX31" fmla="*/ 2087648 w 9176475"/>
              <a:gd name="connsiteY31" fmla="*/ 1121997 h 1121997"/>
              <a:gd name="connsiteX32" fmla="*/ 1330589 w 9176475"/>
              <a:gd name="connsiteY32" fmla="*/ 1121997 h 1121997"/>
              <a:gd name="connsiteX33" fmla="*/ 757059 w 9176475"/>
              <a:gd name="connsiteY33" fmla="*/ 1121997 h 1121997"/>
              <a:gd name="connsiteX34" fmla="*/ 0 w 9176475"/>
              <a:gd name="connsiteY34" fmla="*/ 1121997 h 1121997"/>
              <a:gd name="connsiteX35" fmla="*/ 0 w 9176475"/>
              <a:gd name="connsiteY35" fmla="*/ 560999 h 1121997"/>
              <a:gd name="connsiteX36" fmla="*/ 0 w 9176475"/>
              <a:gd name="connsiteY36" fmla="*/ 0 h 1121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176475" h="1121997" fill="none" extrusionOk="0">
                <a:moveTo>
                  <a:pt x="0" y="0"/>
                </a:moveTo>
                <a:cubicBezTo>
                  <a:pt x="91093" y="-1771"/>
                  <a:pt x="176896" y="359"/>
                  <a:pt x="298235" y="0"/>
                </a:cubicBezTo>
                <a:cubicBezTo>
                  <a:pt x="419575" y="-359"/>
                  <a:pt x="486791" y="17767"/>
                  <a:pt x="596471" y="0"/>
                </a:cubicBezTo>
                <a:cubicBezTo>
                  <a:pt x="706151" y="-17767"/>
                  <a:pt x="773305" y="14897"/>
                  <a:pt x="894706" y="0"/>
                </a:cubicBezTo>
                <a:cubicBezTo>
                  <a:pt x="1016107" y="-14897"/>
                  <a:pt x="1397665" y="13301"/>
                  <a:pt x="1651766" y="0"/>
                </a:cubicBezTo>
                <a:cubicBezTo>
                  <a:pt x="1905867" y="-13301"/>
                  <a:pt x="2064243" y="38842"/>
                  <a:pt x="2225295" y="0"/>
                </a:cubicBezTo>
                <a:cubicBezTo>
                  <a:pt x="2386347" y="-38842"/>
                  <a:pt x="2411441" y="9733"/>
                  <a:pt x="2523531" y="0"/>
                </a:cubicBezTo>
                <a:cubicBezTo>
                  <a:pt x="2635621" y="-9733"/>
                  <a:pt x="2900494" y="22007"/>
                  <a:pt x="3097060" y="0"/>
                </a:cubicBezTo>
                <a:cubicBezTo>
                  <a:pt x="3293626" y="-22007"/>
                  <a:pt x="3607657" y="31911"/>
                  <a:pt x="3854120" y="0"/>
                </a:cubicBezTo>
                <a:cubicBezTo>
                  <a:pt x="4100583" y="-31911"/>
                  <a:pt x="4175904" y="25452"/>
                  <a:pt x="4335884" y="0"/>
                </a:cubicBezTo>
                <a:cubicBezTo>
                  <a:pt x="4495864" y="-25452"/>
                  <a:pt x="4668040" y="12624"/>
                  <a:pt x="4817649" y="0"/>
                </a:cubicBezTo>
                <a:cubicBezTo>
                  <a:pt x="4967259" y="-12624"/>
                  <a:pt x="5155977" y="52349"/>
                  <a:pt x="5391179" y="0"/>
                </a:cubicBezTo>
                <a:cubicBezTo>
                  <a:pt x="5626381" y="-52349"/>
                  <a:pt x="5809163" y="75397"/>
                  <a:pt x="6056474" y="0"/>
                </a:cubicBezTo>
                <a:cubicBezTo>
                  <a:pt x="6303786" y="-75397"/>
                  <a:pt x="6408868" y="18130"/>
                  <a:pt x="6721768" y="0"/>
                </a:cubicBezTo>
                <a:cubicBezTo>
                  <a:pt x="7034668" y="-18130"/>
                  <a:pt x="7177225" y="55475"/>
                  <a:pt x="7387062" y="0"/>
                </a:cubicBezTo>
                <a:cubicBezTo>
                  <a:pt x="7596899" y="-55475"/>
                  <a:pt x="7969572" y="30681"/>
                  <a:pt x="8144122" y="0"/>
                </a:cubicBezTo>
                <a:cubicBezTo>
                  <a:pt x="8318672" y="-30681"/>
                  <a:pt x="8696727" y="7603"/>
                  <a:pt x="9176475" y="0"/>
                </a:cubicBezTo>
                <a:cubicBezTo>
                  <a:pt x="9234841" y="148665"/>
                  <a:pt x="9139008" y="304692"/>
                  <a:pt x="9176475" y="572218"/>
                </a:cubicBezTo>
                <a:cubicBezTo>
                  <a:pt x="9213942" y="839744"/>
                  <a:pt x="9154196" y="990374"/>
                  <a:pt x="9176475" y="1121997"/>
                </a:cubicBezTo>
                <a:cubicBezTo>
                  <a:pt x="8950328" y="1149806"/>
                  <a:pt x="8595516" y="1100672"/>
                  <a:pt x="8419416" y="1121997"/>
                </a:cubicBezTo>
                <a:cubicBezTo>
                  <a:pt x="8243316" y="1143322"/>
                  <a:pt x="8033818" y="1063323"/>
                  <a:pt x="7845886" y="1121997"/>
                </a:cubicBezTo>
                <a:cubicBezTo>
                  <a:pt x="7657954" y="1180671"/>
                  <a:pt x="7488777" y="1078371"/>
                  <a:pt x="7364121" y="1121997"/>
                </a:cubicBezTo>
                <a:cubicBezTo>
                  <a:pt x="7239465" y="1165623"/>
                  <a:pt x="7058799" y="1084284"/>
                  <a:pt x="6882356" y="1121997"/>
                </a:cubicBezTo>
                <a:cubicBezTo>
                  <a:pt x="6705914" y="1159710"/>
                  <a:pt x="6559455" y="1094185"/>
                  <a:pt x="6400591" y="1121997"/>
                </a:cubicBezTo>
                <a:cubicBezTo>
                  <a:pt x="6241728" y="1149809"/>
                  <a:pt x="6074121" y="1089750"/>
                  <a:pt x="5918826" y="1121997"/>
                </a:cubicBezTo>
                <a:cubicBezTo>
                  <a:pt x="5763531" y="1154244"/>
                  <a:pt x="5560128" y="1050146"/>
                  <a:pt x="5253532" y="1121997"/>
                </a:cubicBezTo>
                <a:cubicBezTo>
                  <a:pt x="4946936" y="1193848"/>
                  <a:pt x="4916405" y="1116517"/>
                  <a:pt x="4680002" y="1121997"/>
                </a:cubicBezTo>
                <a:cubicBezTo>
                  <a:pt x="4443599" y="1127477"/>
                  <a:pt x="4465342" y="1095553"/>
                  <a:pt x="4381767" y="1121997"/>
                </a:cubicBezTo>
                <a:cubicBezTo>
                  <a:pt x="4298192" y="1148441"/>
                  <a:pt x="4097172" y="1073973"/>
                  <a:pt x="3900002" y="1121997"/>
                </a:cubicBezTo>
                <a:cubicBezTo>
                  <a:pt x="3702832" y="1170021"/>
                  <a:pt x="3407007" y="1057922"/>
                  <a:pt x="3234707" y="1121997"/>
                </a:cubicBezTo>
                <a:cubicBezTo>
                  <a:pt x="3062407" y="1186072"/>
                  <a:pt x="2980347" y="1092754"/>
                  <a:pt x="2844707" y="1121997"/>
                </a:cubicBezTo>
                <a:cubicBezTo>
                  <a:pt x="2709067" y="1151240"/>
                  <a:pt x="2328226" y="1111579"/>
                  <a:pt x="2087648" y="1121997"/>
                </a:cubicBezTo>
                <a:cubicBezTo>
                  <a:pt x="1847070" y="1132415"/>
                  <a:pt x="1647358" y="1066536"/>
                  <a:pt x="1330589" y="1121997"/>
                </a:cubicBezTo>
                <a:cubicBezTo>
                  <a:pt x="1013820" y="1177458"/>
                  <a:pt x="921171" y="1109864"/>
                  <a:pt x="757059" y="1121997"/>
                </a:cubicBezTo>
                <a:cubicBezTo>
                  <a:pt x="592947" y="1134130"/>
                  <a:pt x="196545" y="1094476"/>
                  <a:pt x="0" y="1121997"/>
                </a:cubicBezTo>
                <a:cubicBezTo>
                  <a:pt x="-16673" y="875752"/>
                  <a:pt x="1450" y="679039"/>
                  <a:pt x="0" y="560999"/>
                </a:cubicBezTo>
                <a:cubicBezTo>
                  <a:pt x="-1450" y="442959"/>
                  <a:pt x="35319" y="230673"/>
                  <a:pt x="0" y="0"/>
                </a:cubicBezTo>
                <a:close/>
              </a:path>
              <a:path w="9176475" h="1121997" stroke="0" extrusionOk="0">
                <a:moveTo>
                  <a:pt x="0" y="0"/>
                </a:moveTo>
                <a:cubicBezTo>
                  <a:pt x="113192" y="-14469"/>
                  <a:pt x="278886" y="15173"/>
                  <a:pt x="481765" y="0"/>
                </a:cubicBezTo>
                <a:cubicBezTo>
                  <a:pt x="684644" y="-15173"/>
                  <a:pt x="651513" y="27421"/>
                  <a:pt x="780000" y="0"/>
                </a:cubicBezTo>
                <a:cubicBezTo>
                  <a:pt x="908487" y="-27421"/>
                  <a:pt x="1318989" y="557"/>
                  <a:pt x="1537060" y="0"/>
                </a:cubicBezTo>
                <a:cubicBezTo>
                  <a:pt x="1755131" y="-557"/>
                  <a:pt x="1842466" y="52464"/>
                  <a:pt x="2018824" y="0"/>
                </a:cubicBezTo>
                <a:cubicBezTo>
                  <a:pt x="2195182" y="-52464"/>
                  <a:pt x="2384714" y="8457"/>
                  <a:pt x="2500589" y="0"/>
                </a:cubicBezTo>
                <a:cubicBezTo>
                  <a:pt x="2616465" y="-8457"/>
                  <a:pt x="3005544" y="4171"/>
                  <a:pt x="3257649" y="0"/>
                </a:cubicBezTo>
                <a:cubicBezTo>
                  <a:pt x="3509754" y="-4171"/>
                  <a:pt x="3470427" y="7227"/>
                  <a:pt x="3647649" y="0"/>
                </a:cubicBezTo>
                <a:cubicBezTo>
                  <a:pt x="3824871" y="-7227"/>
                  <a:pt x="4187490" y="30928"/>
                  <a:pt x="4404708" y="0"/>
                </a:cubicBezTo>
                <a:cubicBezTo>
                  <a:pt x="4621926" y="-30928"/>
                  <a:pt x="4857272" y="61974"/>
                  <a:pt x="5161767" y="0"/>
                </a:cubicBezTo>
                <a:cubicBezTo>
                  <a:pt x="5466262" y="-61974"/>
                  <a:pt x="5546752" y="56917"/>
                  <a:pt x="5735297" y="0"/>
                </a:cubicBezTo>
                <a:cubicBezTo>
                  <a:pt x="5923842" y="-56917"/>
                  <a:pt x="6223370" y="84133"/>
                  <a:pt x="6492356" y="0"/>
                </a:cubicBezTo>
                <a:cubicBezTo>
                  <a:pt x="6761342" y="-84133"/>
                  <a:pt x="6819617" y="15904"/>
                  <a:pt x="6974121" y="0"/>
                </a:cubicBezTo>
                <a:cubicBezTo>
                  <a:pt x="7128625" y="-15904"/>
                  <a:pt x="7285727" y="46201"/>
                  <a:pt x="7455886" y="0"/>
                </a:cubicBezTo>
                <a:cubicBezTo>
                  <a:pt x="7626045" y="-46201"/>
                  <a:pt x="7894180" y="52118"/>
                  <a:pt x="8121180" y="0"/>
                </a:cubicBezTo>
                <a:cubicBezTo>
                  <a:pt x="8348180" y="-52118"/>
                  <a:pt x="8422103" y="2517"/>
                  <a:pt x="8602945" y="0"/>
                </a:cubicBezTo>
                <a:cubicBezTo>
                  <a:pt x="8783787" y="-2517"/>
                  <a:pt x="9010217" y="53871"/>
                  <a:pt x="9176475" y="0"/>
                </a:cubicBezTo>
                <a:cubicBezTo>
                  <a:pt x="9240990" y="150938"/>
                  <a:pt x="9170042" y="350525"/>
                  <a:pt x="9176475" y="583438"/>
                </a:cubicBezTo>
                <a:cubicBezTo>
                  <a:pt x="9182908" y="816351"/>
                  <a:pt x="9153690" y="939241"/>
                  <a:pt x="9176475" y="1121997"/>
                </a:cubicBezTo>
                <a:cubicBezTo>
                  <a:pt x="8881181" y="1198629"/>
                  <a:pt x="8716931" y="1113565"/>
                  <a:pt x="8511181" y="1121997"/>
                </a:cubicBezTo>
                <a:cubicBezTo>
                  <a:pt x="8305431" y="1130429"/>
                  <a:pt x="8283967" y="1081197"/>
                  <a:pt x="8121180" y="1121997"/>
                </a:cubicBezTo>
                <a:cubicBezTo>
                  <a:pt x="7958393" y="1162797"/>
                  <a:pt x="7544801" y="1111009"/>
                  <a:pt x="7364121" y="1121997"/>
                </a:cubicBezTo>
                <a:cubicBezTo>
                  <a:pt x="7183441" y="1132985"/>
                  <a:pt x="7048214" y="1067550"/>
                  <a:pt x="6790592" y="1121997"/>
                </a:cubicBezTo>
                <a:cubicBezTo>
                  <a:pt x="6532970" y="1176444"/>
                  <a:pt x="6505693" y="1082308"/>
                  <a:pt x="6400591" y="1121997"/>
                </a:cubicBezTo>
                <a:cubicBezTo>
                  <a:pt x="6295489" y="1161686"/>
                  <a:pt x="6002339" y="1107012"/>
                  <a:pt x="5827062" y="1121997"/>
                </a:cubicBezTo>
                <a:cubicBezTo>
                  <a:pt x="5651785" y="1136982"/>
                  <a:pt x="5660553" y="1090420"/>
                  <a:pt x="5528826" y="1121997"/>
                </a:cubicBezTo>
                <a:cubicBezTo>
                  <a:pt x="5397099" y="1153574"/>
                  <a:pt x="5366534" y="1110583"/>
                  <a:pt x="5230591" y="1121997"/>
                </a:cubicBezTo>
                <a:cubicBezTo>
                  <a:pt x="5094648" y="1133411"/>
                  <a:pt x="4830459" y="1064381"/>
                  <a:pt x="4657061" y="1121997"/>
                </a:cubicBezTo>
                <a:cubicBezTo>
                  <a:pt x="4483663" y="1179613"/>
                  <a:pt x="4378345" y="1090928"/>
                  <a:pt x="4267061" y="1121997"/>
                </a:cubicBezTo>
                <a:cubicBezTo>
                  <a:pt x="4155777" y="1153066"/>
                  <a:pt x="3884226" y="1101527"/>
                  <a:pt x="3601766" y="1121997"/>
                </a:cubicBezTo>
                <a:cubicBezTo>
                  <a:pt x="3319306" y="1142467"/>
                  <a:pt x="3297329" y="1085629"/>
                  <a:pt x="3211766" y="1121997"/>
                </a:cubicBezTo>
                <a:cubicBezTo>
                  <a:pt x="3126203" y="1158365"/>
                  <a:pt x="2721278" y="1073199"/>
                  <a:pt x="2546472" y="1121997"/>
                </a:cubicBezTo>
                <a:cubicBezTo>
                  <a:pt x="2371666" y="1170795"/>
                  <a:pt x="2353809" y="1089454"/>
                  <a:pt x="2248236" y="1121997"/>
                </a:cubicBezTo>
                <a:cubicBezTo>
                  <a:pt x="2142663" y="1154540"/>
                  <a:pt x="1915317" y="1060193"/>
                  <a:pt x="1582942" y="1121997"/>
                </a:cubicBezTo>
                <a:cubicBezTo>
                  <a:pt x="1250567" y="1183801"/>
                  <a:pt x="1306274" y="1111319"/>
                  <a:pt x="1192942" y="1121997"/>
                </a:cubicBezTo>
                <a:cubicBezTo>
                  <a:pt x="1079610" y="1132675"/>
                  <a:pt x="1009186" y="1100250"/>
                  <a:pt x="894706" y="1121997"/>
                </a:cubicBezTo>
                <a:cubicBezTo>
                  <a:pt x="780226" y="1143744"/>
                  <a:pt x="624875" y="1082941"/>
                  <a:pt x="504706" y="1121997"/>
                </a:cubicBezTo>
                <a:cubicBezTo>
                  <a:pt x="384537" y="1161053"/>
                  <a:pt x="147573" y="1064137"/>
                  <a:pt x="0" y="1121997"/>
                </a:cubicBezTo>
                <a:cubicBezTo>
                  <a:pt x="-11508" y="942330"/>
                  <a:pt x="58404" y="751098"/>
                  <a:pt x="0" y="583438"/>
                </a:cubicBezTo>
                <a:cubicBezTo>
                  <a:pt x="-58404" y="415778"/>
                  <a:pt x="62541" y="267954"/>
                  <a:pt x="0" y="0"/>
                </a:cubicBezTo>
                <a:close/>
              </a:path>
            </a:pathLst>
          </a:custGeom>
          <a:solidFill>
            <a:schemeClr val="lt1">
              <a:alpha val="69803"/>
            </a:schemeClr>
          </a:solid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251999" tIns="216000" rIns="251999" bIns="45700" anchor="t" anchorCtr="0">
            <a:normAutofit lnSpcReduction="10000"/>
          </a:bodyPr>
          <a:lstStyle/>
          <a:p>
            <a:pPr marR="0" lvl="0" algn="l" rtl="0">
              <a:lnSpc>
                <a:spcPct val="150000"/>
              </a:lnSpc>
              <a:spcBef>
                <a:spcPts val="0"/>
              </a:spcBef>
              <a:spcAft>
                <a:spcPts val="0"/>
              </a:spcAft>
              <a:buClr>
                <a:srgbClr val="333333"/>
              </a:buClr>
              <a:buSzPts val="3200"/>
            </a:pPr>
            <a:r>
              <a:rPr lang="en-US" altLang="zh-TW" sz="2000" dirty="0">
                <a:solidFill>
                  <a:srgbClr val="333333"/>
                </a:solidFill>
                <a:latin typeface="Microsoft JhengHei"/>
                <a:ea typeface="Microsoft JhengHei"/>
                <a:cs typeface="Microsoft JhengHei"/>
                <a:sym typeface="Microsoft JhengHei"/>
              </a:rPr>
              <a:t>1. </a:t>
            </a:r>
            <a:r>
              <a:rPr lang="zh-TW" sz="2000" dirty="0">
                <a:solidFill>
                  <a:srgbClr val="333333"/>
                </a:solidFill>
                <a:latin typeface="Microsoft JhengHei"/>
                <a:ea typeface="Microsoft JhengHei"/>
                <a:cs typeface="Microsoft JhengHei"/>
                <a:sym typeface="Microsoft JhengHei"/>
              </a:rPr>
              <a:t>愛國獎券停止發行之後，由於愛國獎券創造弱勢群體就業機會，及挹注政府財政資源的貢獻，被許多專家學者討論。</a:t>
            </a:r>
            <a:endParaRPr sz="2000" dirty="0">
              <a:solidFill>
                <a:srgbClr val="333333"/>
              </a:solidFill>
              <a:latin typeface="Microsoft JhengHei"/>
              <a:ea typeface="Microsoft JhengHei"/>
              <a:cs typeface="Microsoft JhengHei"/>
              <a:sym typeface="Microsoft JhengHei"/>
            </a:endParaRPr>
          </a:p>
        </p:txBody>
      </p:sp>
      <p:pic>
        <p:nvPicPr>
          <p:cNvPr id="140" name="Google Shape;140;p7"/>
          <p:cNvPicPr preferRelativeResize="0"/>
          <p:nvPr/>
        </p:nvPicPr>
        <p:blipFill rotWithShape="1">
          <a:blip r:embed="rId4">
            <a:alphaModFix/>
          </a:blip>
          <a:srcRect/>
          <a:stretch/>
        </p:blipFill>
        <p:spPr>
          <a:xfrm>
            <a:off x="2921502" y="5929765"/>
            <a:ext cx="2146852" cy="335446"/>
          </a:xfrm>
          <a:prstGeom prst="rect">
            <a:avLst/>
          </a:prstGeom>
          <a:noFill/>
          <a:ln>
            <a:noFill/>
          </a:ln>
        </p:spPr>
      </p:pic>
      <p:sp>
        <p:nvSpPr>
          <p:cNvPr id="2" name="Google Shape;102;p3">
            <a:extLst>
              <a:ext uri="{FF2B5EF4-FFF2-40B4-BE49-F238E27FC236}">
                <a16:creationId xmlns:a16="http://schemas.microsoft.com/office/drawing/2014/main" xmlns="" id="{7C2FFD1E-AD7C-1790-E5E5-0778626BA02D}"/>
              </a:ext>
            </a:extLst>
          </p:cNvPr>
          <p:cNvSpPr txBox="1">
            <a:spLocks/>
          </p:cNvSpPr>
          <p:nvPr/>
        </p:nvSpPr>
        <p:spPr>
          <a:xfrm>
            <a:off x="2065423" y="1058467"/>
            <a:ext cx="5249777"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zh-TW" sz="2800" b="1" dirty="0">
                <a:solidFill>
                  <a:schemeClr val="bg1"/>
                </a:solidFill>
                <a:latin typeface="Microsoft JhengHei"/>
                <a:ea typeface="Microsoft JhengHei"/>
                <a:cs typeface="Microsoft JhengHei"/>
                <a:sym typeface="Microsoft JhengHei"/>
              </a:rPr>
              <a:t>現行「公益彩券」政策發展脈絡</a:t>
            </a:r>
            <a:endParaRPr lang="zh-TW" altLang="en-US" sz="2800" dirty="0">
              <a:solidFill>
                <a:schemeClr val="bg1"/>
              </a:solidFill>
            </a:endParaRPr>
          </a:p>
        </p:txBody>
      </p:sp>
      <p:sp>
        <p:nvSpPr>
          <p:cNvPr id="3" name="Google Shape;138;p7">
            <a:extLst>
              <a:ext uri="{FF2B5EF4-FFF2-40B4-BE49-F238E27FC236}">
                <a16:creationId xmlns:a16="http://schemas.microsoft.com/office/drawing/2014/main" xmlns="" id="{35C63652-816E-6522-1F3A-701C3226B60D}"/>
              </a:ext>
            </a:extLst>
          </p:cNvPr>
          <p:cNvSpPr txBox="1"/>
          <p:nvPr/>
        </p:nvSpPr>
        <p:spPr>
          <a:xfrm>
            <a:off x="1507762" y="3363620"/>
            <a:ext cx="9176475" cy="1121998"/>
          </a:xfrm>
          <a:custGeom>
            <a:avLst/>
            <a:gdLst>
              <a:gd name="connsiteX0" fmla="*/ 0 w 9176475"/>
              <a:gd name="connsiteY0" fmla="*/ 0 h 1121998"/>
              <a:gd name="connsiteX1" fmla="*/ 298235 w 9176475"/>
              <a:gd name="connsiteY1" fmla="*/ 0 h 1121998"/>
              <a:gd name="connsiteX2" fmla="*/ 596471 w 9176475"/>
              <a:gd name="connsiteY2" fmla="*/ 0 h 1121998"/>
              <a:gd name="connsiteX3" fmla="*/ 894706 w 9176475"/>
              <a:gd name="connsiteY3" fmla="*/ 0 h 1121998"/>
              <a:gd name="connsiteX4" fmla="*/ 1651766 w 9176475"/>
              <a:gd name="connsiteY4" fmla="*/ 0 h 1121998"/>
              <a:gd name="connsiteX5" fmla="*/ 2225295 w 9176475"/>
              <a:gd name="connsiteY5" fmla="*/ 0 h 1121998"/>
              <a:gd name="connsiteX6" fmla="*/ 2523531 w 9176475"/>
              <a:gd name="connsiteY6" fmla="*/ 0 h 1121998"/>
              <a:gd name="connsiteX7" fmla="*/ 3097060 w 9176475"/>
              <a:gd name="connsiteY7" fmla="*/ 0 h 1121998"/>
              <a:gd name="connsiteX8" fmla="*/ 3854120 w 9176475"/>
              <a:gd name="connsiteY8" fmla="*/ 0 h 1121998"/>
              <a:gd name="connsiteX9" fmla="*/ 4335884 w 9176475"/>
              <a:gd name="connsiteY9" fmla="*/ 0 h 1121998"/>
              <a:gd name="connsiteX10" fmla="*/ 4817649 w 9176475"/>
              <a:gd name="connsiteY10" fmla="*/ 0 h 1121998"/>
              <a:gd name="connsiteX11" fmla="*/ 5391179 w 9176475"/>
              <a:gd name="connsiteY11" fmla="*/ 0 h 1121998"/>
              <a:gd name="connsiteX12" fmla="*/ 6056474 w 9176475"/>
              <a:gd name="connsiteY12" fmla="*/ 0 h 1121998"/>
              <a:gd name="connsiteX13" fmla="*/ 6721768 w 9176475"/>
              <a:gd name="connsiteY13" fmla="*/ 0 h 1121998"/>
              <a:gd name="connsiteX14" fmla="*/ 7387062 w 9176475"/>
              <a:gd name="connsiteY14" fmla="*/ 0 h 1121998"/>
              <a:gd name="connsiteX15" fmla="*/ 8144122 w 9176475"/>
              <a:gd name="connsiteY15" fmla="*/ 0 h 1121998"/>
              <a:gd name="connsiteX16" fmla="*/ 9176475 w 9176475"/>
              <a:gd name="connsiteY16" fmla="*/ 0 h 1121998"/>
              <a:gd name="connsiteX17" fmla="*/ 9176475 w 9176475"/>
              <a:gd name="connsiteY17" fmla="*/ 572219 h 1121998"/>
              <a:gd name="connsiteX18" fmla="*/ 9176475 w 9176475"/>
              <a:gd name="connsiteY18" fmla="*/ 1121998 h 1121998"/>
              <a:gd name="connsiteX19" fmla="*/ 8419416 w 9176475"/>
              <a:gd name="connsiteY19" fmla="*/ 1121998 h 1121998"/>
              <a:gd name="connsiteX20" fmla="*/ 7845886 w 9176475"/>
              <a:gd name="connsiteY20" fmla="*/ 1121998 h 1121998"/>
              <a:gd name="connsiteX21" fmla="*/ 7364121 w 9176475"/>
              <a:gd name="connsiteY21" fmla="*/ 1121998 h 1121998"/>
              <a:gd name="connsiteX22" fmla="*/ 6882356 w 9176475"/>
              <a:gd name="connsiteY22" fmla="*/ 1121998 h 1121998"/>
              <a:gd name="connsiteX23" fmla="*/ 6400591 w 9176475"/>
              <a:gd name="connsiteY23" fmla="*/ 1121998 h 1121998"/>
              <a:gd name="connsiteX24" fmla="*/ 5918826 w 9176475"/>
              <a:gd name="connsiteY24" fmla="*/ 1121998 h 1121998"/>
              <a:gd name="connsiteX25" fmla="*/ 5253532 w 9176475"/>
              <a:gd name="connsiteY25" fmla="*/ 1121998 h 1121998"/>
              <a:gd name="connsiteX26" fmla="*/ 4680002 w 9176475"/>
              <a:gd name="connsiteY26" fmla="*/ 1121998 h 1121998"/>
              <a:gd name="connsiteX27" fmla="*/ 4381767 w 9176475"/>
              <a:gd name="connsiteY27" fmla="*/ 1121998 h 1121998"/>
              <a:gd name="connsiteX28" fmla="*/ 3900002 w 9176475"/>
              <a:gd name="connsiteY28" fmla="*/ 1121998 h 1121998"/>
              <a:gd name="connsiteX29" fmla="*/ 3234707 w 9176475"/>
              <a:gd name="connsiteY29" fmla="*/ 1121998 h 1121998"/>
              <a:gd name="connsiteX30" fmla="*/ 2844707 w 9176475"/>
              <a:gd name="connsiteY30" fmla="*/ 1121998 h 1121998"/>
              <a:gd name="connsiteX31" fmla="*/ 2087648 w 9176475"/>
              <a:gd name="connsiteY31" fmla="*/ 1121998 h 1121998"/>
              <a:gd name="connsiteX32" fmla="*/ 1330589 w 9176475"/>
              <a:gd name="connsiteY32" fmla="*/ 1121998 h 1121998"/>
              <a:gd name="connsiteX33" fmla="*/ 757059 w 9176475"/>
              <a:gd name="connsiteY33" fmla="*/ 1121998 h 1121998"/>
              <a:gd name="connsiteX34" fmla="*/ 0 w 9176475"/>
              <a:gd name="connsiteY34" fmla="*/ 1121998 h 1121998"/>
              <a:gd name="connsiteX35" fmla="*/ 0 w 9176475"/>
              <a:gd name="connsiteY35" fmla="*/ 560999 h 1121998"/>
              <a:gd name="connsiteX36" fmla="*/ 0 w 9176475"/>
              <a:gd name="connsiteY36" fmla="*/ 0 h 112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176475" h="1121998" fill="none" extrusionOk="0">
                <a:moveTo>
                  <a:pt x="0" y="0"/>
                </a:moveTo>
                <a:cubicBezTo>
                  <a:pt x="91093" y="-1771"/>
                  <a:pt x="176896" y="359"/>
                  <a:pt x="298235" y="0"/>
                </a:cubicBezTo>
                <a:cubicBezTo>
                  <a:pt x="419575" y="-359"/>
                  <a:pt x="486791" y="17767"/>
                  <a:pt x="596471" y="0"/>
                </a:cubicBezTo>
                <a:cubicBezTo>
                  <a:pt x="706151" y="-17767"/>
                  <a:pt x="773305" y="14897"/>
                  <a:pt x="894706" y="0"/>
                </a:cubicBezTo>
                <a:cubicBezTo>
                  <a:pt x="1016107" y="-14897"/>
                  <a:pt x="1397665" y="13301"/>
                  <a:pt x="1651766" y="0"/>
                </a:cubicBezTo>
                <a:cubicBezTo>
                  <a:pt x="1905867" y="-13301"/>
                  <a:pt x="2064243" y="38842"/>
                  <a:pt x="2225295" y="0"/>
                </a:cubicBezTo>
                <a:cubicBezTo>
                  <a:pt x="2386347" y="-38842"/>
                  <a:pt x="2411441" y="9733"/>
                  <a:pt x="2523531" y="0"/>
                </a:cubicBezTo>
                <a:cubicBezTo>
                  <a:pt x="2635621" y="-9733"/>
                  <a:pt x="2900494" y="22007"/>
                  <a:pt x="3097060" y="0"/>
                </a:cubicBezTo>
                <a:cubicBezTo>
                  <a:pt x="3293626" y="-22007"/>
                  <a:pt x="3607657" y="31911"/>
                  <a:pt x="3854120" y="0"/>
                </a:cubicBezTo>
                <a:cubicBezTo>
                  <a:pt x="4100583" y="-31911"/>
                  <a:pt x="4175904" y="25452"/>
                  <a:pt x="4335884" y="0"/>
                </a:cubicBezTo>
                <a:cubicBezTo>
                  <a:pt x="4495864" y="-25452"/>
                  <a:pt x="4668040" y="12624"/>
                  <a:pt x="4817649" y="0"/>
                </a:cubicBezTo>
                <a:cubicBezTo>
                  <a:pt x="4967259" y="-12624"/>
                  <a:pt x="5155977" y="52349"/>
                  <a:pt x="5391179" y="0"/>
                </a:cubicBezTo>
                <a:cubicBezTo>
                  <a:pt x="5626381" y="-52349"/>
                  <a:pt x="5809163" y="75397"/>
                  <a:pt x="6056474" y="0"/>
                </a:cubicBezTo>
                <a:cubicBezTo>
                  <a:pt x="6303786" y="-75397"/>
                  <a:pt x="6408868" y="18130"/>
                  <a:pt x="6721768" y="0"/>
                </a:cubicBezTo>
                <a:cubicBezTo>
                  <a:pt x="7034668" y="-18130"/>
                  <a:pt x="7177225" y="55475"/>
                  <a:pt x="7387062" y="0"/>
                </a:cubicBezTo>
                <a:cubicBezTo>
                  <a:pt x="7596899" y="-55475"/>
                  <a:pt x="7969572" y="30681"/>
                  <a:pt x="8144122" y="0"/>
                </a:cubicBezTo>
                <a:cubicBezTo>
                  <a:pt x="8318672" y="-30681"/>
                  <a:pt x="8696727" y="7603"/>
                  <a:pt x="9176475" y="0"/>
                </a:cubicBezTo>
                <a:cubicBezTo>
                  <a:pt x="9236091" y="146314"/>
                  <a:pt x="9142226" y="300137"/>
                  <a:pt x="9176475" y="572219"/>
                </a:cubicBezTo>
                <a:cubicBezTo>
                  <a:pt x="9210724" y="844301"/>
                  <a:pt x="9154196" y="990375"/>
                  <a:pt x="9176475" y="1121998"/>
                </a:cubicBezTo>
                <a:cubicBezTo>
                  <a:pt x="8950328" y="1149807"/>
                  <a:pt x="8595516" y="1100673"/>
                  <a:pt x="8419416" y="1121998"/>
                </a:cubicBezTo>
                <a:cubicBezTo>
                  <a:pt x="8243316" y="1143323"/>
                  <a:pt x="8033818" y="1063324"/>
                  <a:pt x="7845886" y="1121998"/>
                </a:cubicBezTo>
                <a:cubicBezTo>
                  <a:pt x="7657954" y="1180672"/>
                  <a:pt x="7488777" y="1078372"/>
                  <a:pt x="7364121" y="1121998"/>
                </a:cubicBezTo>
                <a:cubicBezTo>
                  <a:pt x="7239465" y="1165624"/>
                  <a:pt x="7058799" y="1084285"/>
                  <a:pt x="6882356" y="1121998"/>
                </a:cubicBezTo>
                <a:cubicBezTo>
                  <a:pt x="6705914" y="1159711"/>
                  <a:pt x="6559455" y="1094186"/>
                  <a:pt x="6400591" y="1121998"/>
                </a:cubicBezTo>
                <a:cubicBezTo>
                  <a:pt x="6241728" y="1149810"/>
                  <a:pt x="6074121" y="1089751"/>
                  <a:pt x="5918826" y="1121998"/>
                </a:cubicBezTo>
                <a:cubicBezTo>
                  <a:pt x="5763531" y="1154245"/>
                  <a:pt x="5560128" y="1050147"/>
                  <a:pt x="5253532" y="1121998"/>
                </a:cubicBezTo>
                <a:cubicBezTo>
                  <a:pt x="4946936" y="1193849"/>
                  <a:pt x="4916405" y="1116518"/>
                  <a:pt x="4680002" y="1121998"/>
                </a:cubicBezTo>
                <a:cubicBezTo>
                  <a:pt x="4443599" y="1127478"/>
                  <a:pt x="4465342" y="1095554"/>
                  <a:pt x="4381767" y="1121998"/>
                </a:cubicBezTo>
                <a:cubicBezTo>
                  <a:pt x="4298192" y="1148442"/>
                  <a:pt x="4097172" y="1073974"/>
                  <a:pt x="3900002" y="1121998"/>
                </a:cubicBezTo>
                <a:cubicBezTo>
                  <a:pt x="3702832" y="1170022"/>
                  <a:pt x="3407007" y="1057923"/>
                  <a:pt x="3234707" y="1121998"/>
                </a:cubicBezTo>
                <a:cubicBezTo>
                  <a:pt x="3062407" y="1186073"/>
                  <a:pt x="2980347" y="1092755"/>
                  <a:pt x="2844707" y="1121998"/>
                </a:cubicBezTo>
                <a:cubicBezTo>
                  <a:pt x="2709067" y="1151241"/>
                  <a:pt x="2328226" y="1111580"/>
                  <a:pt x="2087648" y="1121998"/>
                </a:cubicBezTo>
                <a:cubicBezTo>
                  <a:pt x="1847070" y="1132416"/>
                  <a:pt x="1647358" y="1066537"/>
                  <a:pt x="1330589" y="1121998"/>
                </a:cubicBezTo>
                <a:cubicBezTo>
                  <a:pt x="1013820" y="1177459"/>
                  <a:pt x="921171" y="1109865"/>
                  <a:pt x="757059" y="1121998"/>
                </a:cubicBezTo>
                <a:cubicBezTo>
                  <a:pt x="592947" y="1134131"/>
                  <a:pt x="196545" y="1094477"/>
                  <a:pt x="0" y="1121998"/>
                </a:cubicBezTo>
                <a:cubicBezTo>
                  <a:pt x="-17011" y="876502"/>
                  <a:pt x="61393" y="679341"/>
                  <a:pt x="0" y="560999"/>
                </a:cubicBezTo>
                <a:cubicBezTo>
                  <a:pt x="-61393" y="442657"/>
                  <a:pt x="35319" y="230673"/>
                  <a:pt x="0" y="0"/>
                </a:cubicBezTo>
                <a:close/>
              </a:path>
              <a:path w="9176475" h="1121998" stroke="0" extrusionOk="0">
                <a:moveTo>
                  <a:pt x="0" y="0"/>
                </a:moveTo>
                <a:cubicBezTo>
                  <a:pt x="113192" y="-14469"/>
                  <a:pt x="278886" y="15173"/>
                  <a:pt x="481765" y="0"/>
                </a:cubicBezTo>
                <a:cubicBezTo>
                  <a:pt x="684644" y="-15173"/>
                  <a:pt x="651513" y="27421"/>
                  <a:pt x="780000" y="0"/>
                </a:cubicBezTo>
                <a:cubicBezTo>
                  <a:pt x="908487" y="-27421"/>
                  <a:pt x="1318989" y="557"/>
                  <a:pt x="1537060" y="0"/>
                </a:cubicBezTo>
                <a:cubicBezTo>
                  <a:pt x="1755131" y="-557"/>
                  <a:pt x="1842466" y="52464"/>
                  <a:pt x="2018824" y="0"/>
                </a:cubicBezTo>
                <a:cubicBezTo>
                  <a:pt x="2195182" y="-52464"/>
                  <a:pt x="2384714" y="8457"/>
                  <a:pt x="2500589" y="0"/>
                </a:cubicBezTo>
                <a:cubicBezTo>
                  <a:pt x="2616465" y="-8457"/>
                  <a:pt x="3005544" y="4171"/>
                  <a:pt x="3257649" y="0"/>
                </a:cubicBezTo>
                <a:cubicBezTo>
                  <a:pt x="3509754" y="-4171"/>
                  <a:pt x="3470427" y="7227"/>
                  <a:pt x="3647649" y="0"/>
                </a:cubicBezTo>
                <a:cubicBezTo>
                  <a:pt x="3824871" y="-7227"/>
                  <a:pt x="4187490" y="30928"/>
                  <a:pt x="4404708" y="0"/>
                </a:cubicBezTo>
                <a:cubicBezTo>
                  <a:pt x="4621926" y="-30928"/>
                  <a:pt x="4857272" y="61974"/>
                  <a:pt x="5161767" y="0"/>
                </a:cubicBezTo>
                <a:cubicBezTo>
                  <a:pt x="5466262" y="-61974"/>
                  <a:pt x="5546752" y="56917"/>
                  <a:pt x="5735297" y="0"/>
                </a:cubicBezTo>
                <a:cubicBezTo>
                  <a:pt x="5923842" y="-56917"/>
                  <a:pt x="6223370" y="84133"/>
                  <a:pt x="6492356" y="0"/>
                </a:cubicBezTo>
                <a:cubicBezTo>
                  <a:pt x="6761342" y="-84133"/>
                  <a:pt x="6819617" y="15904"/>
                  <a:pt x="6974121" y="0"/>
                </a:cubicBezTo>
                <a:cubicBezTo>
                  <a:pt x="7128625" y="-15904"/>
                  <a:pt x="7285727" y="46201"/>
                  <a:pt x="7455886" y="0"/>
                </a:cubicBezTo>
                <a:cubicBezTo>
                  <a:pt x="7626045" y="-46201"/>
                  <a:pt x="7894180" y="52118"/>
                  <a:pt x="8121180" y="0"/>
                </a:cubicBezTo>
                <a:cubicBezTo>
                  <a:pt x="8348180" y="-52118"/>
                  <a:pt x="8422103" y="2517"/>
                  <a:pt x="8602945" y="0"/>
                </a:cubicBezTo>
                <a:cubicBezTo>
                  <a:pt x="8783787" y="-2517"/>
                  <a:pt x="9010217" y="53871"/>
                  <a:pt x="9176475" y="0"/>
                </a:cubicBezTo>
                <a:cubicBezTo>
                  <a:pt x="9177328" y="146194"/>
                  <a:pt x="9171155" y="343849"/>
                  <a:pt x="9176475" y="583439"/>
                </a:cubicBezTo>
                <a:cubicBezTo>
                  <a:pt x="9181795" y="823029"/>
                  <a:pt x="9153690" y="939242"/>
                  <a:pt x="9176475" y="1121998"/>
                </a:cubicBezTo>
                <a:cubicBezTo>
                  <a:pt x="8881181" y="1198630"/>
                  <a:pt x="8716931" y="1113566"/>
                  <a:pt x="8511181" y="1121998"/>
                </a:cubicBezTo>
                <a:cubicBezTo>
                  <a:pt x="8305431" y="1130430"/>
                  <a:pt x="8283967" y="1081198"/>
                  <a:pt x="8121180" y="1121998"/>
                </a:cubicBezTo>
                <a:cubicBezTo>
                  <a:pt x="7958393" y="1162798"/>
                  <a:pt x="7544801" y="1111010"/>
                  <a:pt x="7364121" y="1121998"/>
                </a:cubicBezTo>
                <a:cubicBezTo>
                  <a:pt x="7183441" y="1132986"/>
                  <a:pt x="7048214" y="1067551"/>
                  <a:pt x="6790592" y="1121998"/>
                </a:cubicBezTo>
                <a:cubicBezTo>
                  <a:pt x="6532970" y="1176445"/>
                  <a:pt x="6505693" y="1082309"/>
                  <a:pt x="6400591" y="1121998"/>
                </a:cubicBezTo>
                <a:cubicBezTo>
                  <a:pt x="6295489" y="1161687"/>
                  <a:pt x="6002339" y="1107013"/>
                  <a:pt x="5827062" y="1121998"/>
                </a:cubicBezTo>
                <a:cubicBezTo>
                  <a:pt x="5651785" y="1136983"/>
                  <a:pt x="5660553" y="1090421"/>
                  <a:pt x="5528826" y="1121998"/>
                </a:cubicBezTo>
                <a:cubicBezTo>
                  <a:pt x="5397099" y="1153575"/>
                  <a:pt x="5366534" y="1110584"/>
                  <a:pt x="5230591" y="1121998"/>
                </a:cubicBezTo>
                <a:cubicBezTo>
                  <a:pt x="5094648" y="1133412"/>
                  <a:pt x="4830459" y="1064382"/>
                  <a:pt x="4657061" y="1121998"/>
                </a:cubicBezTo>
                <a:cubicBezTo>
                  <a:pt x="4483663" y="1179614"/>
                  <a:pt x="4378345" y="1090929"/>
                  <a:pt x="4267061" y="1121998"/>
                </a:cubicBezTo>
                <a:cubicBezTo>
                  <a:pt x="4155777" y="1153067"/>
                  <a:pt x="3884226" y="1101528"/>
                  <a:pt x="3601766" y="1121998"/>
                </a:cubicBezTo>
                <a:cubicBezTo>
                  <a:pt x="3319306" y="1142468"/>
                  <a:pt x="3297329" y="1085630"/>
                  <a:pt x="3211766" y="1121998"/>
                </a:cubicBezTo>
                <a:cubicBezTo>
                  <a:pt x="3126203" y="1158366"/>
                  <a:pt x="2721278" y="1073200"/>
                  <a:pt x="2546472" y="1121998"/>
                </a:cubicBezTo>
                <a:cubicBezTo>
                  <a:pt x="2371666" y="1170796"/>
                  <a:pt x="2353809" y="1089455"/>
                  <a:pt x="2248236" y="1121998"/>
                </a:cubicBezTo>
                <a:cubicBezTo>
                  <a:pt x="2142663" y="1154541"/>
                  <a:pt x="1915317" y="1060194"/>
                  <a:pt x="1582942" y="1121998"/>
                </a:cubicBezTo>
                <a:cubicBezTo>
                  <a:pt x="1250567" y="1183802"/>
                  <a:pt x="1306274" y="1111320"/>
                  <a:pt x="1192942" y="1121998"/>
                </a:cubicBezTo>
                <a:cubicBezTo>
                  <a:pt x="1079610" y="1132676"/>
                  <a:pt x="1009186" y="1100251"/>
                  <a:pt x="894706" y="1121998"/>
                </a:cubicBezTo>
                <a:cubicBezTo>
                  <a:pt x="780226" y="1143745"/>
                  <a:pt x="624875" y="1082942"/>
                  <a:pt x="504706" y="1121998"/>
                </a:cubicBezTo>
                <a:cubicBezTo>
                  <a:pt x="384537" y="1161054"/>
                  <a:pt x="147573" y="1064138"/>
                  <a:pt x="0" y="1121998"/>
                </a:cubicBezTo>
                <a:cubicBezTo>
                  <a:pt x="-11508" y="942331"/>
                  <a:pt x="58404" y="751099"/>
                  <a:pt x="0" y="583439"/>
                </a:cubicBezTo>
                <a:cubicBezTo>
                  <a:pt x="-58404" y="415779"/>
                  <a:pt x="55952" y="268272"/>
                  <a:pt x="0" y="0"/>
                </a:cubicBezTo>
                <a:close/>
              </a:path>
            </a:pathLst>
          </a:custGeom>
          <a:solidFill>
            <a:schemeClr val="lt1">
              <a:alpha val="69803"/>
            </a:schemeClr>
          </a:solid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251999" tIns="45700" rIns="251999" bIns="45700" anchor="t" anchorCtr="0">
            <a:normAutofit lnSpcReduction="10000"/>
          </a:bodyPr>
          <a:lstStyle/>
          <a:p>
            <a:pPr lvl="0" algn="just">
              <a:lnSpc>
                <a:spcPct val="150000"/>
              </a:lnSpc>
              <a:spcBef>
                <a:spcPts val="1000"/>
              </a:spcBef>
              <a:buClr>
                <a:srgbClr val="333333"/>
              </a:buClr>
              <a:buSzPts val="3200"/>
            </a:pPr>
            <a:r>
              <a:rPr lang="en-US" altLang="zh-TW" sz="2000" dirty="0">
                <a:solidFill>
                  <a:srgbClr val="333333"/>
                </a:solidFill>
                <a:latin typeface="Microsoft JhengHei"/>
                <a:ea typeface="Microsoft JhengHei"/>
                <a:cs typeface="Microsoft JhengHei"/>
                <a:sym typeface="Microsoft JhengHei"/>
              </a:rPr>
              <a:t>2. </a:t>
            </a:r>
            <a:r>
              <a:rPr lang="zh-TW" altLang="en-US" sz="2000" dirty="0">
                <a:solidFill>
                  <a:srgbClr val="333333"/>
                </a:solidFill>
                <a:latin typeface="Microsoft JhengHei"/>
                <a:ea typeface="Microsoft JhengHei"/>
                <a:cs typeface="Microsoft JhengHei"/>
                <a:sym typeface="Microsoft JhengHei"/>
              </a:rPr>
              <a:t>彩券是否造成賭博風氣成為是爭議問題，當時行政院決定暫停彩券發行，並且由財政部研究相關議題。</a:t>
            </a:r>
          </a:p>
        </p:txBody>
      </p:sp>
      <p:sp>
        <p:nvSpPr>
          <p:cNvPr id="5" name="文字方塊 4">
            <a:extLst>
              <a:ext uri="{FF2B5EF4-FFF2-40B4-BE49-F238E27FC236}">
                <a16:creationId xmlns:a16="http://schemas.microsoft.com/office/drawing/2014/main" xmlns="" id="{387AC169-3404-C9EE-E4FC-98E617830FC1}"/>
              </a:ext>
            </a:extLst>
          </p:cNvPr>
          <p:cNvSpPr txBox="1"/>
          <p:nvPr/>
        </p:nvSpPr>
        <p:spPr>
          <a:xfrm>
            <a:off x="1668053" y="5943600"/>
            <a:ext cx="1253449" cy="307777"/>
          </a:xfrm>
          <a:prstGeom prst="rect">
            <a:avLst/>
          </a:prstGeom>
          <a:noFill/>
        </p:spPr>
        <p:txBody>
          <a:bodyPr wrap="square" rtlCol="0">
            <a:spAutoFit/>
          </a:bodyPr>
          <a:lstStyle/>
          <a:p>
            <a:pPr lvl="0"/>
            <a:r>
              <a:rPr lang="zh-TW" altLang="en-US" dirty="0">
                <a:solidFill>
                  <a:schemeClr val="tx1"/>
                </a:solidFill>
                <a:latin typeface="Microsoft JhengHei"/>
                <a:ea typeface="Microsoft JhengHei"/>
                <a:cs typeface="Microsoft JhengHei"/>
                <a:sym typeface="Microsoft JhengHei"/>
              </a:rPr>
              <a:t>參考及引用：</a:t>
            </a:r>
            <a:endParaRPr lang="zh-TW" altLang="en-US" dirty="0">
              <a:solidFill>
                <a:schemeClr val="tx1"/>
              </a:solidFill>
            </a:endParaRPr>
          </a:p>
        </p:txBody>
      </p:sp>
    </p:spTree>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3" name="Google Shape;138;p7">
            <a:extLst>
              <a:ext uri="{FF2B5EF4-FFF2-40B4-BE49-F238E27FC236}">
                <a16:creationId xmlns:a16="http://schemas.microsoft.com/office/drawing/2014/main" xmlns="" id="{22ADEBE2-7A33-3D9B-936B-52AE67B35A9A}"/>
              </a:ext>
            </a:extLst>
          </p:cNvPr>
          <p:cNvSpPr txBox="1"/>
          <p:nvPr/>
        </p:nvSpPr>
        <p:spPr>
          <a:xfrm>
            <a:off x="919908" y="2174562"/>
            <a:ext cx="10153137" cy="4267200"/>
          </a:xfrm>
          <a:custGeom>
            <a:avLst/>
            <a:gdLst>
              <a:gd name="connsiteX0" fmla="*/ 0 w 10153137"/>
              <a:gd name="connsiteY0" fmla="*/ 0 h 4267200"/>
              <a:gd name="connsiteX1" fmla="*/ 495712 w 10153137"/>
              <a:gd name="connsiteY1" fmla="*/ 0 h 4267200"/>
              <a:gd name="connsiteX2" fmla="*/ 788361 w 10153137"/>
              <a:gd name="connsiteY2" fmla="*/ 0 h 4267200"/>
              <a:gd name="connsiteX3" fmla="*/ 1588667 w 10153137"/>
              <a:gd name="connsiteY3" fmla="*/ 0 h 4267200"/>
              <a:gd name="connsiteX4" fmla="*/ 2084379 w 10153137"/>
              <a:gd name="connsiteY4" fmla="*/ 0 h 4267200"/>
              <a:gd name="connsiteX5" fmla="*/ 2580091 w 10153137"/>
              <a:gd name="connsiteY5" fmla="*/ 0 h 4267200"/>
              <a:gd name="connsiteX6" fmla="*/ 3380397 w 10153137"/>
              <a:gd name="connsiteY6" fmla="*/ 0 h 4267200"/>
              <a:gd name="connsiteX7" fmla="*/ 3774578 w 10153137"/>
              <a:gd name="connsiteY7" fmla="*/ 0 h 4267200"/>
              <a:gd name="connsiteX8" fmla="*/ 4574884 w 10153137"/>
              <a:gd name="connsiteY8" fmla="*/ 0 h 4267200"/>
              <a:gd name="connsiteX9" fmla="*/ 5375190 w 10153137"/>
              <a:gd name="connsiteY9" fmla="*/ 0 h 4267200"/>
              <a:gd name="connsiteX10" fmla="*/ 5972434 w 10153137"/>
              <a:gd name="connsiteY10" fmla="*/ 0 h 4267200"/>
              <a:gd name="connsiteX11" fmla="*/ 6772740 w 10153137"/>
              <a:gd name="connsiteY11" fmla="*/ 0 h 4267200"/>
              <a:gd name="connsiteX12" fmla="*/ 7268452 w 10153137"/>
              <a:gd name="connsiteY12" fmla="*/ 0 h 4267200"/>
              <a:gd name="connsiteX13" fmla="*/ 7764164 w 10153137"/>
              <a:gd name="connsiteY13" fmla="*/ 0 h 4267200"/>
              <a:gd name="connsiteX14" fmla="*/ 8462938 w 10153137"/>
              <a:gd name="connsiteY14" fmla="*/ 0 h 4267200"/>
              <a:gd name="connsiteX15" fmla="*/ 8958650 w 10153137"/>
              <a:gd name="connsiteY15" fmla="*/ 0 h 4267200"/>
              <a:gd name="connsiteX16" fmla="*/ 10153137 w 10153137"/>
              <a:gd name="connsiteY16" fmla="*/ 0 h 4267200"/>
              <a:gd name="connsiteX17" fmla="*/ 10153137 w 10153137"/>
              <a:gd name="connsiteY17" fmla="*/ 618744 h 4267200"/>
              <a:gd name="connsiteX18" fmla="*/ 10153137 w 10153137"/>
              <a:gd name="connsiteY18" fmla="*/ 1194816 h 4267200"/>
              <a:gd name="connsiteX19" fmla="*/ 10153137 w 10153137"/>
              <a:gd name="connsiteY19" fmla="*/ 1770888 h 4267200"/>
              <a:gd name="connsiteX20" fmla="*/ 10153137 w 10153137"/>
              <a:gd name="connsiteY20" fmla="*/ 2176272 h 4267200"/>
              <a:gd name="connsiteX21" fmla="*/ 10153137 w 10153137"/>
              <a:gd name="connsiteY21" fmla="*/ 2624328 h 4267200"/>
              <a:gd name="connsiteX22" fmla="*/ 10153137 w 10153137"/>
              <a:gd name="connsiteY22" fmla="*/ 3200400 h 4267200"/>
              <a:gd name="connsiteX23" fmla="*/ 10153137 w 10153137"/>
              <a:gd name="connsiteY23" fmla="*/ 3691128 h 4267200"/>
              <a:gd name="connsiteX24" fmla="*/ 10153137 w 10153137"/>
              <a:gd name="connsiteY24" fmla="*/ 4267200 h 4267200"/>
              <a:gd name="connsiteX25" fmla="*/ 9454362 w 10153137"/>
              <a:gd name="connsiteY25" fmla="*/ 4267200 h 4267200"/>
              <a:gd name="connsiteX26" fmla="*/ 9161713 w 10153137"/>
              <a:gd name="connsiteY26" fmla="*/ 4267200 h 4267200"/>
              <a:gd name="connsiteX27" fmla="*/ 8564470 w 10153137"/>
              <a:gd name="connsiteY27" fmla="*/ 4267200 h 4267200"/>
              <a:gd name="connsiteX28" fmla="*/ 8170289 w 10153137"/>
              <a:gd name="connsiteY28" fmla="*/ 4267200 h 4267200"/>
              <a:gd name="connsiteX29" fmla="*/ 7471514 w 10153137"/>
              <a:gd name="connsiteY29" fmla="*/ 4267200 h 4267200"/>
              <a:gd name="connsiteX30" fmla="*/ 7077334 w 10153137"/>
              <a:gd name="connsiteY30" fmla="*/ 4267200 h 4267200"/>
              <a:gd name="connsiteX31" fmla="*/ 6378559 w 10153137"/>
              <a:gd name="connsiteY31" fmla="*/ 4267200 h 4267200"/>
              <a:gd name="connsiteX32" fmla="*/ 6085910 w 10153137"/>
              <a:gd name="connsiteY32" fmla="*/ 4267200 h 4267200"/>
              <a:gd name="connsiteX33" fmla="*/ 5387135 w 10153137"/>
              <a:gd name="connsiteY33" fmla="*/ 4267200 h 4267200"/>
              <a:gd name="connsiteX34" fmla="*/ 4992954 w 10153137"/>
              <a:gd name="connsiteY34" fmla="*/ 4267200 h 4267200"/>
              <a:gd name="connsiteX35" fmla="*/ 4700305 w 10153137"/>
              <a:gd name="connsiteY35" fmla="*/ 4267200 h 4267200"/>
              <a:gd name="connsiteX36" fmla="*/ 4306125 w 10153137"/>
              <a:gd name="connsiteY36" fmla="*/ 4267200 h 4267200"/>
              <a:gd name="connsiteX37" fmla="*/ 3607350 w 10153137"/>
              <a:gd name="connsiteY37" fmla="*/ 4267200 h 4267200"/>
              <a:gd name="connsiteX38" fmla="*/ 3213169 w 10153137"/>
              <a:gd name="connsiteY38" fmla="*/ 4267200 h 4267200"/>
              <a:gd name="connsiteX39" fmla="*/ 2920520 w 10153137"/>
              <a:gd name="connsiteY39" fmla="*/ 4267200 h 4267200"/>
              <a:gd name="connsiteX40" fmla="*/ 2526339 w 10153137"/>
              <a:gd name="connsiteY40" fmla="*/ 4267200 h 4267200"/>
              <a:gd name="connsiteX41" fmla="*/ 2030627 w 10153137"/>
              <a:gd name="connsiteY41" fmla="*/ 4267200 h 4267200"/>
              <a:gd name="connsiteX42" fmla="*/ 1433384 w 10153137"/>
              <a:gd name="connsiteY42" fmla="*/ 4267200 h 4267200"/>
              <a:gd name="connsiteX43" fmla="*/ 1039203 w 10153137"/>
              <a:gd name="connsiteY43" fmla="*/ 4267200 h 4267200"/>
              <a:gd name="connsiteX44" fmla="*/ 0 w 10153137"/>
              <a:gd name="connsiteY44" fmla="*/ 4267200 h 4267200"/>
              <a:gd name="connsiteX45" fmla="*/ 0 w 10153137"/>
              <a:gd name="connsiteY45" fmla="*/ 3733800 h 4267200"/>
              <a:gd name="connsiteX46" fmla="*/ 0 w 10153137"/>
              <a:gd name="connsiteY46" fmla="*/ 3200400 h 4267200"/>
              <a:gd name="connsiteX47" fmla="*/ 0 w 10153137"/>
              <a:gd name="connsiteY47" fmla="*/ 2667000 h 4267200"/>
              <a:gd name="connsiteX48" fmla="*/ 0 w 10153137"/>
              <a:gd name="connsiteY48" fmla="*/ 2133600 h 4267200"/>
              <a:gd name="connsiteX49" fmla="*/ 0 w 10153137"/>
              <a:gd name="connsiteY49" fmla="*/ 1642872 h 4267200"/>
              <a:gd name="connsiteX50" fmla="*/ 0 w 10153137"/>
              <a:gd name="connsiteY50" fmla="*/ 1066800 h 4267200"/>
              <a:gd name="connsiteX51" fmla="*/ 0 w 10153137"/>
              <a:gd name="connsiteY51" fmla="*/ 533400 h 4267200"/>
              <a:gd name="connsiteX52" fmla="*/ 0 w 10153137"/>
              <a:gd name="connsiteY52" fmla="*/ 0 h 426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0153137" h="4267200" extrusionOk="0">
                <a:moveTo>
                  <a:pt x="0" y="0"/>
                </a:moveTo>
                <a:cubicBezTo>
                  <a:pt x="132293" y="-57822"/>
                  <a:pt x="281591" y="22261"/>
                  <a:pt x="495712" y="0"/>
                </a:cubicBezTo>
                <a:cubicBezTo>
                  <a:pt x="709833" y="-22261"/>
                  <a:pt x="649949" y="25361"/>
                  <a:pt x="788361" y="0"/>
                </a:cubicBezTo>
                <a:cubicBezTo>
                  <a:pt x="926773" y="-25361"/>
                  <a:pt x="1312314" y="62369"/>
                  <a:pt x="1588667" y="0"/>
                </a:cubicBezTo>
                <a:cubicBezTo>
                  <a:pt x="1865020" y="-62369"/>
                  <a:pt x="1977490" y="41919"/>
                  <a:pt x="2084379" y="0"/>
                </a:cubicBezTo>
                <a:cubicBezTo>
                  <a:pt x="2191268" y="-41919"/>
                  <a:pt x="2337882" y="21670"/>
                  <a:pt x="2580091" y="0"/>
                </a:cubicBezTo>
                <a:cubicBezTo>
                  <a:pt x="2822300" y="-21670"/>
                  <a:pt x="3180713" y="67855"/>
                  <a:pt x="3380397" y="0"/>
                </a:cubicBezTo>
                <a:cubicBezTo>
                  <a:pt x="3580081" y="-67855"/>
                  <a:pt x="3586872" y="26474"/>
                  <a:pt x="3774578" y="0"/>
                </a:cubicBezTo>
                <a:cubicBezTo>
                  <a:pt x="3962284" y="-26474"/>
                  <a:pt x="4254796" y="15984"/>
                  <a:pt x="4574884" y="0"/>
                </a:cubicBezTo>
                <a:cubicBezTo>
                  <a:pt x="4894972" y="-15984"/>
                  <a:pt x="5052131" y="91449"/>
                  <a:pt x="5375190" y="0"/>
                </a:cubicBezTo>
                <a:cubicBezTo>
                  <a:pt x="5698249" y="-91449"/>
                  <a:pt x="5695054" y="51185"/>
                  <a:pt x="5972434" y="0"/>
                </a:cubicBezTo>
                <a:cubicBezTo>
                  <a:pt x="6249814" y="-51185"/>
                  <a:pt x="6467708" y="28859"/>
                  <a:pt x="6772740" y="0"/>
                </a:cubicBezTo>
                <a:cubicBezTo>
                  <a:pt x="7077772" y="-28859"/>
                  <a:pt x="7053948" y="56410"/>
                  <a:pt x="7268452" y="0"/>
                </a:cubicBezTo>
                <a:cubicBezTo>
                  <a:pt x="7482956" y="-56410"/>
                  <a:pt x="7623803" y="51383"/>
                  <a:pt x="7764164" y="0"/>
                </a:cubicBezTo>
                <a:cubicBezTo>
                  <a:pt x="7904525" y="-51383"/>
                  <a:pt x="8246545" y="1219"/>
                  <a:pt x="8462938" y="0"/>
                </a:cubicBezTo>
                <a:cubicBezTo>
                  <a:pt x="8679331" y="-1219"/>
                  <a:pt x="8729701" y="46746"/>
                  <a:pt x="8958650" y="0"/>
                </a:cubicBezTo>
                <a:cubicBezTo>
                  <a:pt x="9187599" y="-46746"/>
                  <a:pt x="9876097" y="77347"/>
                  <a:pt x="10153137" y="0"/>
                </a:cubicBezTo>
                <a:cubicBezTo>
                  <a:pt x="10192049" y="299110"/>
                  <a:pt x="10151703" y="411586"/>
                  <a:pt x="10153137" y="618744"/>
                </a:cubicBezTo>
                <a:cubicBezTo>
                  <a:pt x="10154571" y="825902"/>
                  <a:pt x="10099581" y="1051563"/>
                  <a:pt x="10153137" y="1194816"/>
                </a:cubicBezTo>
                <a:cubicBezTo>
                  <a:pt x="10206693" y="1338069"/>
                  <a:pt x="10126486" y="1650880"/>
                  <a:pt x="10153137" y="1770888"/>
                </a:cubicBezTo>
                <a:cubicBezTo>
                  <a:pt x="10179788" y="1890896"/>
                  <a:pt x="10137615" y="2088388"/>
                  <a:pt x="10153137" y="2176272"/>
                </a:cubicBezTo>
                <a:cubicBezTo>
                  <a:pt x="10168659" y="2264156"/>
                  <a:pt x="10114854" y="2416974"/>
                  <a:pt x="10153137" y="2624328"/>
                </a:cubicBezTo>
                <a:cubicBezTo>
                  <a:pt x="10191420" y="2831682"/>
                  <a:pt x="10095288" y="2986029"/>
                  <a:pt x="10153137" y="3200400"/>
                </a:cubicBezTo>
                <a:cubicBezTo>
                  <a:pt x="10210986" y="3414771"/>
                  <a:pt x="10146602" y="3454201"/>
                  <a:pt x="10153137" y="3691128"/>
                </a:cubicBezTo>
                <a:cubicBezTo>
                  <a:pt x="10159672" y="3928055"/>
                  <a:pt x="10088071" y="4002424"/>
                  <a:pt x="10153137" y="4267200"/>
                </a:cubicBezTo>
                <a:cubicBezTo>
                  <a:pt x="9840216" y="4343481"/>
                  <a:pt x="9745123" y="4191288"/>
                  <a:pt x="9454362" y="4267200"/>
                </a:cubicBezTo>
                <a:cubicBezTo>
                  <a:pt x="9163601" y="4343112"/>
                  <a:pt x="9295770" y="4233242"/>
                  <a:pt x="9161713" y="4267200"/>
                </a:cubicBezTo>
                <a:cubicBezTo>
                  <a:pt x="9027656" y="4301158"/>
                  <a:pt x="8727519" y="4257105"/>
                  <a:pt x="8564470" y="4267200"/>
                </a:cubicBezTo>
                <a:cubicBezTo>
                  <a:pt x="8401421" y="4277295"/>
                  <a:pt x="8259300" y="4231298"/>
                  <a:pt x="8170289" y="4267200"/>
                </a:cubicBezTo>
                <a:cubicBezTo>
                  <a:pt x="8081278" y="4303102"/>
                  <a:pt x="7812509" y="4195171"/>
                  <a:pt x="7471514" y="4267200"/>
                </a:cubicBezTo>
                <a:cubicBezTo>
                  <a:pt x="7130519" y="4339229"/>
                  <a:pt x="7272533" y="4244411"/>
                  <a:pt x="7077334" y="4267200"/>
                </a:cubicBezTo>
                <a:cubicBezTo>
                  <a:pt x="6882135" y="4289989"/>
                  <a:pt x="6593496" y="4216584"/>
                  <a:pt x="6378559" y="4267200"/>
                </a:cubicBezTo>
                <a:cubicBezTo>
                  <a:pt x="6163623" y="4317816"/>
                  <a:pt x="6148691" y="4254094"/>
                  <a:pt x="6085910" y="4267200"/>
                </a:cubicBezTo>
                <a:cubicBezTo>
                  <a:pt x="6023129" y="4280306"/>
                  <a:pt x="5572760" y="4252262"/>
                  <a:pt x="5387135" y="4267200"/>
                </a:cubicBezTo>
                <a:cubicBezTo>
                  <a:pt x="5201510" y="4282138"/>
                  <a:pt x="5102037" y="4242825"/>
                  <a:pt x="4992954" y="4267200"/>
                </a:cubicBezTo>
                <a:cubicBezTo>
                  <a:pt x="4883871" y="4291575"/>
                  <a:pt x="4787478" y="4234384"/>
                  <a:pt x="4700305" y="4267200"/>
                </a:cubicBezTo>
                <a:cubicBezTo>
                  <a:pt x="4613132" y="4300016"/>
                  <a:pt x="4497221" y="4258007"/>
                  <a:pt x="4306125" y="4267200"/>
                </a:cubicBezTo>
                <a:cubicBezTo>
                  <a:pt x="4115029" y="4276393"/>
                  <a:pt x="3927219" y="4227253"/>
                  <a:pt x="3607350" y="4267200"/>
                </a:cubicBezTo>
                <a:cubicBezTo>
                  <a:pt x="3287481" y="4307147"/>
                  <a:pt x="3381524" y="4230145"/>
                  <a:pt x="3213169" y="4267200"/>
                </a:cubicBezTo>
                <a:cubicBezTo>
                  <a:pt x="3044814" y="4304255"/>
                  <a:pt x="3046285" y="4235165"/>
                  <a:pt x="2920520" y="4267200"/>
                </a:cubicBezTo>
                <a:cubicBezTo>
                  <a:pt x="2794755" y="4299235"/>
                  <a:pt x="2654537" y="4254357"/>
                  <a:pt x="2526339" y="4267200"/>
                </a:cubicBezTo>
                <a:cubicBezTo>
                  <a:pt x="2398141" y="4280043"/>
                  <a:pt x="2211747" y="4213787"/>
                  <a:pt x="2030627" y="4267200"/>
                </a:cubicBezTo>
                <a:cubicBezTo>
                  <a:pt x="1849507" y="4320613"/>
                  <a:pt x="1665360" y="4259602"/>
                  <a:pt x="1433384" y="4267200"/>
                </a:cubicBezTo>
                <a:cubicBezTo>
                  <a:pt x="1201408" y="4274798"/>
                  <a:pt x="1180950" y="4222272"/>
                  <a:pt x="1039203" y="4267200"/>
                </a:cubicBezTo>
                <a:cubicBezTo>
                  <a:pt x="897456" y="4312128"/>
                  <a:pt x="380393" y="4218377"/>
                  <a:pt x="0" y="4267200"/>
                </a:cubicBezTo>
                <a:cubicBezTo>
                  <a:pt x="-60255" y="4093798"/>
                  <a:pt x="51588" y="3857897"/>
                  <a:pt x="0" y="3733800"/>
                </a:cubicBezTo>
                <a:cubicBezTo>
                  <a:pt x="-51588" y="3609703"/>
                  <a:pt x="55557" y="3426651"/>
                  <a:pt x="0" y="3200400"/>
                </a:cubicBezTo>
                <a:cubicBezTo>
                  <a:pt x="-55557" y="2974149"/>
                  <a:pt x="37019" y="2913762"/>
                  <a:pt x="0" y="2667000"/>
                </a:cubicBezTo>
                <a:cubicBezTo>
                  <a:pt x="-37019" y="2420238"/>
                  <a:pt x="36218" y="2366858"/>
                  <a:pt x="0" y="2133600"/>
                </a:cubicBezTo>
                <a:cubicBezTo>
                  <a:pt x="-36218" y="1900342"/>
                  <a:pt x="4291" y="1799882"/>
                  <a:pt x="0" y="1642872"/>
                </a:cubicBezTo>
                <a:cubicBezTo>
                  <a:pt x="-4291" y="1485862"/>
                  <a:pt x="51786" y="1276952"/>
                  <a:pt x="0" y="1066800"/>
                </a:cubicBezTo>
                <a:cubicBezTo>
                  <a:pt x="-51786" y="856648"/>
                  <a:pt x="51202" y="692584"/>
                  <a:pt x="0" y="533400"/>
                </a:cubicBezTo>
                <a:cubicBezTo>
                  <a:pt x="-51202" y="374216"/>
                  <a:pt x="47632" y="164280"/>
                  <a:pt x="0" y="0"/>
                </a:cubicBezTo>
                <a:close/>
              </a:path>
            </a:pathLst>
          </a:custGeom>
          <a:noFill/>
          <a:ln w="15875">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spcFirstLastPara="1" wrap="square" lIns="324000" tIns="144000" rIns="324000" bIns="45700" anchor="t" anchorCtr="0">
            <a:normAutofit/>
          </a:bodyPr>
          <a:lstStyle/>
          <a:p>
            <a:pPr marL="514350" lvl="0" indent="-514350">
              <a:lnSpc>
                <a:spcPts val="2420"/>
              </a:lnSpc>
              <a:buClr>
                <a:srgbClr val="333333"/>
              </a:buClr>
              <a:buSzPct val="90000"/>
              <a:buFont typeface="+mj-lt"/>
              <a:buAutoNum type="arabicPeriod"/>
            </a:pPr>
            <a:r>
              <a:rPr lang="zh-TW" altLang="en-US" sz="1600" dirty="0">
                <a:solidFill>
                  <a:srgbClr val="333333"/>
                </a:solidFill>
                <a:latin typeface="Microsoft JhengHei"/>
                <a:ea typeface="Microsoft JhengHei"/>
                <a:cs typeface="Microsoft JhengHei"/>
                <a:sym typeface="Microsoft JhengHei"/>
              </a:rPr>
              <a:t>財政部以公開徵求方式，經由公平、公正之甄選程序，選出最適合之銀行擔任公益彩券發行機構，負責彩券發行事宜。</a:t>
            </a:r>
          </a:p>
          <a:p>
            <a:pPr marL="514350" lvl="0" indent="-514350">
              <a:lnSpc>
                <a:spcPts val="2420"/>
              </a:lnSpc>
              <a:spcBef>
                <a:spcPts val="1000"/>
              </a:spcBef>
              <a:buClr>
                <a:srgbClr val="333333"/>
              </a:buClr>
              <a:buSzPct val="90000"/>
              <a:buFont typeface="+mj-lt"/>
              <a:buAutoNum type="arabicPeriod"/>
            </a:pPr>
            <a:r>
              <a:rPr lang="zh-TW" altLang="en-US" sz="1600" dirty="0">
                <a:solidFill>
                  <a:srgbClr val="333333"/>
                </a:solidFill>
                <a:latin typeface="Microsoft JhengHei"/>
                <a:ea typeface="Microsoft JhengHei"/>
                <a:cs typeface="Microsoft JhengHei"/>
                <a:sym typeface="Microsoft JhengHei"/>
              </a:rPr>
              <a:t>第</a:t>
            </a:r>
            <a:r>
              <a:rPr lang="en-US" altLang="zh-TW" sz="1600" dirty="0">
                <a:solidFill>
                  <a:srgbClr val="333333"/>
                </a:solidFill>
                <a:latin typeface="Microsoft JhengHei"/>
                <a:ea typeface="Microsoft JhengHei"/>
                <a:cs typeface="Microsoft JhengHei"/>
                <a:sym typeface="Microsoft JhengHei"/>
              </a:rPr>
              <a:t>2</a:t>
            </a:r>
            <a:r>
              <a:rPr lang="zh-TW" altLang="en-US" sz="1600" dirty="0">
                <a:solidFill>
                  <a:srgbClr val="333333"/>
                </a:solidFill>
                <a:latin typeface="Microsoft JhengHei"/>
                <a:ea typeface="Microsoft JhengHei"/>
                <a:cs typeface="Microsoft JhengHei"/>
                <a:sym typeface="Microsoft JhengHei"/>
              </a:rPr>
              <a:t>屆（</a:t>
            </a:r>
            <a:r>
              <a:rPr lang="en-US" altLang="zh-TW" sz="1600" dirty="0">
                <a:solidFill>
                  <a:srgbClr val="333333"/>
                </a:solidFill>
                <a:latin typeface="Microsoft JhengHei"/>
                <a:ea typeface="Microsoft JhengHei"/>
                <a:cs typeface="Microsoft JhengHei"/>
                <a:sym typeface="Microsoft JhengHei"/>
              </a:rPr>
              <a:t>91</a:t>
            </a:r>
            <a:r>
              <a:rPr lang="zh-TW" altLang="en-US" sz="1600" dirty="0">
                <a:solidFill>
                  <a:srgbClr val="333333"/>
                </a:solidFill>
                <a:latin typeface="Microsoft JhengHei"/>
                <a:ea typeface="Microsoft JhengHei"/>
                <a:cs typeface="Microsoft JhengHei"/>
                <a:sym typeface="Microsoft JhengHei"/>
              </a:rPr>
              <a:t>年至</a:t>
            </a:r>
            <a:r>
              <a:rPr lang="en-US" altLang="zh-TW" sz="1600" dirty="0">
                <a:solidFill>
                  <a:srgbClr val="333333"/>
                </a:solidFill>
                <a:latin typeface="Microsoft JhengHei"/>
                <a:ea typeface="Microsoft JhengHei"/>
                <a:cs typeface="Microsoft JhengHei"/>
                <a:sym typeface="Microsoft JhengHei"/>
              </a:rPr>
              <a:t>95</a:t>
            </a:r>
            <a:r>
              <a:rPr lang="zh-TW" altLang="en-US" sz="1600" dirty="0">
                <a:solidFill>
                  <a:srgbClr val="333333"/>
                </a:solidFill>
                <a:latin typeface="Microsoft JhengHei"/>
                <a:ea typeface="Microsoft JhengHei"/>
                <a:cs typeface="Microsoft JhengHei"/>
                <a:sym typeface="Microsoft JhengHei"/>
              </a:rPr>
              <a:t>年）彩券發行之銀行，</a:t>
            </a:r>
            <a:r>
              <a:rPr lang="en-US" altLang="zh-TW" sz="1600" dirty="0">
                <a:solidFill>
                  <a:srgbClr val="333333"/>
                </a:solidFill>
                <a:latin typeface="Microsoft JhengHei"/>
                <a:ea typeface="Microsoft JhengHei"/>
                <a:cs typeface="Microsoft JhengHei"/>
                <a:sym typeface="Microsoft JhengHei"/>
              </a:rPr>
              <a:t>5</a:t>
            </a:r>
            <a:r>
              <a:rPr lang="zh-TW" altLang="en-US" sz="1600" dirty="0">
                <a:solidFill>
                  <a:srgbClr val="333333"/>
                </a:solidFill>
                <a:latin typeface="Microsoft JhengHei"/>
                <a:ea typeface="Microsoft JhengHei"/>
                <a:cs typeface="Microsoft JhengHei"/>
                <a:sym typeface="Microsoft JhengHei"/>
              </a:rPr>
              <a:t>年間銷售 </a:t>
            </a:r>
            <a:r>
              <a:rPr lang="en-US" altLang="zh-TW" sz="1600" dirty="0">
                <a:solidFill>
                  <a:srgbClr val="333333"/>
                </a:solidFill>
                <a:latin typeface="Microsoft JhengHei"/>
                <a:ea typeface="Microsoft JhengHei"/>
                <a:cs typeface="Microsoft JhengHei"/>
                <a:sym typeface="Microsoft JhengHei"/>
              </a:rPr>
              <a:t>4,100</a:t>
            </a:r>
            <a:r>
              <a:rPr lang="zh-TW" altLang="en-US" sz="1600" dirty="0">
                <a:solidFill>
                  <a:srgbClr val="333333"/>
                </a:solidFill>
                <a:latin typeface="Microsoft JhengHei"/>
                <a:ea typeface="Microsoft JhengHei"/>
                <a:cs typeface="Microsoft JhengHei"/>
                <a:sym typeface="Microsoft JhengHei"/>
              </a:rPr>
              <a:t>億元。</a:t>
            </a:r>
          </a:p>
          <a:p>
            <a:pPr marL="514350" lvl="0" indent="-514350">
              <a:lnSpc>
                <a:spcPts val="2420"/>
              </a:lnSpc>
              <a:spcBef>
                <a:spcPts val="1000"/>
              </a:spcBef>
              <a:buClr>
                <a:srgbClr val="333333"/>
              </a:buClr>
              <a:buSzPct val="90000"/>
              <a:buFont typeface="+mj-lt"/>
              <a:buAutoNum type="arabicPeriod"/>
            </a:pPr>
            <a:r>
              <a:rPr lang="zh-TW" altLang="en-US" sz="1600" dirty="0">
                <a:solidFill>
                  <a:srgbClr val="333333"/>
                </a:solidFill>
                <a:latin typeface="Microsoft JhengHei"/>
                <a:ea typeface="Microsoft JhengHei"/>
                <a:cs typeface="Microsoft JhengHei"/>
                <a:sym typeface="Microsoft JhengHei"/>
              </a:rPr>
              <a:t>第</a:t>
            </a:r>
            <a:r>
              <a:rPr lang="en-US" altLang="zh-TW" sz="1600" dirty="0">
                <a:solidFill>
                  <a:srgbClr val="333333"/>
                </a:solidFill>
                <a:latin typeface="Microsoft JhengHei"/>
                <a:ea typeface="Microsoft JhengHei"/>
                <a:cs typeface="Microsoft JhengHei"/>
                <a:sym typeface="Microsoft JhengHei"/>
              </a:rPr>
              <a:t>3</a:t>
            </a:r>
            <a:r>
              <a:rPr lang="zh-TW" altLang="en-US" sz="1600" dirty="0">
                <a:solidFill>
                  <a:srgbClr val="333333"/>
                </a:solidFill>
                <a:latin typeface="Microsoft JhengHei"/>
                <a:ea typeface="Microsoft JhengHei"/>
                <a:cs typeface="Microsoft JhengHei"/>
                <a:sym typeface="Microsoft JhengHei"/>
              </a:rPr>
              <a:t>屆（</a:t>
            </a:r>
            <a:r>
              <a:rPr lang="en-US" altLang="zh-TW" sz="1600" dirty="0">
                <a:solidFill>
                  <a:srgbClr val="333333"/>
                </a:solidFill>
                <a:latin typeface="Microsoft JhengHei"/>
                <a:ea typeface="Microsoft JhengHei"/>
                <a:cs typeface="Microsoft JhengHei"/>
                <a:sym typeface="Microsoft JhengHei"/>
              </a:rPr>
              <a:t>96</a:t>
            </a:r>
            <a:r>
              <a:rPr lang="zh-TW" altLang="en-US" sz="1600" dirty="0">
                <a:solidFill>
                  <a:srgbClr val="333333"/>
                </a:solidFill>
                <a:latin typeface="Microsoft JhengHei"/>
                <a:ea typeface="Microsoft JhengHei"/>
                <a:cs typeface="Microsoft JhengHei"/>
                <a:sym typeface="Microsoft JhengHei"/>
              </a:rPr>
              <a:t>年至</a:t>
            </a:r>
            <a:r>
              <a:rPr lang="en-US" altLang="zh-TW" sz="1600" dirty="0">
                <a:solidFill>
                  <a:srgbClr val="333333"/>
                </a:solidFill>
                <a:latin typeface="Microsoft JhengHei"/>
                <a:ea typeface="Microsoft JhengHei"/>
                <a:cs typeface="Microsoft JhengHei"/>
                <a:sym typeface="Microsoft JhengHei"/>
              </a:rPr>
              <a:t>102</a:t>
            </a:r>
            <a:r>
              <a:rPr lang="zh-TW" altLang="en-US" sz="1600" dirty="0">
                <a:solidFill>
                  <a:srgbClr val="333333"/>
                </a:solidFill>
                <a:latin typeface="Microsoft JhengHei"/>
                <a:ea typeface="Microsoft JhengHei"/>
                <a:cs typeface="Microsoft JhengHei"/>
                <a:sym typeface="Microsoft JhengHei"/>
              </a:rPr>
              <a:t>年）彩券發行之銀行，除彩券銷售創造公益盈餘外，</a:t>
            </a:r>
            <a:br>
              <a:rPr lang="zh-TW" altLang="en-US" sz="1600" dirty="0">
                <a:solidFill>
                  <a:srgbClr val="333333"/>
                </a:solidFill>
                <a:latin typeface="Microsoft JhengHei"/>
                <a:ea typeface="Microsoft JhengHei"/>
                <a:cs typeface="Microsoft JhengHei"/>
                <a:sym typeface="Microsoft JhengHei"/>
              </a:rPr>
            </a:br>
            <a:r>
              <a:rPr lang="zh-TW" altLang="en-US" sz="1600" b="1" dirty="0">
                <a:solidFill>
                  <a:srgbClr val="333333"/>
                </a:solidFill>
                <a:latin typeface="Microsoft JhengHei"/>
                <a:ea typeface="Microsoft JhengHei"/>
                <a:cs typeface="Microsoft JhengHei"/>
                <a:sym typeface="Microsoft JhengHei"/>
              </a:rPr>
              <a:t>每年還需提撥</a:t>
            </a:r>
            <a:r>
              <a:rPr lang="en-US" altLang="zh-TW" sz="1600" b="1" dirty="0">
                <a:solidFill>
                  <a:srgbClr val="333333"/>
                </a:solidFill>
                <a:latin typeface="Microsoft JhengHei"/>
                <a:ea typeface="Microsoft JhengHei"/>
                <a:cs typeface="Microsoft JhengHei"/>
                <a:sym typeface="Microsoft JhengHei"/>
              </a:rPr>
              <a:t>20</a:t>
            </a:r>
            <a:r>
              <a:rPr lang="zh-TW" altLang="en-US" sz="1600" b="1" dirty="0">
                <a:solidFill>
                  <a:srgbClr val="333333"/>
                </a:solidFill>
                <a:latin typeface="Microsoft JhengHei"/>
                <a:ea typeface="Microsoft JhengHei"/>
                <a:cs typeface="Microsoft JhengHei"/>
                <a:sym typeface="Microsoft JhengHei"/>
              </a:rPr>
              <a:t>多億元回饋金給政府</a:t>
            </a:r>
            <a:r>
              <a:rPr lang="zh-TW" altLang="en-US" sz="1600" dirty="0">
                <a:solidFill>
                  <a:srgbClr val="333333"/>
                </a:solidFill>
                <a:latin typeface="Microsoft JhengHei"/>
                <a:ea typeface="Microsoft JhengHei"/>
                <a:cs typeface="Microsoft JhengHei"/>
                <a:sym typeface="Microsoft JhengHei"/>
              </a:rPr>
              <a:t>。</a:t>
            </a:r>
          </a:p>
          <a:p>
            <a:pPr marL="514350" lvl="0" indent="-514350">
              <a:lnSpc>
                <a:spcPts val="2420"/>
              </a:lnSpc>
              <a:spcBef>
                <a:spcPts val="1000"/>
              </a:spcBef>
              <a:buClr>
                <a:srgbClr val="333333"/>
              </a:buClr>
              <a:buSzPct val="90000"/>
              <a:buFont typeface="+mj-lt"/>
              <a:buAutoNum type="arabicPeriod"/>
            </a:pPr>
            <a:r>
              <a:rPr lang="zh-TW" altLang="en-US" sz="1600" dirty="0">
                <a:solidFill>
                  <a:srgbClr val="333333"/>
                </a:solidFill>
                <a:latin typeface="Microsoft JhengHei"/>
                <a:ea typeface="Microsoft JhengHei"/>
                <a:cs typeface="Microsoft JhengHei"/>
                <a:sym typeface="Microsoft JhengHei"/>
              </a:rPr>
              <a:t>第</a:t>
            </a:r>
            <a:r>
              <a:rPr lang="en-US" altLang="zh-TW" sz="1600" dirty="0">
                <a:solidFill>
                  <a:srgbClr val="333333"/>
                </a:solidFill>
                <a:latin typeface="Microsoft JhengHei"/>
                <a:ea typeface="Microsoft JhengHei"/>
                <a:cs typeface="Microsoft JhengHei"/>
                <a:sym typeface="Microsoft JhengHei"/>
              </a:rPr>
              <a:t>4</a:t>
            </a:r>
            <a:r>
              <a:rPr lang="zh-TW" altLang="en-US" sz="1600" dirty="0">
                <a:solidFill>
                  <a:srgbClr val="333333"/>
                </a:solidFill>
                <a:latin typeface="Microsoft JhengHei"/>
                <a:ea typeface="Microsoft JhengHei"/>
                <a:cs typeface="Microsoft JhengHei"/>
                <a:sym typeface="Microsoft JhengHei"/>
              </a:rPr>
              <a:t>屆（</a:t>
            </a:r>
            <a:r>
              <a:rPr lang="en-US" altLang="zh-TW" sz="1600" dirty="0">
                <a:solidFill>
                  <a:srgbClr val="333333"/>
                </a:solidFill>
                <a:latin typeface="Microsoft JhengHei"/>
                <a:ea typeface="Microsoft JhengHei"/>
                <a:cs typeface="Microsoft JhengHei"/>
                <a:sym typeface="Microsoft JhengHei"/>
              </a:rPr>
              <a:t>103</a:t>
            </a:r>
            <a:r>
              <a:rPr lang="zh-TW" altLang="en-US" sz="1600" dirty="0">
                <a:solidFill>
                  <a:srgbClr val="333333"/>
                </a:solidFill>
                <a:latin typeface="Microsoft JhengHei"/>
                <a:ea typeface="Microsoft JhengHei"/>
                <a:cs typeface="Microsoft JhengHei"/>
                <a:sym typeface="Microsoft JhengHei"/>
              </a:rPr>
              <a:t>年至</a:t>
            </a:r>
            <a:r>
              <a:rPr lang="en-US" altLang="zh-TW" sz="1600" dirty="0">
                <a:solidFill>
                  <a:srgbClr val="333333"/>
                </a:solidFill>
                <a:latin typeface="Microsoft JhengHei"/>
                <a:ea typeface="Microsoft JhengHei"/>
                <a:cs typeface="Microsoft JhengHei"/>
                <a:sym typeface="Microsoft JhengHei"/>
              </a:rPr>
              <a:t>112</a:t>
            </a:r>
            <a:r>
              <a:rPr lang="zh-TW" altLang="en-US" sz="1600" dirty="0">
                <a:solidFill>
                  <a:srgbClr val="333333"/>
                </a:solidFill>
                <a:latin typeface="Microsoft JhengHei"/>
                <a:ea typeface="Microsoft JhengHei"/>
                <a:cs typeface="Microsoft JhengHei"/>
                <a:sym typeface="Microsoft JhengHei"/>
              </a:rPr>
              <a:t>年）彩券發行之銀行，</a:t>
            </a:r>
            <a:r>
              <a:rPr lang="zh-TW" altLang="en-US" sz="1600" b="1" dirty="0">
                <a:solidFill>
                  <a:srgbClr val="333333"/>
                </a:solidFill>
                <a:latin typeface="Microsoft JhengHei"/>
                <a:ea typeface="Microsoft JhengHei"/>
                <a:cs typeface="Microsoft JhengHei"/>
                <a:sym typeface="Microsoft JhengHei"/>
              </a:rPr>
              <a:t>每年承諾提撥之</a:t>
            </a:r>
            <a:r>
              <a:rPr lang="en-US" altLang="zh-TW" sz="1600" b="1" dirty="0">
                <a:solidFill>
                  <a:srgbClr val="333333"/>
                </a:solidFill>
                <a:latin typeface="Microsoft JhengHei"/>
                <a:ea typeface="Microsoft JhengHei"/>
                <a:cs typeface="Microsoft JhengHei"/>
                <a:sym typeface="Microsoft JhengHei"/>
              </a:rPr>
              <a:t>27</a:t>
            </a:r>
            <a:r>
              <a:rPr lang="zh-TW" altLang="en-US" sz="1600" b="1" dirty="0">
                <a:solidFill>
                  <a:srgbClr val="333333"/>
                </a:solidFill>
                <a:latin typeface="Microsoft JhengHei"/>
                <a:ea typeface="Microsoft JhengHei"/>
                <a:cs typeface="Microsoft JhengHei"/>
                <a:sym typeface="Microsoft JhengHei"/>
              </a:rPr>
              <a:t>億元回饋金</a:t>
            </a:r>
            <a:r>
              <a:rPr lang="zh-TW" altLang="en-US" sz="1600" dirty="0">
                <a:solidFill>
                  <a:srgbClr val="333333"/>
                </a:solidFill>
                <a:latin typeface="Microsoft JhengHei"/>
                <a:ea typeface="Microsoft JhengHei"/>
                <a:cs typeface="Microsoft JhengHei"/>
                <a:sym typeface="Microsoft JhengHei"/>
              </a:rPr>
              <a:t>，</a:t>
            </a:r>
            <a:r>
              <a:rPr lang="zh-TW" altLang="en-US" sz="1600" b="1" dirty="0">
                <a:solidFill>
                  <a:srgbClr val="333333"/>
                </a:solidFill>
                <a:latin typeface="Microsoft JhengHei"/>
                <a:ea typeface="Microsoft JhengHei"/>
                <a:cs typeface="Microsoft JhengHei"/>
                <a:sym typeface="Microsoft JhengHei"/>
              </a:rPr>
              <a:t>作為</a:t>
            </a:r>
            <a:r>
              <a:rPr lang="zh-TW" altLang="en-US" sz="1600" b="1" dirty="0">
                <a:solidFill>
                  <a:schemeClr val="tx1"/>
                </a:solidFill>
                <a:highlight>
                  <a:srgbClr val="FED55C"/>
                </a:highlight>
                <a:latin typeface="Microsoft JhengHei"/>
                <a:ea typeface="Microsoft JhengHei"/>
                <a:cs typeface="Microsoft JhengHei"/>
                <a:sym typeface="Microsoft JhengHei"/>
              </a:rPr>
              <a:t>弱勢族群就業輔導、推展社會福利</a:t>
            </a:r>
            <a:r>
              <a:rPr lang="zh-TW" altLang="en-US" sz="1600" b="1" dirty="0">
                <a:solidFill>
                  <a:srgbClr val="333333"/>
                </a:solidFill>
                <a:latin typeface="Microsoft JhengHei"/>
                <a:ea typeface="Microsoft JhengHei"/>
                <a:cs typeface="Microsoft JhengHei"/>
                <a:sym typeface="Microsoft JhengHei"/>
              </a:rPr>
              <a:t>、公益彩券制度研究發展及形象建立</a:t>
            </a:r>
            <a:r>
              <a:rPr lang="zh-TW" altLang="en-US" sz="1600" dirty="0">
                <a:solidFill>
                  <a:srgbClr val="333333"/>
                </a:solidFill>
                <a:latin typeface="Microsoft JhengHei"/>
                <a:ea typeface="Microsoft JhengHei"/>
                <a:cs typeface="Microsoft JhengHei"/>
                <a:sym typeface="Microsoft JhengHei"/>
              </a:rPr>
              <a:t>。</a:t>
            </a:r>
            <a:endParaRPr lang="en-US" altLang="zh-TW" sz="1600" dirty="0">
              <a:solidFill>
                <a:srgbClr val="333333"/>
              </a:solidFill>
              <a:latin typeface="Microsoft JhengHei"/>
              <a:ea typeface="Microsoft JhengHei"/>
              <a:cs typeface="Microsoft JhengHei"/>
              <a:sym typeface="Microsoft JhengHei"/>
            </a:endParaRPr>
          </a:p>
          <a:p>
            <a:pPr marL="514350" indent="-514350">
              <a:lnSpc>
                <a:spcPts val="2420"/>
              </a:lnSpc>
              <a:spcBef>
                <a:spcPts val="1000"/>
              </a:spcBef>
              <a:buClr>
                <a:srgbClr val="333333"/>
              </a:buClr>
              <a:buSzPct val="90000"/>
              <a:buFont typeface="+mj-lt"/>
              <a:buAutoNum type="arabicPeriod"/>
            </a:pPr>
            <a:r>
              <a:rPr lang="zh-TW" altLang="en-US" sz="1600" dirty="0">
                <a:solidFill>
                  <a:srgbClr val="333333"/>
                </a:solidFill>
                <a:latin typeface="Microsoft JhengHei"/>
                <a:ea typeface="Microsoft JhengHei"/>
                <a:cs typeface="Microsoft JhengHei"/>
                <a:sym typeface="Microsoft JhengHei"/>
              </a:rPr>
              <a:t>第</a:t>
            </a:r>
            <a:r>
              <a:rPr lang="en-US" altLang="zh-TW" sz="1600" dirty="0">
                <a:solidFill>
                  <a:srgbClr val="333333"/>
                </a:solidFill>
                <a:latin typeface="Microsoft JhengHei"/>
                <a:ea typeface="Microsoft JhengHei"/>
                <a:cs typeface="Microsoft JhengHei"/>
                <a:sym typeface="Microsoft JhengHei"/>
              </a:rPr>
              <a:t>5</a:t>
            </a:r>
            <a:r>
              <a:rPr lang="zh-TW" altLang="en-US" sz="1600" dirty="0">
                <a:solidFill>
                  <a:srgbClr val="333333"/>
                </a:solidFill>
                <a:latin typeface="Microsoft JhengHei"/>
                <a:ea typeface="Microsoft JhengHei"/>
                <a:cs typeface="Microsoft JhengHei"/>
                <a:sym typeface="Microsoft JhengHei"/>
              </a:rPr>
              <a:t>屆（</a:t>
            </a:r>
            <a:r>
              <a:rPr lang="en-US" altLang="zh-TW" sz="1600" dirty="0">
                <a:solidFill>
                  <a:srgbClr val="333333"/>
                </a:solidFill>
                <a:latin typeface="Microsoft JhengHei"/>
                <a:ea typeface="Microsoft JhengHei"/>
                <a:cs typeface="Microsoft JhengHei"/>
                <a:sym typeface="Microsoft JhengHei"/>
              </a:rPr>
              <a:t>113</a:t>
            </a:r>
            <a:r>
              <a:rPr lang="zh-TW" altLang="en-US" sz="1600" dirty="0">
                <a:solidFill>
                  <a:srgbClr val="333333"/>
                </a:solidFill>
                <a:latin typeface="Microsoft JhengHei"/>
                <a:ea typeface="Microsoft JhengHei"/>
                <a:cs typeface="Microsoft JhengHei"/>
                <a:sym typeface="Microsoft JhengHei"/>
              </a:rPr>
              <a:t>年至</a:t>
            </a:r>
            <a:r>
              <a:rPr lang="en-US" altLang="zh-TW" sz="1600" dirty="0">
                <a:solidFill>
                  <a:srgbClr val="333333"/>
                </a:solidFill>
                <a:latin typeface="Microsoft JhengHei"/>
                <a:ea typeface="Microsoft JhengHei"/>
                <a:cs typeface="Microsoft JhengHei"/>
                <a:sym typeface="Microsoft JhengHei"/>
              </a:rPr>
              <a:t>122</a:t>
            </a:r>
            <a:r>
              <a:rPr lang="zh-TW" altLang="en-US" sz="1600" dirty="0">
                <a:solidFill>
                  <a:srgbClr val="333333"/>
                </a:solidFill>
                <a:latin typeface="Microsoft JhengHei"/>
                <a:ea typeface="Microsoft JhengHei"/>
                <a:cs typeface="Microsoft JhengHei"/>
                <a:sym typeface="Microsoft JhengHei"/>
              </a:rPr>
              <a:t>年）彩券發行之銀行，</a:t>
            </a:r>
            <a:r>
              <a:rPr lang="zh-TW" altLang="en-US" sz="1600" b="1" dirty="0">
                <a:solidFill>
                  <a:srgbClr val="333333"/>
                </a:solidFill>
                <a:latin typeface="Microsoft JhengHei"/>
                <a:ea typeface="Microsoft JhengHei"/>
                <a:cs typeface="Microsoft JhengHei"/>
                <a:sym typeface="Microsoft JhengHei"/>
              </a:rPr>
              <a:t>每年承諾提撥之回饋金為</a:t>
            </a:r>
            <a:r>
              <a:rPr lang="en-US" altLang="zh-TW" sz="1600" b="1" dirty="0">
                <a:solidFill>
                  <a:srgbClr val="333333"/>
                </a:solidFill>
                <a:latin typeface="Microsoft JhengHei"/>
                <a:ea typeface="Microsoft JhengHei"/>
                <a:cs typeface="Microsoft JhengHei"/>
                <a:sym typeface="Microsoft JhengHei"/>
              </a:rPr>
              <a:t>27</a:t>
            </a:r>
            <a:r>
              <a:rPr lang="zh-TW" altLang="en-US" sz="1600" b="1" dirty="0">
                <a:solidFill>
                  <a:srgbClr val="333333"/>
                </a:solidFill>
                <a:latin typeface="Microsoft JhengHei"/>
                <a:ea typeface="Microsoft JhengHei"/>
                <a:cs typeface="Microsoft JhengHei"/>
                <a:sym typeface="Microsoft JhengHei"/>
              </a:rPr>
              <a:t>億元</a:t>
            </a:r>
            <a:r>
              <a:rPr lang="zh-TW" altLang="en-US" sz="1600" dirty="0">
                <a:solidFill>
                  <a:srgbClr val="333333"/>
                </a:solidFill>
                <a:latin typeface="Microsoft JhengHei"/>
                <a:ea typeface="Microsoft JhengHei"/>
                <a:cs typeface="Microsoft JhengHei"/>
                <a:sym typeface="Microsoft JhengHei"/>
              </a:rPr>
              <a:t>，惟公益彩券制度研究發展與形象建立及經銷商照顧事宜改由發行機構以自有經費辦理。</a:t>
            </a:r>
          </a:p>
          <a:p>
            <a:pPr marL="342900" lvl="0" indent="-342900" algn="just">
              <a:lnSpc>
                <a:spcPts val="2420"/>
              </a:lnSpc>
              <a:spcBef>
                <a:spcPts val="1000"/>
              </a:spcBef>
              <a:buClr>
                <a:srgbClr val="333333"/>
              </a:buClr>
              <a:buSzPct val="90000"/>
              <a:buFont typeface="+mj-lt"/>
              <a:buAutoNum type="arabicPeriod"/>
            </a:pPr>
            <a:endParaRPr lang="zh-TW" altLang="en-US" sz="1600" dirty="0">
              <a:solidFill>
                <a:srgbClr val="333333"/>
              </a:solidFill>
              <a:latin typeface="Microsoft JhengHei"/>
              <a:ea typeface="Microsoft JhengHei"/>
              <a:cs typeface="Microsoft JhengHei"/>
              <a:sym typeface="Microsoft JhengHei"/>
            </a:endParaRPr>
          </a:p>
        </p:txBody>
      </p:sp>
      <p:sp>
        <p:nvSpPr>
          <p:cNvPr id="4" name="文字方塊 3">
            <a:extLst>
              <a:ext uri="{FF2B5EF4-FFF2-40B4-BE49-F238E27FC236}">
                <a16:creationId xmlns:a16="http://schemas.microsoft.com/office/drawing/2014/main" xmlns="" id="{C0AE186E-B1E2-E382-0826-29A2B9CCD49B}"/>
              </a:ext>
            </a:extLst>
          </p:cNvPr>
          <p:cNvSpPr txBox="1"/>
          <p:nvPr/>
        </p:nvSpPr>
        <p:spPr>
          <a:xfrm>
            <a:off x="1118955" y="5943600"/>
            <a:ext cx="1253449" cy="307777"/>
          </a:xfrm>
          <a:prstGeom prst="rect">
            <a:avLst/>
          </a:prstGeom>
          <a:noFill/>
        </p:spPr>
        <p:txBody>
          <a:bodyPr wrap="square" rtlCol="0">
            <a:spAutoFit/>
          </a:bodyPr>
          <a:lstStyle/>
          <a:p>
            <a:pPr lvl="0"/>
            <a:r>
              <a:rPr lang="zh-TW" altLang="en-US" dirty="0">
                <a:solidFill>
                  <a:schemeClr val="tx1"/>
                </a:solidFill>
                <a:latin typeface="Microsoft JhengHei"/>
                <a:ea typeface="Microsoft JhengHei"/>
                <a:cs typeface="Microsoft JhengHei"/>
                <a:sym typeface="Microsoft JhengHei"/>
              </a:rPr>
              <a:t>參考及引用：</a:t>
            </a:r>
            <a:endParaRPr lang="zh-TW" altLang="en-US" dirty="0">
              <a:solidFill>
                <a:schemeClr val="tx1"/>
              </a:solidFill>
            </a:endParaRPr>
          </a:p>
        </p:txBody>
      </p:sp>
      <p:pic>
        <p:nvPicPr>
          <p:cNvPr id="5" name="Google Shape;140;p7">
            <a:extLst>
              <a:ext uri="{FF2B5EF4-FFF2-40B4-BE49-F238E27FC236}">
                <a16:creationId xmlns:a16="http://schemas.microsoft.com/office/drawing/2014/main" xmlns="" id="{6F262855-C051-B0D1-7357-8BEEF3D63830}"/>
              </a:ext>
            </a:extLst>
          </p:cNvPr>
          <p:cNvPicPr preferRelativeResize="0"/>
          <p:nvPr/>
        </p:nvPicPr>
        <p:blipFill rotWithShape="1">
          <a:blip r:embed="rId3">
            <a:alphaModFix/>
          </a:blip>
          <a:srcRect/>
          <a:stretch/>
        </p:blipFill>
        <p:spPr>
          <a:xfrm>
            <a:off x="2372404" y="5929765"/>
            <a:ext cx="2146852" cy="335446"/>
          </a:xfrm>
          <a:prstGeom prst="rect">
            <a:avLst/>
          </a:prstGeom>
          <a:noFill/>
          <a:ln>
            <a:noFill/>
          </a:ln>
        </p:spPr>
      </p:pic>
      <p:sp>
        <p:nvSpPr>
          <p:cNvPr id="9" name="Google Shape;102;p3">
            <a:extLst>
              <a:ext uri="{FF2B5EF4-FFF2-40B4-BE49-F238E27FC236}">
                <a16:creationId xmlns:a16="http://schemas.microsoft.com/office/drawing/2014/main" xmlns="" id="{A1124766-4B8D-2805-CA66-D73380ABDB37}"/>
              </a:ext>
            </a:extLst>
          </p:cNvPr>
          <p:cNvSpPr txBox="1">
            <a:spLocks/>
          </p:cNvSpPr>
          <p:nvPr/>
        </p:nvSpPr>
        <p:spPr>
          <a:xfrm>
            <a:off x="2065423" y="1058467"/>
            <a:ext cx="5249777" cy="683867"/>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50000"/>
              </a:lnSpc>
            </a:pPr>
            <a:r>
              <a:rPr lang="zh-TW" altLang="zh-TW" sz="2800" b="1" dirty="0">
                <a:solidFill>
                  <a:schemeClr val="bg1"/>
                </a:solidFill>
                <a:latin typeface="Microsoft JhengHei"/>
                <a:ea typeface="Microsoft JhengHei"/>
                <a:cs typeface="Microsoft JhengHei"/>
                <a:sym typeface="Microsoft JhengHei"/>
              </a:rPr>
              <a:t>現行「公益彩券」政策發展脈絡</a:t>
            </a:r>
            <a:endParaRPr lang="zh-TW" altLang="en-US" sz="2800" dirty="0">
              <a:solidFill>
                <a:schemeClr val="bg1"/>
              </a:solidFill>
            </a:endParaRPr>
          </a:p>
        </p:txBody>
      </p:sp>
    </p:spTree>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pic>
        <p:nvPicPr>
          <p:cNvPr id="5" name="圖片 4" descr="一張含有 圖形, 平面設計, 鮮豔, 螢幕擷取畫面 的圖片&#10;&#10;AI 產生的內容可能不正確。">
            <a:extLst>
              <a:ext uri="{FF2B5EF4-FFF2-40B4-BE49-F238E27FC236}">
                <a16:creationId xmlns:a16="http://schemas.microsoft.com/office/drawing/2014/main" xmlns="" id="{5EB92B02-DF11-57CE-FC42-2A471C016530}"/>
              </a:ext>
            </a:extLst>
          </p:cNvPr>
          <p:cNvPicPr>
            <a:picLocks noChangeAspect="1"/>
          </p:cNvPicPr>
          <p:nvPr/>
        </p:nvPicPr>
        <p:blipFill>
          <a:blip r:embed="rId3"/>
          <a:stretch>
            <a:fillRect/>
          </a:stretch>
        </p:blipFill>
        <p:spPr>
          <a:xfrm rot="16680385" flipH="1">
            <a:off x="9671494" y="4309556"/>
            <a:ext cx="2604696" cy="2488932"/>
          </a:xfrm>
          <a:prstGeom prst="rect">
            <a:avLst/>
          </a:prstGeom>
        </p:spPr>
      </p:pic>
      <p:sp>
        <p:nvSpPr>
          <p:cNvPr id="155" name="Google Shape;155;p9"/>
          <p:cNvSpPr txBox="1"/>
          <p:nvPr/>
        </p:nvSpPr>
        <p:spPr>
          <a:xfrm>
            <a:off x="3777306" y="2809686"/>
            <a:ext cx="6776879" cy="2992503"/>
          </a:xfrm>
          <a:prstGeom prst="rect">
            <a:avLst/>
          </a:prstGeom>
          <a:noFill/>
          <a:ln>
            <a:noFill/>
          </a:ln>
        </p:spPr>
        <p:txBody>
          <a:bodyPr spcFirstLastPara="1" wrap="square" lIns="91425" tIns="91425" rIns="91425" bIns="91425" anchor="t" anchorCtr="0">
            <a:normAutofit/>
          </a:bodyPr>
          <a:lstStyle/>
          <a:p>
            <a:pPr marL="514350" marR="0" lvl="0" indent="-514350" algn="l" rtl="0">
              <a:lnSpc>
                <a:spcPct val="150000"/>
              </a:lnSpc>
              <a:spcBef>
                <a:spcPts val="0"/>
              </a:spcBef>
              <a:spcAft>
                <a:spcPts val="0"/>
              </a:spcAft>
              <a:buClr>
                <a:srgbClr val="0070C0"/>
              </a:buClr>
              <a:buSzPct val="130000"/>
              <a:buFont typeface="Wingdings" pitchFamily="2" charset="2"/>
              <a:buAutoNum type="circleNumWdWhitePlain"/>
            </a:pPr>
            <a:r>
              <a:rPr lang="zh-TW" sz="2400" dirty="0">
                <a:solidFill>
                  <a:schemeClr val="dk1"/>
                </a:solidFill>
                <a:latin typeface="Microsoft JhengHei"/>
                <a:ea typeface="Microsoft JhengHei"/>
                <a:cs typeface="Microsoft JhengHei"/>
                <a:sym typeface="Microsoft JhengHei"/>
              </a:rPr>
              <a:t>請運用平板電腦(手機)，自「全國法規資料庫」查找《</a:t>
            </a:r>
            <a:r>
              <a:rPr lang="zh-TW" sz="2400" b="1" dirty="0">
                <a:solidFill>
                  <a:schemeClr val="dk1"/>
                </a:solidFill>
                <a:latin typeface="Microsoft JhengHei"/>
                <a:ea typeface="Microsoft JhengHei"/>
                <a:cs typeface="Microsoft JhengHei"/>
                <a:sym typeface="Microsoft JhengHei"/>
              </a:rPr>
              <a:t>公益彩券發行條例</a:t>
            </a:r>
            <a:r>
              <a:rPr lang="zh-TW" sz="2400" dirty="0">
                <a:solidFill>
                  <a:schemeClr val="dk1"/>
                </a:solidFill>
                <a:latin typeface="Microsoft JhengHei"/>
                <a:ea typeface="Microsoft JhengHei"/>
                <a:cs typeface="Microsoft JhengHei"/>
                <a:sym typeface="Microsoft JhengHei"/>
              </a:rPr>
              <a:t>》</a:t>
            </a:r>
            <a:endParaRPr sz="2400" dirty="0">
              <a:solidFill>
                <a:schemeClr val="dk1"/>
              </a:solidFill>
              <a:latin typeface="Microsoft JhengHei"/>
              <a:ea typeface="Microsoft JhengHei"/>
              <a:cs typeface="Microsoft JhengHei"/>
              <a:sym typeface="Microsoft JhengHei"/>
            </a:endParaRPr>
          </a:p>
          <a:p>
            <a:pPr marL="514350" marR="0" lvl="0" indent="-514350" algn="l" rtl="0">
              <a:lnSpc>
                <a:spcPct val="150000"/>
              </a:lnSpc>
              <a:spcBef>
                <a:spcPts val="0"/>
              </a:spcBef>
              <a:spcAft>
                <a:spcPts val="0"/>
              </a:spcAft>
              <a:buClr>
                <a:srgbClr val="0070C0"/>
              </a:buClr>
              <a:buSzPct val="130000"/>
              <a:buFont typeface="Wingdings" pitchFamily="2" charset="2"/>
              <a:buAutoNum type="circleNumWdWhitePlain"/>
            </a:pPr>
            <a:r>
              <a:rPr lang="zh-TW" sz="2400" dirty="0">
                <a:solidFill>
                  <a:schemeClr val="dk1"/>
                </a:solidFill>
                <a:latin typeface="Microsoft JhengHei"/>
                <a:ea typeface="Microsoft JhengHei"/>
                <a:cs typeface="Microsoft JhengHei"/>
                <a:sym typeface="Microsoft JhengHei"/>
              </a:rPr>
              <a:t>寫出網址顯示之資料代碼　</a:t>
            </a:r>
            <a:r>
              <a:rPr lang="zh-TW" sz="2400" dirty="0">
                <a:solidFill>
                  <a:schemeClr val="dk1"/>
                </a:solidFill>
                <a:latin typeface="Times New Roman"/>
                <a:ea typeface="Times New Roman"/>
                <a:cs typeface="Times New Roman"/>
                <a:sym typeface="Times New Roman"/>
              </a:rPr>
              <a:t>pcode= </a:t>
            </a:r>
            <a:r>
              <a:rPr lang="zh-TW" sz="2400" b="1" u="sng" dirty="0">
                <a:solidFill>
                  <a:schemeClr val="accent1">
                    <a:lumMod val="75000"/>
                  </a:schemeClr>
                </a:solidFill>
                <a:latin typeface="Times New Roman"/>
                <a:ea typeface="Times New Roman"/>
                <a:cs typeface="Times New Roman"/>
                <a:sym typeface="Times New Roman"/>
              </a:rPr>
              <a:t>?????</a:t>
            </a:r>
            <a:r>
              <a:rPr lang="zh-TW" sz="2400" u="sng" dirty="0">
                <a:solidFill>
                  <a:schemeClr val="accent1">
                    <a:lumMod val="75000"/>
                  </a:schemeClr>
                </a:solidFill>
                <a:latin typeface="Times New Roman"/>
                <a:ea typeface="Times New Roman"/>
                <a:cs typeface="Times New Roman"/>
                <a:sym typeface="Times New Roman"/>
              </a:rPr>
              <a:t> 　　</a:t>
            </a:r>
            <a:endParaRPr sz="2400" dirty="0">
              <a:solidFill>
                <a:schemeClr val="accent1">
                  <a:lumMod val="75000"/>
                </a:schemeClr>
              </a:solidFill>
              <a:latin typeface="Microsoft JhengHei"/>
              <a:ea typeface="Microsoft JhengHei"/>
              <a:cs typeface="Microsoft JhengHei"/>
              <a:sym typeface="Microsoft JhengHei"/>
            </a:endParaRPr>
          </a:p>
          <a:p>
            <a:pPr marL="514350" marR="0" lvl="0" indent="-514350" algn="l" rtl="0">
              <a:lnSpc>
                <a:spcPct val="150000"/>
              </a:lnSpc>
              <a:spcBef>
                <a:spcPts val="0"/>
              </a:spcBef>
              <a:spcAft>
                <a:spcPts val="0"/>
              </a:spcAft>
              <a:buClr>
                <a:srgbClr val="0070C0"/>
              </a:buClr>
              <a:buSzPct val="130000"/>
              <a:buFont typeface="Wingdings" pitchFamily="2" charset="2"/>
              <a:buAutoNum type="circleNumWdWhitePlain"/>
            </a:pPr>
            <a:r>
              <a:rPr lang="zh-TW" sz="2400" dirty="0">
                <a:solidFill>
                  <a:schemeClr val="dk1"/>
                </a:solidFill>
                <a:latin typeface="Microsoft JhengHei"/>
                <a:ea typeface="Microsoft JhengHei"/>
                <a:cs typeface="Microsoft JhengHei"/>
                <a:sym typeface="Microsoft JhengHei"/>
              </a:rPr>
              <a:t>瀏覽《</a:t>
            </a:r>
            <a:r>
              <a:rPr lang="zh-TW" sz="2400" b="1" dirty="0">
                <a:solidFill>
                  <a:schemeClr val="dk1"/>
                </a:solidFill>
                <a:latin typeface="Microsoft JhengHei"/>
                <a:ea typeface="Microsoft JhengHei"/>
                <a:cs typeface="Microsoft JhengHei"/>
                <a:sym typeface="Microsoft JhengHei"/>
              </a:rPr>
              <a:t>公益彩券發行條例</a:t>
            </a:r>
            <a:r>
              <a:rPr lang="zh-TW" sz="2400" dirty="0">
                <a:solidFill>
                  <a:schemeClr val="dk1"/>
                </a:solidFill>
                <a:latin typeface="Microsoft JhengHei"/>
                <a:ea typeface="Microsoft JhengHei"/>
                <a:cs typeface="Microsoft JhengHei"/>
                <a:sym typeface="Microsoft JhengHei"/>
              </a:rPr>
              <a:t>》所有條文</a:t>
            </a:r>
            <a:endParaRPr sz="2400" dirty="0">
              <a:solidFill>
                <a:schemeClr val="dk1"/>
              </a:solidFill>
              <a:latin typeface="Microsoft JhengHei"/>
              <a:ea typeface="Microsoft JhengHei"/>
              <a:cs typeface="Microsoft JhengHei"/>
              <a:sym typeface="Microsoft JhengHei"/>
            </a:endParaRPr>
          </a:p>
        </p:txBody>
      </p:sp>
      <p:sp>
        <p:nvSpPr>
          <p:cNvPr id="158" name="Google Shape;158;p9"/>
          <p:cNvSpPr txBox="1"/>
          <p:nvPr/>
        </p:nvSpPr>
        <p:spPr>
          <a:xfrm>
            <a:off x="954502" y="5927589"/>
            <a:ext cx="1326637" cy="495108"/>
          </a:xfrm>
          <a:prstGeom prst="rect">
            <a:avLst/>
          </a:prstGeom>
          <a:noFill/>
          <a:ln w="15875" cap="flat" cmpd="sng">
            <a:noFill/>
            <a:prstDash val="solid"/>
            <a:round/>
            <a:headEnd type="none" w="sm" len="sm"/>
            <a:tailEnd type="none" w="sm" len="sm"/>
            <a:extLst>
              <a:ext uri="{C807C97D-BFC1-408E-A445-0C87EB9F89A2}">
                <ask:lineSketchStyleProps xmlns:ask="http://schemas.microsoft.com/office/drawing/2018/sketchyshapes" xmlns="" sd="1219033472">
                  <a:custGeom>
                    <a:avLst/>
                    <a:gdLst>
                      <a:gd name="connsiteX0" fmla="*/ 0 w 1326637"/>
                      <a:gd name="connsiteY0" fmla="*/ 0 h 495108"/>
                      <a:gd name="connsiteX1" fmla="*/ 428946 w 1326637"/>
                      <a:gd name="connsiteY1" fmla="*/ 0 h 495108"/>
                      <a:gd name="connsiteX2" fmla="*/ 831359 w 1326637"/>
                      <a:gd name="connsiteY2" fmla="*/ 0 h 495108"/>
                      <a:gd name="connsiteX3" fmla="*/ 1326637 w 1326637"/>
                      <a:gd name="connsiteY3" fmla="*/ 0 h 495108"/>
                      <a:gd name="connsiteX4" fmla="*/ 1326637 w 1326637"/>
                      <a:gd name="connsiteY4" fmla="*/ 495108 h 495108"/>
                      <a:gd name="connsiteX5" fmla="*/ 910957 w 1326637"/>
                      <a:gd name="connsiteY5" fmla="*/ 495108 h 495108"/>
                      <a:gd name="connsiteX6" fmla="*/ 442212 w 1326637"/>
                      <a:gd name="connsiteY6" fmla="*/ 495108 h 495108"/>
                      <a:gd name="connsiteX7" fmla="*/ 0 w 1326637"/>
                      <a:gd name="connsiteY7" fmla="*/ 495108 h 495108"/>
                      <a:gd name="connsiteX8" fmla="*/ 0 w 1326637"/>
                      <a:gd name="connsiteY8" fmla="*/ 0 h 495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6637" h="495108" extrusionOk="0">
                        <a:moveTo>
                          <a:pt x="0" y="0"/>
                        </a:moveTo>
                        <a:cubicBezTo>
                          <a:pt x="106613" y="-16516"/>
                          <a:pt x="220440" y="30436"/>
                          <a:pt x="428946" y="0"/>
                        </a:cubicBezTo>
                        <a:cubicBezTo>
                          <a:pt x="637452" y="-30436"/>
                          <a:pt x="714422" y="47618"/>
                          <a:pt x="831359" y="0"/>
                        </a:cubicBezTo>
                        <a:cubicBezTo>
                          <a:pt x="948296" y="-47618"/>
                          <a:pt x="1226494" y="8031"/>
                          <a:pt x="1326637" y="0"/>
                        </a:cubicBezTo>
                        <a:cubicBezTo>
                          <a:pt x="1331157" y="206712"/>
                          <a:pt x="1317312" y="344579"/>
                          <a:pt x="1326637" y="495108"/>
                        </a:cubicBezTo>
                        <a:cubicBezTo>
                          <a:pt x="1154099" y="496338"/>
                          <a:pt x="1013481" y="479895"/>
                          <a:pt x="910957" y="495108"/>
                        </a:cubicBezTo>
                        <a:cubicBezTo>
                          <a:pt x="808433" y="510321"/>
                          <a:pt x="555779" y="440922"/>
                          <a:pt x="442212" y="495108"/>
                        </a:cubicBezTo>
                        <a:cubicBezTo>
                          <a:pt x="328646" y="549294"/>
                          <a:pt x="88963" y="490899"/>
                          <a:pt x="0" y="495108"/>
                        </a:cubicBezTo>
                        <a:cubicBezTo>
                          <a:pt x="-13222" y="249976"/>
                          <a:pt x="6199" y="228912"/>
                          <a:pt x="0" y="0"/>
                        </a:cubicBezTo>
                        <a:close/>
                      </a:path>
                    </a:pathLst>
                  </a:custGeom>
                  <ask:type>
                    <ask:lineSketchNone/>
                  </ask:type>
                </ask:lineSketchStyleProps>
              </a:ext>
            </a:extLst>
          </a:ln>
        </p:spPr>
        <p:txBody>
          <a:bodyPr spcFirstLastPara="1" wrap="square" lIns="91425" tIns="108000" rIns="91425" bIns="108000" anchor="t" anchorCtr="0">
            <a:spAutoFit/>
          </a:bodyPr>
          <a:lstStyle/>
          <a:p>
            <a:pPr marL="0" marR="0" lvl="0" indent="0" algn="ctr" rtl="0">
              <a:spcBef>
                <a:spcPts val="0"/>
              </a:spcBef>
              <a:spcAft>
                <a:spcPts val="0"/>
              </a:spcAft>
              <a:buNone/>
            </a:pPr>
            <a:r>
              <a:rPr lang="zh-TW" sz="1800" b="1" dirty="0">
                <a:solidFill>
                  <a:schemeClr val="tx1"/>
                </a:solidFill>
                <a:latin typeface="Microsoft JhengHei"/>
                <a:ea typeface="Microsoft JhengHei"/>
                <a:cs typeface="Microsoft JhengHei"/>
                <a:sym typeface="Microsoft JhengHei"/>
              </a:rPr>
              <a:t>學習單一</a:t>
            </a:r>
            <a:endParaRPr sz="1000" b="1" dirty="0">
              <a:solidFill>
                <a:schemeClr val="tx1"/>
              </a:solidFill>
            </a:endParaRPr>
          </a:p>
        </p:txBody>
      </p:sp>
      <p:sp>
        <p:nvSpPr>
          <p:cNvPr id="4" name="Google Shape;94;p2">
            <a:extLst>
              <a:ext uri="{FF2B5EF4-FFF2-40B4-BE49-F238E27FC236}">
                <a16:creationId xmlns:a16="http://schemas.microsoft.com/office/drawing/2014/main" xmlns="" id="{DEB2DF86-77A2-8320-B4DD-9C8B60226B8D}"/>
              </a:ext>
            </a:extLst>
          </p:cNvPr>
          <p:cNvSpPr/>
          <p:nvPr/>
        </p:nvSpPr>
        <p:spPr>
          <a:xfrm>
            <a:off x="3777306" y="1234548"/>
            <a:ext cx="1511256" cy="422405"/>
          </a:xfrm>
          <a:custGeom>
            <a:avLst/>
            <a:gdLst>
              <a:gd name="connsiteX0" fmla="*/ 0 w 1511256"/>
              <a:gd name="connsiteY0" fmla="*/ 0 h 422405"/>
              <a:gd name="connsiteX1" fmla="*/ 533977 w 1511256"/>
              <a:gd name="connsiteY1" fmla="*/ 0 h 422405"/>
              <a:gd name="connsiteX2" fmla="*/ 1052842 w 1511256"/>
              <a:gd name="connsiteY2" fmla="*/ 0 h 422405"/>
              <a:gd name="connsiteX3" fmla="*/ 1511256 w 1511256"/>
              <a:gd name="connsiteY3" fmla="*/ 0 h 422405"/>
              <a:gd name="connsiteX4" fmla="*/ 1511256 w 1511256"/>
              <a:gd name="connsiteY4" fmla="*/ 422405 h 422405"/>
              <a:gd name="connsiteX5" fmla="*/ 1037729 w 1511256"/>
              <a:gd name="connsiteY5" fmla="*/ 422405 h 422405"/>
              <a:gd name="connsiteX6" fmla="*/ 533977 w 1511256"/>
              <a:gd name="connsiteY6" fmla="*/ 422405 h 422405"/>
              <a:gd name="connsiteX7" fmla="*/ 0 w 1511256"/>
              <a:gd name="connsiteY7" fmla="*/ 422405 h 422405"/>
              <a:gd name="connsiteX8" fmla="*/ 0 w 1511256"/>
              <a:gd name="connsiteY8" fmla="*/ 0 h 42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1256" h="422405" fill="none" extrusionOk="0">
                <a:moveTo>
                  <a:pt x="0" y="0"/>
                </a:moveTo>
                <a:cubicBezTo>
                  <a:pt x="242787" y="-20958"/>
                  <a:pt x="279411" y="46632"/>
                  <a:pt x="533977" y="0"/>
                </a:cubicBezTo>
                <a:cubicBezTo>
                  <a:pt x="788543" y="-46632"/>
                  <a:pt x="824788" y="18108"/>
                  <a:pt x="1052842" y="0"/>
                </a:cubicBezTo>
                <a:cubicBezTo>
                  <a:pt x="1280896" y="-18108"/>
                  <a:pt x="1386351" y="8333"/>
                  <a:pt x="1511256" y="0"/>
                </a:cubicBezTo>
                <a:cubicBezTo>
                  <a:pt x="1527756" y="95408"/>
                  <a:pt x="1503342" y="225347"/>
                  <a:pt x="1511256" y="422405"/>
                </a:cubicBezTo>
                <a:cubicBezTo>
                  <a:pt x="1315852" y="463974"/>
                  <a:pt x="1223320" y="411139"/>
                  <a:pt x="1037729" y="422405"/>
                </a:cubicBezTo>
                <a:cubicBezTo>
                  <a:pt x="852138" y="433671"/>
                  <a:pt x="711711" y="407451"/>
                  <a:pt x="533977" y="422405"/>
                </a:cubicBezTo>
                <a:cubicBezTo>
                  <a:pt x="356243" y="437359"/>
                  <a:pt x="203802" y="393501"/>
                  <a:pt x="0" y="422405"/>
                </a:cubicBezTo>
                <a:cubicBezTo>
                  <a:pt x="-2585" y="220750"/>
                  <a:pt x="22514" y="103547"/>
                  <a:pt x="0" y="0"/>
                </a:cubicBezTo>
                <a:close/>
              </a:path>
              <a:path w="1511256" h="422405" stroke="0" extrusionOk="0">
                <a:moveTo>
                  <a:pt x="0" y="0"/>
                </a:moveTo>
                <a:cubicBezTo>
                  <a:pt x="195903" y="-6519"/>
                  <a:pt x="353516" y="18664"/>
                  <a:pt x="488639" y="0"/>
                </a:cubicBezTo>
                <a:cubicBezTo>
                  <a:pt x="623762" y="-18664"/>
                  <a:pt x="812903" y="7335"/>
                  <a:pt x="947054" y="0"/>
                </a:cubicBezTo>
                <a:cubicBezTo>
                  <a:pt x="1081206" y="-7335"/>
                  <a:pt x="1311906" y="66715"/>
                  <a:pt x="1511256" y="0"/>
                </a:cubicBezTo>
                <a:cubicBezTo>
                  <a:pt x="1516738" y="128280"/>
                  <a:pt x="1509026" y="220735"/>
                  <a:pt x="1511256" y="422405"/>
                </a:cubicBezTo>
                <a:cubicBezTo>
                  <a:pt x="1350276" y="445219"/>
                  <a:pt x="1273234" y="416078"/>
                  <a:pt x="1037729" y="422405"/>
                </a:cubicBezTo>
                <a:cubicBezTo>
                  <a:pt x="802224" y="428732"/>
                  <a:pt x="689106" y="368258"/>
                  <a:pt x="503752" y="422405"/>
                </a:cubicBezTo>
                <a:cubicBezTo>
                  <a:pt x="318398" y="476552"/>
                  <a:pt x="150789" y="383875"/>
                  <a:pt x="0" y="422405"/>
                </a:cubicBezTo>
                <a:cubicBezTo>
                  <a:pt x="-5945" y="335794"/>
                  <a:pt x="31961" y="113953"/>
                  <a:pt x="0" y="0"/>
                </a:cubicBezTo>
                <a:close/>
              </a:path>
            </a:pathLst>
          </a:custGeom>
          <a:solidFill>
            <a:schemeClr val="dk1"/>
          </a:solidFill>
          <a:ln>
            <a:no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style>
          <a:lnRef idx="0">
            <a:scrgbClr r="0" g="0" b="0"/>
          </a:lnRef>
          <a:fillRef idx="0">
            <a:scrgbClr r="0" g="0" b="0"/>
          </a:fillRef>
          <a:effectRef idx="0">
            <a:scrgbClr r="0" g="0" b="0"/>
          </a:effectRef>
          <a:fontRef idx="minor">
            <a:schemeClr val="lt1"/>
          </a:fontRef>
        </p:style>
        <p:txBody>
          <a:bodyPr spcFirstLastPara="1" wrap="square" lIns="91425" tIns="72000" rIns="91425" bIns="72000" anchor="t" anchorCtr="0">
            <a:spAutoFit/>
          </a:bodyPr>
          <a:lstStyle/>
          <a:p>
            <a:pPr lvl="0" algn="ctr"/>
            <a:r>
              <a:rPr lang="zh-TW" altLang="en-US" sz="1800" b="1" dirty="0">
                <a:solidFill>
                  <a:schemeClr val="bg1"/>
                </a:solidFill>
                <a:latin typeface="Microsoft JhengHei"/>
                <a:ea typeface="Microsoft JhengHei"/>
                <a:cs typeface="Microsoft JhengHei"/>
                <a:sym typeface="Microsoft JhengHei"/>
              </a:rPr>
              <a:t>指令一</a:t>
            </a:r>
            <a:endParaRPr lang="zh-TW" altLang="en-US" sz="1800" b="1" dirty="0">
              <a:solidFill>
                <a:schemeClr val="bg1"/>
              </a:solidFill>
              <a:latin typeface="Calibri"/>
              <a:ea typeface="Calibri"/>
              <a:cs typeface="Calibri"/>
              <a:sym typeface="Calibri"/>
            </a:endParaRPr>
          </a:p>
        </p:txBody>
      </p:sp>
      <p:sp>
        <p:nvSpPr>
          <p:cNvPr id="3" name="Google Shape;156;p9">
            <a:extLst>
              <a:ext uri="{FF2B5EF4-FFF2-40B4-BE49-F238E27FC236}">
                <a16:creationId xmlns:a16="http://schemas.microsoft.com/office/drawing/2014/main" xmlns="" id="{31A3C9EC-38E6-57F8-29DB-7408F5D3DAF3}"/>
              </a:ext>
            </a:extLst>
          </p:cNvPr>
          <p:cNvSpPr txBox="1">
            <a:spLocks/>
          </p:cNvSpPr>
          <p:nvPr/>
        </p:nvSpPr>
        <p:spPr>
          <a:xfrm>
            <a:off x="666949" y="2656788"/>
            <a:ext cx="2359025" cy="422275"/>
          </a:xfrm>
          <a:prstGeom prst="rect">
            <a:avLst/>
          </a:prstGeom>
          <a:no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buClr>
                <a:schemeClr val="dk1"/>
              </a:buClr>
              <a:buSzPts val="4800"/>
              <a:buFont typeface="Microsoft JhengHei"/>
              <a:buNone/>
            </a:pPr>
            <a:r>
              <a:rPr lang="en-US" altLang="zh-TW" sz="2800" b="1" dirty="0">
                <a:latin typeface="Microsoft JhengHei"/>
                <a:ea typeface="Microsoft JhengHei"/>
                <a:cs typeface="Microsoft JhengHei"/>
                <a:sym typeface="Microsoft JhengHei"/>
              </a:rPr>
              <a:t>| </a:t>
            </a:r>
            <a:r>
              <a:rPr lang="zh-TW" altLang="en-US" sz="2800" b="1" dirty="0">
                <a:latin typeface="Microsoft JhengHei"/>
                <a:ea typeface="Microsoft JhengHei"/>
                <a:cs typeface="Microsoft JhengHei"/>
                <a:sym typeface="Microsoft JhengHei"/>
              </a:rPr>
              <a:t>探究活動 </a:t>
            </a:r>
            <a:r>
              <a:rPr lang="en-US" altLang="zh-TW" sz="2800" b="1" dirty="0">
                <a:latin typeface="Microsoft JhengHei"/>
                <a:ea typeface="Microsoft JhengHei"/>
                <a:cs typeface="Microsoft JhengHei"/>
                <a:sym typeface="Microsoft JhengHei"/>
              </a:rPr>
              <a:t>|</a:t>
            </a:r>
            <a:endParaRPr lang="zh-TW" altLang="en-US" sz="2400" dirty="0"/>
          </a:p>
        </p:txBody>
      </p:sp>
      <p:sp>
        <p:nvSpPr>
          <p:cNvPr id="7" name="Google Shape;102;p3">
            <a:extLst>
              <a:ext uri="{FF2B5EF4-FFF2-40B4-BE49-F238E27FC236}">
                <a16:creationId xmlns:a16="http://schemas.microsoft.com/office/drawing/2014/main" xmlns="" id="{0C7B3E30-DBFB-EEAC-B415-C1211A0CD2BB}"/>
              </a:ext>
            </a:extLst>
          </p:cNvPr>
          <p:cNvSpPr txBox="1">
            <a:spLocks/>
          </p:cNvSpPr>
          <p:nvPr/>
        </p:nvSpPr>
        <p:spPr>
          <a:xfrm>
            <a:off x="3777306" y="1778726"/>
            <a:ext cx="7967548" cy="10892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spcAft>
                <a:spcPts val="1200"/>
              </a:spcAft>
            </a:pPr>
            <a:r>
              <a:rPr lang="zh-TW" altLang="zh-TW" sz="2800" b="1" u="sng" dirty="0">
                <a:latin typeface="Microsoft JhengHei"/>
                <a:ea typeface="Microsoft JhengHei"/>
                <a:cs typeface="Microsoft JhengHei"/>
                <a:sym typeface="Microsoft JhengHei"/>
              </a:rPr>
              <a:t>公益彩券發行條例</a:t>
            </a:r>
            <a:r>
              <a:rPr lang="zh-TW" altLang="zh-TW" sz="2800" b="1" dirty="0">
                <a:latin typeface="Microsoft JhengHei"/>
                <a:ea typeface="Microsoft JhengHei"/>
                <a:cs typeface="Microsoft JhengHei"/>
                <a:sym typeface="Microsoft JhengHei"/>
              </a:rPr>
              <a:t>有哪些</a:t>
            </a:r>
            <a:r>
              <a:rPr lang="zh-TW" altLang="zh-TW" sz="2800" b="1" dirty="0">
                <a:solidFill>
                  <a:schemeClr val="accent1">
                    <a:lumMod val="75000"/>
                  </a:schemeClr>
                </a:solidFill>
                <a:latin typeface="Microsoft JhengHei"/>
                <a:ea typeface="Microsoft JhengHei"/>
                <a:cs typeface="Microsoft JhengHei"/>
                <a:sym typeface="Microsoft JhengHei"/>
              </a:rPr>
              <a:t>促進公平正義的成分？</a:t>
            </a:r>
            <a:endParaRPr lang="zh-TW" altLang="en-US" sz="2800" dirty="0">
              <a:solidFill>
                <a:schemeClr val="accent1">
                  <a:lumMod val="75000"/>
                </a:schemeClr>
              </a:solidFill>
            </a:endParaRPr>
          </a:p>
        </p:txBody>
      </p:sp>
    </p:spTree>
  </p:cSld>
  <p:clrMapOvr>
    <a:masterClrMapping/>
  </p:clrMapOvr>
  <p:transition spd="med">
    <p:pull/>
  </p:transition>
</p:sld>
</file>

<file path=ppt/theme/theme1.xml><?xml version="1.0" encoding="utf-8"?>
<a:theme xmlns:a="http://schemas.openxmlformats.org/drawingml/2006/main" name="自訂設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佈景主題">
  <a:themeElements>
    <a:clrScheme name="藍色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2716</TotalTime>
  <Words>1177</Words>
  <Application>Microsoft Office PowerPoint</Application>
  <PresentationFormat>寬螢幕</PresentationFormat>
  <Paragraphs>116</Paragraphs>
  <Slides>21</Slides>
  <Notes>21</Notes>
  <HiddenSlides>0</HiddenSlides>
  <MMClips>0</MMClips>
  <ScaleCrop>false</ScaleCrop>
  <HeadingPairs>
    <vt:vector size="6" baseType="variant">
      <vt:variant>
        <vt:lpstr>使用字型</vt:lpstr>
      </vt:variant>
      <vt:variant>
        <vt:i4>10</vt:i4>
      </vt:variant>
      <vt:variant>
        <vt:lpstr>佈景主題</vt:lpstr>
      </vt:variant>
      <vt:variant>
        <vt:i4>2</vt:i4>
      </vt:variant>
      <vt:variant>
        <vt:lpstr>投影片標題</vt:lpstr>
      </vt:variant>
      <vt:variant>
        <vt:i4>21</vt:i4>
      </vt:variant>
    </vt:vector>
  </HeadingPairs>
  <TitlesOfParts>
    <vt:vector size="33" baseType="lpstr">
      <vt:lpstr>Aptos</vt:lpstr>
      <vt:lpstr>Aptos Display</vt:lpstr>
      <vt:lpstr>Microsoft JhengHei</vt:lpstr>
      <vt:lpstr>Microsoft JhengHei</vt:lpstr>
      <vt:lpstr>新細明體</vt:lpstr>
      <vt:lpstr>DFKai-SB</vt:lpstr>
      <vt:lpstr>Arial</vt:lpstr>
      <vt:lpstr>Calibri</vt:lpstr>
      <vt:lpstr>Times New Roman</vt:lpstr>
      <vt:lpstr>Wingdings</vt:lpstr>
      <vt:lpstr>自訂設計</vt:lpstr>
      <vt:lpstr>Office 佈景主題</vt:lpstr>
      <vt:lpstr>PowerPoint 簡報</vt:lpstr>
      <vt:lpstr>同學，你認為……</vt:lpstr>
      <vt:lpstr>關於經費</vt:lpstr>
      <vt:lpstr>PowerPoint 簡報</vt:lpstr>
      <vt:lpstr>PowerPoint 簡報</vt:lpstr>
      <vt:lpstr>PowerPoint 簡報</vt:lpstr>
      <vt:lpstr>PowerPoint 簡報</vt:lpstr>
      <vt:lpstr>PowerPoint 簡報</vt:lpstr>
      <vt:lpstr>PowerPoint 簡報</vt:lpstr>
      <vt:lpstr>| 探究活動 |</vt:lpstr>
      <vt:lpstr>PowerPoint 簡報</vt:lpstr>
      <vt:lpstr>本節課程重點</vt:lpstr>
      <vt:lpstr>PowerPoint 簡報</vt:lpstr>
      <vt:lpstr>PowerPoint 簡報</vt:lpstr>
      <vt:lpstr>PowerPoint 簡報</vt:lpstr>
      <vt:lpstr>PowerPoint 簡報</vt:lpstr>
      <vt:lpstr>思考與探討 – 學習單二</vt:lpstr>
      <vt:lpstr>PowerPoint 簡報</vt:lpstr>
      <vt:lpstr>PowerPoint 簡報</vt:lpstr>
      <vt:lpstr>本節課程重點</vt:lpstr>
      <vt:lpstr>PowerPoint 簡報</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彩券如何 從 愛國 到 公益 ？</dc:title>
  <dc:creator>Kuma</dc:creator>
  <cp:lastModifiedBy>Microsoft 帳戶</cp:lastModifiedBy>
  <cp:revision>50</cp:revision>
  <dcterms:created xsi:type="dcterms:W3CDTF">2024-11-05T09:50:48Z</dcterms:created>
  <dcterms:modified xsi:type="dcterms:W3CDTF">2025-09-30T06:00:21Z</dcterms:modified>
</cp:coreProperties>
</file>