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4" r:id="rId2"/>
  </p:sldMasterIdLst>
  <p:notesMasterIdLst>
    <p:notesMasterId r:id="rId55"/>
  </p:notesMasterIdLst>
  <p:handoutMasterIdLst>
    <p:handoutMasterId r:id="rId56"/>
  </p:handoutMasterIdLst>
  <p:sldIdLst>
    <p:sldId id="256" r:id="rId3"/>
    <p:sldId id="332" r:id="rId4"/>
    <p:sldId id="286" r:id="rId5"/>
    <p:sldId id="287" r:id="rId6"/>
    <p:sldId id="288" r:id="rId7"/>
    <p:sldId id="289" r:id="rId8"/>
    <p:sldId id="290" r:id="rId9"/>
    <p:sldId id="257" r:id="rId10"/>
    <p:sldId id="292" r:id="rId11"/>
    <p:sldId id="293" r:id="rId12"/>
    <p:sldId id="295" r:id="rId13"/>
    <p:sldId id="267" r:id="rId14"/>
    <p:sldId id="268" r:id="rId15"/>
    <p:sldId id="296" r:id="rId16"/>
    <p:sldId id="297" r:id="rId17"/>
    <p:sldId id="298" r:id="rId18"/>
    <p:sldId id="299" r:id="rId19"/>
    <p:sldId id="291" r:id="rId20"/>
    <p:sldId id="300" r:id="rId21"/>
    <p:sldId id="275" r:id="rId22"/>
    <p:sldId id="301" r:id="rId23"/>
    <p:sldId id="302" r:id="rId24"/>
    <p:sldId id="303" r:id="rId25"/>
    <p:sldId id="304" r:id="rId26"/>
    <p:sldId id="305" r:id="rId27"/>
    <p:sldId id="306" r:id="rId28"/>
    <p:sldId id="307" r:id="rId29"/>
    <p:sldId id="308" r:id="rId30"/>
    <p:sldId id="262" r:id="rId31"/>
    <p:sldId id="310" r:id="rId32"/>
    <p:sldId id="311" r:id="rId33"/>
    <p:sldId id="333"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285" r:id="rId5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1"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55C"/>
    <a:srgbClr val="FED55C"/>
    <a:srgbClr val="AEE7FF"/>
    <a:srgbClr val="9051D4"/>
    <a:srgbClr val="D7EDF8"/>
    <a:srgbClr val="AFE9FF"/>
    <a:srgbClr val="5F4600"/>
    <a:srgbClr val="D9B653"/>
    <a:srgbClr val="B1E8FF"/>
    <a:srgbClr val="FFD6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269D01E-BC32-4049-B463-5C60D7B0CCD2}" styleName="佈景主題樣式 2 - 輔色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27102A9-8310-4765-A935-A1911B00CA55}" styleName="淺色樣式 1 - 輔色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樣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70" autoAdjust="0"/>
    <p:restoredTop sz="86712"/>
  </p:normalViewPr>
  <p:slideViewPr>
    <p:cSldViewPr snapToGrid="0">
      <p:cViewPr varScale="1">
        <p:scale>
          <a:sx n="110" d="100"/>
          <a:sy n="110" d="100"/>
        </p:scale>
        <p:origin x="438" y="102"/>
      </p:cViewPr>
      <p:guideLst>
        <p:guide orient="horz" pos="2160"/>
        <p:guide pos="3840"/>
      </p:guideLst>
    </p:cSldViewPr>
  </p:slideViewPr>
  <p:notesTextViewPr>
    <p:cViewPr>
      <p:scale>
        <a:sx n="1" d="1"/>
        <a:sy n="1" d="1"/>
      </p:scale>
      <p:origin x="0" y="0"/>
    </p:cViewPr>
  </p:notesTextViewPr>
  <p:notesViewPr>
    <p:cSldViewPr snapToGrid="0">
      <p:cViewPr varScale="1">
        <p:scale>
          <a:sx n="96" d="100"/>
          <a:sy n="96" d="100"/>
        </p:scale>
        <p:origin x="303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customschemas.google.com/relationships/presentationmetadata" Target="meta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5-28T11:32:33.250" idx="1">
    <p:pos x="6416" y="1768"/>
    <p:text>(1)換行
(2)對齊(1)</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xmlns="" id="{0D828AE5-7CDC-0ED6-5E06-99F41048F2A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TW" altLang="en-US"/>
          </a:p>
        </p:txBody>
      </p:sp>
      <p:sp>
        <p:nvSpPr>
          <p:cNvPr id="3" name="日期版面配置區 2">
            <a:extLst>
              <a:ext uri="{FF2B5EF4-FFF2-40B4-BE49-F238E27FC236}">
                <a16:creationId xmlns:a16="http://schemas.microsoft.com/office/drawing/2014/main" xmlns="" id="{149CE95F-79E0-8C97-E69B-2F00C1E1532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2E5A2-4DC6-4C45-983B-FB9517E27FD2}" type="datetimeFigureOut">
              <a:rPr kumimoji="1" lang="zh-TW" altLang="en-US" smtClean="0"/>
              <a:t>2025/9/30</a:t>
            </a:fld>
            <a:endParaRPr kumimoji="1" lang="zh-TW" altLang="en-US"/>
          </a:p>
        </p:txBody>
      </p:sp>
      <p:sp>
        <p:nvSpPr>
          <p:cNvPr id="4" name="頁尾版面配置區 3">
            <a:extLst>
              <a:ext uri="{FF2B5EF4-FFF2-40B4-BE49-F238E27FC236}">
                <a16:creationId xmlns:a16="http://schemas.microsoft.com/office/drawing/2014/main" xmlns="" id="{DE77BE63-0985-AA5C-F037-A04B8FF4A8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TW" altLang="en-US"/>
          </a:p>
        </p:txBody>
      </p:sp>
      <p:sp>
        <p:nvSpPr>
          <p:cNvPr id="5" name="投影片編號版面配置區 4">
            <a:extLst>
              <a:ext uri="{FF2B5EF4-FFF2-40B4-BE49-F238E27FC236}">
                <a16:creationId xmlns:a16="http://schemas.microsoft.com/office/drawing/2014/main" xmlns="" id="{451CD4EF-B9B9-991B-7A0D-0F5563FEF6A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C849A7-3266-7C40-8344-EE670FD2C456}" type="slidenum">
              <a:rPr kumimoji="1" lang="zh-TW" altLang="en-US" smtClean="0"/>
              <a:t>‹#›</a:t>
            </a:fld>
            <a:endParaRPr kumimoji="1" lang="zh-TW" altLang="en-US"/>
          </a:p>
        </p:txBody>
      </p:sp>
    </p:spTree>
    <p:extLst>
      <p:ext uri="{BB962C8B-B14F-4D97-AF65-F5344CB8AC3E}">
        <p14:creationId xmlns:p14="http://schemas.microsoft.com/office/powerpoint/2010/main" val="285389867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551206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課前準備：學生課前先分成四組，依組別就座，每一組至少兩人共用一部平板或一支手機，或是每人一部平板或手機。</a:t>
            </a:r>
          </a:p>
          <a:p>
            <a:pPr marL="0" lvl="0" indent="0" algn="l" rtl="0">
              <a:spcBef>
                <a:spcPts val="0"/>
              </a:spcBef>
              <a:spcAft>
                <a:spcPts val="0"/>
              </a:spcAft>
              <a:buNone/>
            </a:pPr>
            <a:endParaRPr dirty="0"/>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024120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B980903A-17C9-F556-A9F2-7BEF197D4C39}"/>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561A3CF1-8FC6-7949-CA87-BECBD380036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「番社采風圖 黃瓜 番麥 菩提果 黃梨 番石榴」      登錄號：</a:t>
            </a:r>
            <a:r>
              <a:rPr lang="en-US" altLang="zh-TW" dirty="0"/>
              <a:t>2018.011.0049.0020</a:t>
            </a:r>
            <a:endParaRPr lang="zh-TW" altLang="en-US" dirty="0"/>
          </a:p>
          <a:p>
            <a:pPr marL="0" lvl="0" indent="0" algn="l" rtl="0">
              <a:spcBef>
                <a:spcPts val="360"/>
              </a:spcBef>
              <a:spcAft>
                <a:spcPts val="0"/>
              </a:spcAft>
              <a:buNone/>
            </a:pPr>
            <a:r>
              <a:rPr lang="zh-TW" altLang="en-US" dirty="0"/>
              <a:t>類別：圖書文獻類 </a:t>
            </a:r>
            <a:r>
              <a:rPr lang="en-US" altLang="zh-TW" dirty="0"/>
              <a:t>&gt; </a:t>
            </a:r>
            <a:r>
              <a:rPr lang="zh-TW" altLang="en-US" dirty="0"/>
              <a:t>藝術圖像 </a:t>
            </a:r>
            <a:r>
              <a:rPr lang="en-US" altLang="zh-TW" dirty="0"/>
              <a:t>&gt; </a:t>
            </a:r>
            <a:r>
              <a:rPr lang="zh-TW" altLang="en-US" dirty="0"/>
              <a:t>圖書文獻類         歷史分期：</a:t>
            </a:r>
            <a:r>
              <a:rPr lang="en-US" altLang="zh-TW" dirty="0"/>
              <a:t>1683-1895</a:t>
            </a:r>
            <a:r>
              <a:rPr lang="zh-TW" altLang="en-US" dirty="0"/>
              <a:t>（清代）</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zh-TW" altLang="en-US" dirty="0"/>
              <a:t>本件為「番社采風圖 黃瓜 番麥 菩提果 黃梨 番石榴」，中研院版無此構圖，臺圖版有類似構圖。本件除畫風有些微差異外，文字大致相同。</a:t>
            </a:r>
          </a:p>
          <a:p>
            <a:pPr marL="0" lvl="0" indent="0" algn="l" rtl="0">
              <a:spcBef>
                <a:spcPts val="360"/>
              </a:spcBef>
              <a:spcAft>
                <a:spcPts val="0"/>
              </a:spcAft>
              <a:buNone/>
            </a:pPr>
            <a:r>
              <a:rPr lang="zh-TW" altLang="en-US" dirty="0"/>
              <a:t>參考資料：</a:t>
            </a:r>
          </a:p>
          <a:p>
            <a:pPr marL="0" lvl="0" indent="0" algn="l" rtl="0">
              <a:spcBef>
                <a:spcPts val="360"/>
              </a:spcBef>
              <a:spcAft>
                <a:spcPts val="0"/>
              </a:spcAft>
              <a:buNone/>
            </a:pPr>
            <a:r>
              <a:rPr lang="en-US" altLang="zh-TW" dirty="0"/>
              <a:t>1.</a:t>
            </a:r>
            <a:r>
              <a:rPr lang="zh-TW" altLang="en-US" dirty="0"/>
              <a:t>六十七繪製，</a:t>
            </a:r>
            <a:r>
              <a:rPr lang="en-US" altLang="zh-TW" dirty="0"/>
              <a:t>1997</a:t>
            </a:r>
            <a:r>
              <a:rPr lang="zh-TW" altLang="en-US" dirty="0"/>
              <a:t>重印。六十七兩采風圖合卷。臺北：中央圖書館臺灣分館。</a:t>
            </a:r>
          </a:p>
          <a:p>
            <a:pPr marL="0" lvl="0" indent="0" algn="l" rtl="0">
              <a:spcBef>
                <a:spcPts val="360"/>
              </a:spcBef>
              <a:spcAft>
                <a:spcPts val="0"/>
              </a:spcAft>
              <a:buNone/>
            </a:pPr>
            <a:r>
              <a:rPr lang="en-US" altLang="zh-TW" dirty="0"/>
              <a:t>2.</a:t>
            </a:r>
            <a:r>
              <a:rPr lang="zh-TW" altLang="en-US" dirty="0"/>
              <a:t>臺番圖說，史語所學術創新數位深耕計畫，</a:t>
            </a:r>
            <a:r>
              <a:rPr lang="en" altLang="zh-TW" dirty="0"/>
              <a:t>http://</a:t>
            </a:r>
            <a:r>
              <a:rPr lang="en" altLang="zh-TW" dirty="0" err="1"/>
              <a:t>dahcr.ihp.sinica.edu.tw</a:t>
            </a:r>
            <a:r>
              <a:rPr lang="en" altLang="zh-TW" dirty="0"/>
              <a:t>/</a:t>
            </a:r>
            <a:r>
              <a:rPr lang="en" altLang="zh-TW" dirty="0" err="1"/>
              <a:t>ebook</a:t>
            </a:r>
            <a:r>
              <a:rPr lang="en" altLang="zh-TW" dirty="0"/>
              <a:t>/</a:t>
            </a:r>
            <a:r>
              <a:rPr lang="en" altLang="zh-TW" dirty="0" err="1"/>
              <a:t>tai_fan_tu_shuo.html#features</a:t>
            </a:r>
            <a:r>
              <a:rPr lang="en" altLang="zh-TW" dirty="0"/>
              <a:t>/22</a:t>
            </a:r>
            <a:r>
              <a:rPr lang="zh-TW" altLang="en" dirty="0"/>
              <a:t>，</a:t>
            </a:r>
            <a:r>
              <a:rPr lang="en" altLang="zh-TW" dirty="0"/>
              <a:t>2018/4/30</a:t>
            </a:r>
            <a:r>
              <a:rPr lang="zh-TW" altLang="en" dirty="0"/>
              <a:t>。</a:t>
            </a:r>
            <a:endParaRPr lang="en" altLang="zh-TW" dirty="0"/>
          </a:p>
          <a:p>
            <a:pPr marL="0" lvl="0" indent="0" algn="l" rtl="0">
              <a:spcBef>
                <a:spcPts val="360"/>
              </a:spcBef>
              <a:spcAft>
                <a:spcPts val="0"/>
              </a:spcAft>
              <a:buNone/>
            </a:pPr>
            <a:r>
              <a:rPr lang="en" altLang="zh-TW" dirty="0"/>
              <a:t>3.</a:t>
            </a:r>
            <a:r>
              <a:rPr lang="zh-TW" altLang="en-US" dirty="0"/>
              <a:t>蕭瓊瑞，</a:t>
            </a:r>
            <a:r>
              <a:rPr lang="en-US" altLang="zh-TW" dirty="0"/>
              <a:t>2014</a:t>
            </a:r>
            <a:r>
              <a:rPr lang="zh-TW" altLang="en-US" dirty="0"/>
              <a:t>（</a:t>
            </a:r>
            <a:r>
              <a:rPr lang="en-US" altLang="zh-TW" dirty="0"/>
              <a:t>1999</a:t>
            </a:r>
            <a:r>
              <a:rPr lang="zh-TW" altLang="en-US" dirty="0"/>
              <a:t>初版）。島民</a:t>
            </a:r>
            <a:r>
              <a:rPr lang="en-US" altLang="zh-TW" dirty="0"/>
              <a:t>‧</a:t>
            </a:r>
            <a:r>
              <a:rPr lang="zh-TW" altLang="en-US" dirty="0"/>
              <a:t>風俗</a:t>
            </a:r>
            <a:r>
              <a:rPr lang="en-US" altLang="zh-TW" dirty="0"/>
              <a:t>‧</a:t>
            </a:r>
            <a:r>
              <a:rPr lang="zh-TW" altLang="en-US" dirty="0"/>
              <a:t>畫。臺北：三民書局。</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=132&amp;rno=2018.011.0049.0020</a:t>
            </a:r>
          </a:p>
          <a:p>
            <a:pPr marL="0" lvl="0" indent="0" algn="l" rtl="0">
              <a:spcBef>
                <a:spcPts val="360"/>
              </a:spcBef>
              <a:spcAft>
                <a:spcPts val="0"/>
              </a:spcAft>
              <a:buNone/>
            </a:pPr>
            <a:endParaRPr lang="en" altLang="zh-TW" dirty="0"/>
          </a:p>
          <a:p>
            <a:pPr marL="0" lvl="0" indent="0" algn="l" rtl="0">
              <a:spcBef>
                <a:spcPts val="360"/>
              </a:spcBef>
              <a:spcAft>
                <a:spcPts val="0"/>
              </a:spcAft>
              <a:buNone/>
            </a:pPr>
            <a:r>
              <a:rPr lang="zh-TW" altLang="en-US" dirty="0"/>
              <a:t>補充：六十七兩采風圖合卷</a:t>
            </a:r>
          </a:p>
          <a:p>
            <a:pPr marL="0" lvl="0" indent="0" algn="l" rtl="0">
              <a:spcBef>
                <a:spcPts val="360"/>
              </a:spcBef>
              <a:spcAft>
                <a:spcPts val="0"/>
              </a:spcAft>
              <a:buNone/>
            </a:pPr>
            <a:r>
              <a:rPr lang="zh-TW" altLang="en-US" dirty="0"/>
              <a:t>黃梨：黃梨葉似蒲而短闊，兩旁如鋸齒。生於叢中，七、八月大熟。有香氣，而味甘酸；去皮可食。性極寒，多食作瀉。果末有葉類鳳尾，故又名鳳梨。</a:t>
            </a:r>
          </a:p>
          <a:p>
            <a:pPr marL="0" lvl="0" indent="0" algn="l" rtl="0">
              <a:spcBef>
                <a:spcPts val="360"/>
              </a:spcBef>
              <a:spcAft>
                <a:spcPts val="0"/>
              </a:spcAft>
              <a:buNone/>
            </a:pPr>
            <a:r>
              <a:rPr lang="en" altLang="zh-TW" dirty="0"/>
              <a:t>https://</a:t>
            </a:r>
            <a:r>
              <a:rPr lang="en" altLang="zh-TW" dirty="0" err="1"/>
              <a:t>ctext.org</a:t>
            </a:r>
            <a:r>
              <a:rPr lang="en" altLang="zh-TW" dirty="0"/>
              <a:t>/</a:t>
            </a:r>
            <a:r>
              <a:rPr lang="en" altLang="zh-TW" dirty="0" err="1"/>
              <a:t>wiki.pl?if</a:t>
            </a:r>
            <a:r>
              <a:rPr lang="en" altLang="zh-TW" dirty="0"/>
              <a:t>=</a:t>
            </a:r>
            <a:r>
              <a:rPr lang="en" altLang="zh-TW" dirty="0" err="1"/>
              <a:t>gb&amp;chapter</a:t>
            </a:r>
            <a:r>
              <a:rPr lang="en" altLang="zh-TW" dirty="0"/>
              <a:t>=206555</a:t>
            </a:r>
          </a:p>
          <a:p>
            <a:pPr marL="0" lvl="0" indent="0" algn="l" rtl="0">
              <a:spcBef>
                <a:spcPts val="360"/>
              </a:spcBef>
              <a:spcAft>
                <a:spcPts val="0"/>
              </a:spcAft>
              <a:buNone/>
            </a:pPr>
            <a:r>
              <a:rPr lang="zh-TW" altLang="en-US" dirty="0"/>
              <a:t>補充：博物館─「秋惠文庫」珍貴典藏 臺史博看得到，</a:t>
            </a:r>
            <a:r>
              <a:rPr lang="en-US" altLang="zh-TW" dirty="0"/>
              <a:t>2011</a:t>
            </a:r>
            <a:r>
              <a:rPr lang="zh-TW" altLang="en-US" dirty="0"/>
              <a:t>年</a:t>
            </a:r>
            <a:r>
              <a:rPr lang="en-US" altLang="zh-TW" dirty="0"/>
              <a:t>7</a:t>
            </a:r>
            <a:r>
              <a:rPr lang="zh-TW" altLang="en-US" dirty="0"/>
              <a:t>月。</a:t>
            </a:r>
          </a:p>
          <a:p>
            <a:pPr marL="0" lvl="0" indent="0" algn="l" rtl="0">
              <a:spcBef>
                <a:spcPts val="360"/>
              </a:spcBef>
              <a:spcAft>
                <a:spcPts val="0"/>
              </a:spcAft>
              <a:buNone/>
            </a:pPr>
            <a:r>
              <a:rPr lang="en" altLang="zh-TW" dirty="0"/>
              <a:t>https://</a:t>
            </a:r>
            <a:r>
              <a:rPr lang="en" altLang="zh-TW" dirty="0" err="1"/>
              <a:t>www.nlpi.edu.tw</a:t>
            </a:r>
            <a:r>
              <a:rPr lang="en" altLang="zh-TW" dirty="0"/>
              <a:t>/JournalDetailC003313.aspx?Cond=fdf4590e-bab6-4352-8ae1-b5754c464232</a:t>
            </a:r>
          </a:p>
          <a:p>
            <a:pPr marL="0" lvl="0" indent="0" algn="l" rtl="0">
              <a:spcBef>
                <a:spcPts val="360"/>
              </a:spcBef>
              <a:spcAft>
                <a:spcPts val="0"/>
              </a:spcAft>
              <a:buNone/>
            </a:pPr>
            <a:r>
              <a:rPr lang="zh-TW" altLang="en-US" dirty="0"/>
              <a:t>補充：何晉勳</a:t>
            </a:r>
            <a:r>
              <a:rPr lang="en-US" altLang="zh-TW" dirty="0"/>
              <a:t>-</a:t>
            </a:r>
            <a:r>
              <a:rPr lang="zh-TW" altLang="en-US" dirty="0"/>
              <a:t>六十七兩種</a:t>
            </a:r>
            <a:r>
              <a:rPr lang="en-US" altLang="zh-TW" dirty="0"/>
              <a:t>《</a:t>
            </a:r>
            <a:r>
              <a:rPr lang="zh-TW" altLang="en-US" dirty="0"/>
              <a:t>采風圖</a:t>
            </a:r>
            <a:r>
              <a:rPr lang="en-US" altLang="zh-TW" dirty="0"/>
              <a:t>》</a:t>
            </a:r>
            <a:r>
              <a:rPr lang="zh-TW" altLang="en-US" dirty="0"/>
              <a:t>及</a:t>
            </a:r>
            <a:r>
              <a:rPr lang="en-US" altLang="zh-TW" dirty="0"/>
              <a:t>《</a:t>
            </a:r>
            <a:r>
              <a:rPr lang="zh-TW" altLang="en-US" dirty="0"/>
              <a:t>圖考</a:t>
            </a:r>
            <a:r>
              <a:rPr lang="en-US" altLang="zh-TW" dirty="0"/>
              <a:t>》</a:t>
            </a:r>
            <a:r>
              <a:rPr lang="zh-TW" altLang="en-US" dirty="0"/>
              <a:t>之關係考察</a:t>
            </a:r>
            <a:r>
              <a:rPr lang="en-US" altLang="zh-TW" dirty="0"/>
              <a:t>-</a:t>
            </a:r>
            <a:r>
              <a:rPr lang="zh-TW" altLang="en-US" dirty="0"/>
              <a:t>臺灣學研究第六期</a:t>
            </a:r>
            <a:r>
              <a:rPr lang="en-US" altLang="zh-TW" dirty="0"/>
              <a:t>-</a:t>
            </a:r>
            <a:r>
              <a:rPr lang="zh-TW" altLang="en-US" dirty="0"/>
              <a:t>民國</a:t>
            </a:r>
            <a:r>
              <a:rPr lang="en-US" altLang="zh-TW" dirty="0"/>
              <a:t>97</a:t>
            </a:r>
            <a:r>
              <a:rPr lang="zh-TW" altLang="en-US" dirty="0"/>
              <a:t>年</a:t>
            </a:r>
            <a:r>
              <a:rPr lang="en-US" altLang="zh-TW" dirty="0"/>
              <a:t>12</a:t>
            </a:r>
            <a:r>
              <a:rPr lang="zh-TW" altLang="en-US" dirty="0"/>
              <a:t>月</a:t>
            </a:r>
          </a:p>
          <a:p>
            <a:pPr marL="0" lvl="0" indent="0" algn="l" rtl="0">
              <a:spcBef>
                <a:spcPts val="360"/>
              </a:spcBef>
              <a:spcAft>
                <a:spcPts val="0"/>
              </a:spcAft>
              <a:buNone/>
            </a:pPr>
            <a:r>
              <a:rPr lang="en" altLang="zh-TW" dirty="0"/>
              <a:t>https://</a:t>
            </a:r>
            <a:r>
              <a:rPr lang="en" altLang="zh-TW" dirty="0" err="1"/>
              <a:t>www.ntl.edu.tw</a:t>
            </a:r>
            <a:r>
              <a:rPr lang="en" altLang="zh-TW" dirty="0"/>
              <a:t>/public/Attachment/910289131683.pdf</a:t>
            </a:r>
          </a:p>
          <a:p>
            <a:pPr marL="0" lvl="0" indent="0" algn="l" rtl="0">
              <a:spcBef>
                <a:spcPts val="360"/>
              </a:spcBef>
              <a:spcAft>
                <a:spcPts val="0"/>
              </a:spcAft>
              <a:buNone/>
            </a:pPr>
            <a:r>
              <a:rPr lang="zh-TW" altLang="en-US" dirty="0"/>
              <a:t>補充：張之傑，六十七兩采風圖及圖考：一位滿族御史所留下的重要臺灣史料，</a:t>
            </a:r>
            <a:r>
              <a:rPr lang="en-US" altLang="zh-TW" dirty="0"/>
              <a:t>106/01/20</a:t>
            </a:r>
            <a:endParaRPr lang="zh-TW" altLang="en-US" dirty="0"/>
          </a:p>
          <a:p>
            <a:pPr marL="0" lvl="0" indent="0" algn="l" rtl="0">
              <a:spcBef>
                <a:spcPts val="360"/>
              </a:spcBef>
              <a:spcAft>
                <a:spcPts val="0"/>
              </a:spcAft>
              <a:buNone/>
            </a:pPr>
            <a:r>
              <a:rPr lang="en" altLang="zh-TW" dirty="0"/>
              <a:t>https://</a:t>
            </a:r>
            <a:r>
              <a:rPr lang="en" altLang="zh-TW" dirty="0" err="1"/>
              <a:t>scitechvista.nat.gov.tw</a:t>
            </a:r>
            <a:r>
              <a:rPr lang="en" altLang="zh-TW" dirty="0"/>
              <a:t>/Article/c000003/</a:t>
            </a:r>
            <a:r>
              <a:rPr lang="en" altLang="zh-TW" dirty="0" err="1"/>
              <a:t>detail?ID</a:t>
            </a:r>
            <a:r>
              <a:rPr lang="en" altLang="zh-TW" dirty="0"/>
              <a:t>=f03a7d86-e758-417e-880a-00b89033b811</a:t>
            </a:r>
          </a:p>
        </p:txBody>
      </p:sp>
      <p:sp>
        <p:nvSpPr>
          <p:cNvPr id="100" name="Google Shape;100;p3:notes">
            <a:extLst>
              <a:ext uri="{FF2B5EF4-FFF2-40B4-BE49-F238E27FC236}">
                <a16:creationId xmlns:a16="http://schemas.microsoft.com/office/drawing/2014/main" xmlns="" id="{CEE19699-B873-43D4-6819-E9093824928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14140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60A59CD0-22A2-895B-5AC1-A5FB5CAC8F49}"/>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A7ED9923-F50B-48DF-74D7-FB6C3B313E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清帝國統治時期</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「番社」主要是明、清兩代對臺灣原住民族社群的稱呼。</a:t>
            </a:r>
            <a:r>
              <a:rPr lang="en-US" altLang="zh-TW" dirty="0"/>
              <a:t>⑵</a:t>
            </a:r>
            <a:r>
              <a:rPr lang="zh-TW" altLang="en-US" dirty="0"/>
              <a:t>圖中說明的漢字及圖畫都是用毛筆所寫、畫，這比較接近清帝國統治時期。</a:t>
            </a:r>
          </a:p>
          <a:p>
            <a:pPr marL="0" lvl="0" indent="0" algn="l" rtl="0">
              <a:spcBef>
                <a:spcPts val="360"/>
              </a:spcBef>
              <a:spcAft>
                <a:spcPts val="0"/>
              </a:spcAft>
              <a:buNone/>
            </a:pPr>
            <a:r>
              <a:rPr lang="zh-TW" altLang="en-US" dirty="0"/>
              <a:t>四張圖片時間排序：丁→甲→乙→丙。</a:t>
            </a:r>
          </a:p>
          <a:p>
            <a:pPr marL="0" lvl="0" indent="0" algn="l" rtl="0">
              <a:spcBef>
                <a:spcPts val="0"/>
              </a:spcBef>
              <a:spcAft>
                <a:spcPts val="0"/>
              </a:spcAft>
              <a:buNone/>
            </a:pPr>
            <a:endParaRPr dirty="0"/>
          </a:p>
        </p:txBody>
      </p:sp>
      <p:sp>
        <p:nvSpPr>
          <p:cNvPr id="91" name="Google Shape;91;p2:notes">
            <a:extLst>
              <a:ext uri="{FF2B5EF4-FFF2-40B4-BE49-F238E27FC236}">
                <a16:creationId xmlns:a16="http://schemas.microsoft.com/office/drawing/2014/main" xmlns="" id="{69E698C7-6C08-676B-46A8-F50AE21A869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03312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臺北生蕃屋本店印行臺灣鳳梨   登錄號：2001.008.1650</a:t>
            </a:r>
            <a:endParaRPr/>
          </a:p>
          <a:p>
            <a:pPr marL="0" lvl="0" indent="0" algn="l" rtl="0">
              <a:spcBef>
                <a:spcPts val="360"/>
              </a:spcBef>
              <a:spcAft>
                <a:spcPts val="0"/>
              </a:spcAft>
              <a:buNone/>
            </a:pPr>
            <a:r>
              <a:rPr lang="zh-TW"/>
              <a:t>類別：圖書文獻類 &gt; 明信片 &gt; 經濟產業      圖書文獻類 &gt; 明信片 &gt; 自然景觀</a:t>
            </a:r>
            <a:endParaRPr/>
          </a:p>
          <a:p>
            <a:pPr marL="0" lvl="0" indent="0" algn="l" rtl="0">
              <a:spcBef>
                <a:spcPts val="360"/>
              </a:spcBef>
              <a:spcAft>
                <a:spcPts val="0"/>
              </a:spcAft>
              <a:buNone/>
            </a:pPr>
            <a:r>
              <a:rPr lang="zh-TW"/>
              <a:t>歷史分期：1895-1945（日本時代）           創作者/製造者：生蕃屋本店印行</a:t>
            </a:r>
            <a:endParaRPr/>
          </a:p>
          <a:p>
            <a:pPr marL="0" lvl="0" indent="0" algn="l" rtl="0">
              <a:spcBef>
                <a:spcPts val="360"/>
              </a:spcBef>
              <a:spcAft>
                <a:spcPts val="0"/>
              </a:spcAft>
              <a:buNone/>
            </a:pPr>
            <a:r>
              <a:rPr lang="zh-TW"/>
              <a:t>文物描述：</a:t>
            </a:r>
            <a:endParaRPr/>
          </a:p>
          <a:p>
            <a:pPr marL="0" lvl="0" indent="0" algn="l" rtl="0">
              <a:spcBef>
                <a:spcPts val="360"/>
              </a:spcBef>
              <a:spcAft>
                <a:spcPts val="0"/>
              </a:spcAft>
              <a:buNone/>
            </a:pPr>
            <a:r>
              <a:rPr lang="zh-TW"/>
              <a:t>1.本物件為以臺灣鳳梨為主題之明信片，其正面為臺灣鳳梨之彩色繪圖，畫面正中間可見一顆仍於母株上的鳳梨，後方有刷淡的背景為一片採收的鳳梨，左上有一男子蹲坐，狀似處理、篩選鳳梨，明信片右上角有「No.166（臺灣）鳳梨 Pine-apple, Formosa.年產六千五百萬頴、價格三百萬圓」字樣；背面為空白明信片直式書寫面，左上角有郵票黏貼處，正上方及左側分別有「郵便はがき」、「POST CARD」字樣，正中間則有「臺北生蕃屋本店印行」。</a:t>
            </a:r>
            <a:endParaRPr/>
          </a:p>
          <a:p>
            <a:pPr marL="0" lvl="0" indent="0" algn="l" rtl="0">
              <a:spcBef>
                <a:spcPts val="360"/>
              </a:spcBef>
              <a:spcAft>
                <a:spcPts val="0"/>
              </a:spcAft>
              <a:buNone/>
            </a:pPr>
            <a:r>
              <a:rPr lang="zh-TW"/>
              <a:t>2.鳳梨為熱帶乾生作物，最初源於南美洲，臺灣於日治以前即有鳳梨，日治初期於「農業臺灣、工業日本」經濟政策下，將鳳梨加以培育進而商業化，此後鳳梨罐頭加工業興起，引發各地栽植鳳梨，成為日治時期臺灣重要物產之一。</a:t>
            </a:r>
            <a:endParaRPr/>
          </a:p>
          <a:p>
            <a:pPr marL="0" lvl="0" indent="0" algn="l" rtl="0">
              <a:spcBef>
                <a:spcPts val="360"/>
              </a:spcBef>
              <a:spcAft>
                <a:spcPts val="0"/>
              </a:spcAft>
              <a:buNone/>
            </a:pPr>
            <a:r>
              <a:rPr lang="zh-TW"/>
              <a:t>臺史博官網介紹：https://collections.nmth.gov.tw/CollectionContent.aspx?a=132&amp;rno=2001.008.1650</a:t>
            </a:r>
            <a:endParaRPr/>
          </a:p>
          <a:p>
            <a:pPr marL="0" lvl="0" indent="0" algn="l" rtl="0">
              <a:spcBef>
                <a:spcPts val="360"/>
              </a:spcBef>
              <a:spcAft>
                <a:spcPts val="0"/>
              </a:spcAft>
              <a:buNone/>
            </a:pPr>
            <a:endParaRPr/>
          </a:p>
        </p:txBody>
      </p:sp>
      <p:sp>
        <p:nvSpPr>
          <p:cNvPr id="123" name="Google Shape;123;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12</a:t>
            </a:fld>
            <a:endParaRPr/>
          </a:p>
        </p:txBody>
      </p:sp>
    </p:spTree>
    <p:extLst>
      <p:ext uri="{BB962C8B-B14F-4D97-AF65-F5344CB8AC3E}">
        <p14:creationId xmlns:p14="http://schemas.microsoft.com/office/powerpoint/2010/main" val="3432852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日本統治時期</a:t>
            </a:r>
            <a:endParaRPr/>
          </a:p>
          <a:p>
            <a:pPr marL="0" lvl="0" indent="0" algn="l" rtl="0">
              <a:spcBef>
                <a:spcPts val="360"/>
              </a:spcBef>
              <a:spcAft>
                <a:spcPts val="0"/>
              </a:spcAft>
              <a:buNone/>
            </a:pPr>
            <a:r>
              <a:rPr lang="zh-TW"/>
              <a:t>圖片產生時期的判斷依據：⑴「臺北生蕃屋本店」是日本人的用詞。⑵這種彩色印刷的明信片是日治時期常見的。⑶圖中的房屋型式像是日治時期的日式房屋。</a:t>
            </a:r>
            <a:endParaRPr/>
          </a:p>
          <a:p>
            <a:pPr marL="0" lvl="0" indent="0" algn="l" rtl="0">
              <a:spcBef>
                <a:spcPts val="360"/>
              </a:spcBef>
              <a:spcAft>
                <a:spcPts val="0"/>
              </a:spcAft>
              <a:buNone/>
            </a:pPr>
            <a:r>
              <a:rPr lang="zh-TW"/>
              <a:t>四張圖片時間排序：丁→甲→乙→丙。</a:t>
            </a:r>
            <a:endParaRPr/>
          </a:p>
          <a:p>
            <a:pPr marL="0" lvl="0" indent="0" algn="l" rtl="0">
              <a:spcBef>
                <a:spcPts val="360"/>
              </a:spcBef>
              <a:spcAft>
                <a:spcPts val="0"/>
              </a:spcAft>
              <a:buNone/>
            </a:pPr>
            <a:endParaRPr/>
          </a:p>
        </p:txBody>
      </p:sp>
      <p:sp>
        <p:nvSpPr>
          <p:cNvPr id="131" name="Google Shape;131;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13</a:t>
            </a:fld>
            <a:endParaRPr/>
          </a:p>
        </p:txBody>
      </p:sp>
    </p:spTree>
    <p:extLst>
      <p:ext uri="{BB962C8B-B14F-4D97-AF65-F5344CB8AC3E}">
        <p14:creationId xmlns:p14="http://schemas.microsoft.com/office/powerpoint/2010/main" val="1591676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xmlns="" id="{76BAECA2-91A0-C849-AE1F-3361AAC7176F}"/>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xmlns="" id="{8D4BD3DC-F7B9-C641-6B41-1E2B3CBD3F9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xmlns="" id="{C21C1951-C87A-58BC-4965-E266A6477A2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大同無霜冰箱廣告單       登錄號：</a:t>
            </a:r>
            <a:r>
              <a:rPr lang="en-US" altLang="zh-TW" dirty="0"/>
              <a:t>2006.002.0933    </a:t>
            </a:r>
            <a:r>
              <a:rPr lang="zh-TW" altLang="en-US" dirty="0"/>
              <a:t>類別：器物類 </a:t>
            </a:r>
            <a:r>
              <a:rPr lang="en-US" altLang="zh-TW" dirty="0"/>
              <a:t>&gt; </a:t>
            </a:r>
            <a:r>
              <a:rPr lang="zh-TW" altLang="en-US" dirty="0"/>
              <a:t>商業財產 </a:t>
            </a:r>
            <a:r>
              <a:rPr lang="en-US" altLang="zh-TW" dirty="0"/>
              <a:t>&gt; </a:t>
            </a:r>
            <a:r>
              <a:rPr lang="zh-TW" altLang="en-US" dirty="0"/>
              <a:t>廣告與商標</a:t>
            </a:r>
          </a:p>
          <a:p>
            <a:pPr marL="0" lvl="0" indent="0" algn="l" rtl="0">
              <a:spcBef>
                <a:spcPts val="360"/>
              </a:spcBef>
              <a:spcAft>
                <a:spcPts val="0"/>
              </a:spcAft>
              <a:buNone/>
            </a:pPr>
            <a:r>
              <a:rPr lang="zh-TW" altLang="en-US" dirty="0"/>
              <a:t>歷史分期：</a:t>
            </a:r>
            <a:r>
              <a:rPr lang="en-US" altLang="zh-TW" dirty="0"/>
              <a:t>1965-</a:t>
            </a:r>
            <a:r>
              <a:rPr lang="zh-TW" altLang="en-US" dirty="0"/>
              <a:t>（</a:t>
            </a:r>
            <a:r>
              <a:rPr lang="en-US" altLang="zh-TW" dirty="0"/>
              <a:t>1965</a:t>
            </a:r>
            <a:r>
              <a:rPr lang="zh-TW" altLang="en-US" dirty="0"/>
              <a:t>迄今）</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en-US" altLang="zh-TW" dirty="0"/>
              <a:t>1.</a:t>
            </a:r>
            <a:r>
              <a:rPr lang="zh-TW" altLang="en-US" dirty="0"/>
              <a:t>本物件為大同冰箱廣告單，紙製材質。廣告單主視覺為大同公司冰箱產品，背景圖為鳳梨剖面圖，廣告單正面左下方有大同公司商標。廣告單背面為產品特色之介紹，左下方有大同公司商標、地址及電話。</a:t>
            </a:r>
          </a:p>
          <a:p>
            <a:pPr marL="0" lvl="0" indent="0" algn="l" rtl="0">
              <a:spcBef>
                <a:spcPts val="360"/>
              </a:spcBef>
              <a:spcAft>
                <a:spcPts val="0"/>
              </a:spcAft>
              <a:buNone/>
            </a:pPr>
            <a:r>
              <a:rPr lang="en-US" altLang="zh-TW" dirty="0"/>
              <a:t>2.</a:t>
            </a:r>
            <a:r>
              <a:rPr lang="zh-TW" altLang="en-US" dirty="0"/>
              <a:t>大同公司創立於西元</a:t>
            </a:r>
            <a:r>
              <a:rPr lang="en-US" altLang="zh-TW" dirty="0"/>
              <a:t>1918</a:t>
            </a:r>
            <a:r>
              <a:rPr lang="zh-TW" altLang="en-US" dirty="0"/>
              <a:t>年，創辦人為林尚志，集團總部位於臺北，公司發展由傳統製造業進展到電子相關產業，旗下包含電力設備、馬達、智慧電表、太陽能、電腦與機電、電力工程、先端電子及家電電子等</a:t>
            </a:r>
            <a:r>
              <a:rPr lang="en-US" altLang="zh-TW" dirty="0"/>
              <a:t>8</a:t>
            </a:r>
            <a:r>
              <a:rPr lang="zh-TW" altLang="en-US" dirty="0"/>
              <a:t>大事業體。</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=132&amp;rno=2006.002.0933</a:t>
            </a:r>
          </a:p>
          <a:p>
            <a:pPr marL="0" lvl="0" indent="0" algn="l" rtl="0">
              <a:spcBef>
                <a:spcPts val="360"/>
              </a:spcBef>
              <a:spcAft>
                <a:spcPts val="0"/>
              </a:spcAft>
              <a:buNone/>
            </a:pPr>
            <a:endParaRPr dirty="0"/>
          </a:p>
        </p:txBody>
      </p:sp>
      <p:sp>
        <p:nvSpPr>
          <p:cNvPr id="123" name="Google Shape;123;p12:notes">
            <a:extLst>
              <a:ext uri="{FF2B5EF4-FFF2-40B4-BE49-F238E27FC236}">
                <a16:creationId xmlns:a16="http://schemas.microsoft.com/office/drawing/2014/main" xmlns="" id="{70F8B36D-1638-F3A4-B7A2-FE497C09E22C}"/>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14</a:t>
            </a:fld>
            <a:endParaRPr/>
          </a:p>
        </p:txBody>
      </p:sp>
    </p:spTree>
    <p:extLst>
      <p:ext uri="{BB962C8B-B14F-4D97-AF65-F5344CB8AC3E}">
        <p14:creationId xmlns:p14="http://schemas.microsoft.com/office/powerpoint/2010/main" val="594238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D5C1DD23-5053-B0C8-63B9-CA439F74083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ACF3DD31-0BB5-F84E-1596-25E3C9F060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1C68FD7E-1CF4-8595-7B10-D23942707F9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中華民國政府遷臺以後</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大同公司應該是現代臺灣的公司。</a:t>
            </a:r>
            <a:r>
              <a:rPr lang="en-US" altLang="zh-TW" dirty="0"/>
              <a:t>⑵</a:t>
            </a:r>
            <a:r>
              <a:rPr lang="zh-TW" altLang="en-US" dirty="0"/>
              <a:t>電冰箱應該也是現代臺灣才有的。</a:t>
            </a:r>
          </a:p>
          <a:p>
            <a:pPr marL="0" lvl="0" indent="0" algn="l" rtl="0">
              <a:spcBef>
                <a:spcPts val="360"/>
              </a:spcBef>
              <a:spcAft>
                <a:spcPts val="0"/>
              </a:spcAft>
              <a:buNone/>
            </a:pPr>
            <a:r>
              <a:rPr lang="zh-TW" altLang="en-US" dirty="0"/>
              <a:t>四張圖片時間排序：丁→甲→乙→丙。</a:t>
            </a:r>
          </a:p>
        </p:txBody>
      </p:sp>
      <p:sp>
        <p:nvSpPr>
          <p:cNvPr id="131" name="Google Shape;131;p13:notes">
            <a:extLst>
              <a:ext uri="{FF2B5EF4-FFF2-40B4-BE49-F238E27FC236}">
                <a16:creationId xmlns:a16="http://schemas.microsoft.com/office/drawing/2014/main" xmlns="" id="{3E15A20B-BDAC-F693-3CE9-72A757347743}"/>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15</a:t>
            </a:fld>
            <a:endParaRPr/>
          </a:p>
        </p:txBody>
      </p:sp>
    </p:spTree>
    <p:extLst>
      <p:ext uri="{BB962C8B-B14F-4D97-AF65-F5344CB8AC3E}">
        <p14:creationId xmlns:p14="http://schemas.microsoft.com/office/powerpoint/2010/main" val="2638748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xmlns="" id="{FE07A87E-D4AA-B389-B5F0-DE5C242276E0}"/>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xmlns="" id="{FC80960F-57BF-1F75-C2FD-D2DCA92E31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xmlns="" id="{AFD00F44-832B-7EDD-A79E-0639FD8A1FB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tLang="zh-TW" dirty="0"/>
              <a:t>《</a:t>
            </a:r>
            <a:r>
              <a:rPr lang="zh-TW" altLang="en-US" dirty="0"/>
              <a:t>東印度水路誌</a:t>
            </a:r>
            <a:r>
              <a:rPr lang="en-US" altLang="zh-TW" dirty="0"/>
              <a:t>》</a:t>
            </a:r>
            <a:r>
              <a:rPr lang="zh-TW" altLang="en-US" dirty="0"/>
              <a:t>之</a:t>
            </a:r>
            <a:r>
              <a:rPr lang="en-US" altLang="zh-TW" dirty="0"/>
              <a:t>〈</a:t>
            </a:r>
            <a:r>
              <a:rPr lang="zh-TW" altLang="en-US" dirty="0"/>
              <a:t>熱帶水果</a:t>
            </a:r>
            <a:r>
              <a:rPr lang="en-US" altLang="zh-TW" dirty="0"/>
              <a:t>〉</a:t>
            </a:r>
            <a:r>
              <a:rPr lang="zh-TW" altLang="en-US" dirty="0"/>
              <a:t>登錄號：</a:t>
            </a:r>
            <a:r>
              <a:rPr lang="en-US" altLang="zh-TW" dirty="0"/>
              <a:t>2003.015.0168.0033</a:t>
            </a:r>
            <a:endParaRPr lang="zh-TW" altLang="en-US" dirty="0"/>
          </a:p>
          <a:p>
            <a:pPr marL="0" lvl="0" indent="0" algn="l" rtl="0">
              <a:spcBef>
                <a:spcPts val="360"/>
              </a:spcBef>
              <a:spcAft>
                <a:spcPts val="0"/>
              </a:spcAft>
              <a:buNone/>
            </a:pPr>
            <a:r>
              <a:rPr lang="zh-TW" altLang="en-US" dirty="0"/>
              <a:t>外文名稱：</a:t>
            </a:r>
            <a:r>
              <a:rPr lang="en" altLang="zh-TW" dirty="0" err="1"/>
              <a:t>Itinerario</a:t>
            </a:r>
            <a:r>
              <a:rPr lang="en" altLang="zh-TW" dirty="0"/>
              <a:t>, Voyage </a:t>
            </a:r>
            <a:r>
              <a:rPr lang="en" altLang="zh-TW" dirty="0" err="1"/>
              <a:t>ofte</a:t>
            </a:r>
            <a:r>
              <a:rPr lang="en" altLang="zh-TW" dirty="0"/>
              <a:t> </a:t>
            </a:r>
            <a:r>
              <a:rPr lang="en" altLang="zh-TW" dirty="0" err="1"/>
              <a:t>Schipvaert</a:t>
            </a:r>
            <a:r>
              <a:rPr lang="en" altLang="zh-TW" dirty="0"/>
              <a:t> </a:t>
            </a:r>
            <a:r>
              <a:rPr lang="en" altLang="zh-TW" dirty="0" err="1"/>
              <a:t>naer</a:t>
            </a:r>
            <a:r>
              <a:rPr lang="en" altLang="zh-TW" dirty="0"/>
              <a:t> Oost </a:t>
            </a:r>
            <a:r>
              <a:rPr lang="en" altLang="zh-TW" dirty="0" err="1"/>
              <a:t>ofte</a:t>
            </a:r>
            <a:r>
              <a:rPr lang="en" altLang="zh-TW" dirty="0"/>
              <a:t> </a:t>
            </a:r>
            <a:r>
              <a:rPr lang="en" altLang="zh-TW" dirty="0" err="1"/>
              <a:t>Portugaels</a:t>
            </a:r>
            <a:r>
              <a:rPr lang="en" altLang="zh-TW" dirty="0"/>
              <a:t> </a:t>
            </a:r>
            <a:r>
              <a:rPr lang="en" altLang="zh-TW" dirty="0" err="1"/>
              <a:t>Indien</a:t>
            </a:r>
            <a:r>
              <a:rPr lang="en" altLang="zh-TW" dirty="0"/>
              <a:t>: Tropical Fruits</a:t>
            </a:r>
          </a:p>
          <a:p>
            <a:pPr marL="0" lvl="0" indent="0" algn="l" rtl="0">
              <a:spcBef>
                <a:spcPts val="360"/>
              </a:spcBef>
              <a:spcAft>
                <a:spcPts val="0"/>
              </a:spcAft>
              <a:buNone/>
            </a:pPr>
            <a:r>
              <a:rPr lang="zh-TW" altLang="en-US" dirty="0"/>
              <a:t>類別：圖書文獻類 </a:t>
            </a:r>
            <a:r>
              <a:rPr lang="en-US" altLang="zh-TW" dirty="0"/>
              <a:t>&gt; </a:t>
            </a:r>
            <a:r>
              <a:rPr lang="zh-TW" altLang="en-US" dirty="0"/>
              <a:t>書籍 </a:t>
            </a:r>
            <a:r>
              <a:rPr lang="en-US" altLang="zh-TW" dirty="0"/>
              <a:t>&gt; </a:t>
            </a:r>
            <a:r>
              <a:rPr lang="zh-TW" altLang="en-US" dirty="0"/>
              <a:t>史地與誌書</a:t>
            </a:r>
          </a:p>
          <a:p>
            <a:pPr marL="0" lvl="0" indent="0" algn="l" rtl="0">
              <a:spcBef>
                <a:spcPts val="360"/>
              </a:spcBef>
              <a:spcAft>
                <a:spcPts val="0"/>
              </a:spcAft>
              <a:buNone/>
            </a:pPr>
            <a:r>
              <a:rPr lang="zh-TW" altLang="en-US" dirty="0"/>
              <a:t>歷史分期：</a:t>
            </a:r>
            <a:r>
              <a:rPr lang="en-US" altLang="zh-TW" dirty="0"/>
              <a:t>1624</a:t>
            </a:r>
            <a:r>
              <a:rPr lang="zh-TW" altLang="en-US" dirty="0"/>
              <a:t>之前      推測年份：</a:t>
            </a:r>
            <a:r>
              <a:rPr lang="en-US" altLang="zh-TW" dirty="0"/>
              <a:t>1596</a:t>
            </a:r>
            <a:r>
              <a:rPr lang="zh-TW" altLang="en-US" dirty="0"/>
              <a:t>～</a:t>
            </a:r>
            <a:r>
              <a:rPr lang="en-US" altLang="zh-TW" dirty="0"/>
              <a:t>1596</a:t>
            </a:r>
            <a:endParaRPr lang="zh-TW" altLang="en-US" dirty="0"/>
          </a:p>
          <a:p>
            <a:pPr marL="0" lvl="0" indent="0" algn="l" rtl="0">
              <a:spcBef>
                <a:spcPts val="360"/>
              </a:spcBef>
              <a:spcAft>
                <a:spcPts val="0"/>
              </a:spcAft>
              <a:buNone/>
            </a:pPr>
            <a:r>
              <a:rPr lang="zh-TW" altLang="en-US" dirty="0"/>
              <a:t>創作者</a:t>
            </a:r>
            <a:r>
              <a:rPr lang="en-US" altLang="zh-TW" dirty="0"/>
              <a:t>/</a:t>
            </a:r>
            <a:r>
              <a:rPr lang="zh-TW" altLang="en-US" dirty="0"/>
              <a:t>製造者：</a:t>
            </a:r>
            <a:r>
              <a:rPr lang="en" altLang="zh-TW" dirty="0"/>
              <a:t>Jan Huygen van Linschoten     </a:t>
            </a:r>
            <a:r>
              <a:rPr lang="zh-TW" altLang="en-US" dirty="0"/>
              <a:t>產地源始</a:t>
            </a:r>
            <a:r>
              <a:rPr lang="en-US" altLang="zh-TW" dirty="0"/>
              <a:t>/</a:t>
            </a:r>
            <a:r>
              <a:rPr lang="zh-TW" altLang="en-US" dirty="0"/>
              <a:t>製造地：荷蘭阿姆斯特丹</a:t>
            </a:r>
          </a:p>
          <a:p>
            <a:pPr marL="0" lvl="0" indent="0" algn="l" rtl="0">
              <a:spcBef>
                <a:spcPts val="360"/>
              </a:spcBef>
              <a:spcAft>
                <a:spcPts val="0"/>
              </a:spcAft>
              <a:buNone/>
            </a:pPr>
            <a:r>
              <a:rPr lang="zh-TW" altLang="en-US" dirty="0"/>
              <a:t>文物描述：</a:t>
            </a:r>
          </a:p>
          <a:p>
            <a:pPr marL="0" lvl="0" indent="0" algn="l" rtl="0">
              <a:spcBef>
                <a:spcPts val="360"/>
              </a:spcBef>
              <a:spcAft>
                <a:spcPts val="0"/>
              </a:spcAft>
              <a:buNone/>
            </a:pPr>
            <a:r>
              <a:rPr lang="zh-TW" altLang="en-US" dirty="0"/>
              <a:t>本物件描繪的是各種熱帶水果，例如：</a:t>
            </a:r>
            <a:r>
              <a:rPr lang="en" altLang="zh-TW" dirty="0" err="1"/>
              <a:t>Iambos</a:t>
            </a:r>
            <a:r>
              <a:rPr lang="zh-TW" altLang="en" dirty="0"/>
              <a:t>（</a:t>
            </a:r>
            <a:r>
              <a:rPr lang="zh-TW" altLang="en-US" dirty="0"/>
              <a:t>蒲桃）、鳳梨（</a:t>
            </a:r>
            <a:r>
              <a:rPr lang="en" altLang="zh-TW" dirty="0" err="1"/>
              <a:t>Annanas</a:t>
            </a:r>
            <a:r>
              <a:rPr lang="zh-TW" altLang="en" dirty="0"/>
              <a:t>）、</a:t>
            </a:r>
            <a:r>
              <a:rPr lang="zh-TW" altLang="en-US" dirty="0"/>
              <a:t>芒果（</a:t>
            </a:r>
            <a:r>
              <a:rPr lang="en" altLang="zh-TW" dirty="0"/>
              <a:t>Mangas</a:t>
            </a:r>
            <a:r>
              <a:rPr lang="zh-TW" altLang="en" dirty="0"/>
              <a:t>）、</a:t>
            </a:r>
            <a:r>
              <a:rPr lang="zh-TW" altLang="en-US" dirty="0"/>
              <a:t>腰果（</a:t>
            </a:r>
            <a:r>
              <a:rPr lang="en" altLang="zh-TW" dirty="0" err="1"/>
              <a:t>cajus</a:t>
            </a:r>
            <a:r>
              <a:rPr lang="zh-TW" altLang="en" dirty="0"/>
              <a:t>）、</a:t>
            </a:r>
            <a:r>
              <a:rPr lang="en" altLang="zh-TW" dirty="0" err="1"/>
              <a:t>Iaguas</a:t>
            </a:r>
            <a:r>
              <a:rPr lang="zh-TW" altLang="en-US" dirty="0"/>
              <a:t>和</a:t>
            </a:r>
            <a:r>
              <a:rPr lang="en" altLang="zh-TW" dirty="0" err="1"/>
              <a:t>Gember</a:t>
            </a:r>
            <a:r>
              <a:rPr lang="zh-TW" altLang="en" dirty="0"/>
              <a:t>，</a:t>
            </a:r>
            <a:r>
              <a:rPr lang="zh-TW" altLang="en-US" dirty="0"/>
              <a:t>此圖收錄在林思索頓（</a:t>
            </a:r>
            <a:r>
              <a:rPr lang="en" altLang="zh-TW" dirty="0"/>
              <a:t>Jan Huygen van Linschoten</a:t>
            </a:r>
            <a:r>
              <a:rPr lang="zh-TW" altLang="en" dirty="0"/>
              <a:t>）</a:t>
            </a:r>
            <a:r>
              <a:rPr lang="zh-TW" altLang="en-US" dirty="0"/>
              <a:t>所著的</a:t>
            </a:r>
            <a:r>
              <a:rPr lang="en-US" altLang="zh-TW" dirty="0"/>
              <a:t>《</a:t>
            </a:r>
            <a:r>
              <a:rPr lang="zh-TW" altLang="en-US" dirty="0"/>
              <a:t>東印度水路誌</a:t>
            </a:r>
            <a:r>
              <a:rPr lang="en-US" altLang="zh-TW" dirty="0"/>
              <a:t>》</a:t>
            </a:r>
            <a:r>
              <a:rPr lang="zh-TW" altLang="en-US" dirty="0"/>
              <a:t>。林思索頓曾在葡屬印度</a:t>
            </a:r>
            <a:r>
              <a:rPr lang="en" altLang="zh-TW" dirty="0"/>
              <a:t>Goa</a:t>
            </a:r>
            <a:r>
              <a:rPr lang="zh-TW" altLang="en-US" dirty="0"/>
              <a:t>停留五年時間，擔任葡萄牙駐</a:t>
            </a:r>
            <a:r>
              <a:rPr lang="en" altLang="zh-TW" dirty="0"/>
              <a:t>Goa</a:t>
            </a:r>
            <a:r>
              <a:rPr lang="zh-TW" altLang="en-US" dirty="0"/>
              <a:t>大主教</a:t>
            </a:r>
            <a:r>
              <a:rPr lang="en" altLang="zh-TW" dirty="0"/>
              <a:t>Don Very Vincente da Fonseca</a:t>
            </a:r>
            <a:r>
              <a:rPr lang="zh-TW" altLang="en-US" dirty="0"/>
              <a:t>的書記或文書人員。因此有機會閱覽、抄寫有關葡萄牙東印度地區的文獻資料。後來回到荷蘭後，於</a:t>
            </a:r>
            <a:r>
              <a:rPr lang="en-US" altLang="zh-TW" dirty="0"/>
              <a:t>1595</a:t>
            </a:r>
            <a:r>
              <a:rPr lang="zh-TW" altLang="en-US" dirty="0"/>
              <a:t>年完成此書，隔年交由阿姆斯特丹出版商</a:t>
            </a:r>
            <a:r>
              <a:rPr lang="en" altLang="zh-TW" dirty="0"/>
              <a:t>Cornelis Claesz.</a:t>
            </a:r>
            <a:r>
              <a:rPr lang="zh-TW" altLang="en-US" dirty="0"/>
              <a:t>出版。 此書基本上是一部以</a:t>
            </a:r>
            <a:r>
              <a:rPr lang="en" altLang="zh-TW" dirty="0"/>
              <a:t>Goa</a:t>
            </a:r>
            <a:r>
              <a:rPr lang="zh-TW" altLang="en-US" dirty="0"/>
              <a:t>為中心介紹葡萄牙在東印度各地狀況的見聞錄。</a:t>
            </a:r>
          </a:p>
          <a:p>
            <a:pPr marL="0" lvl="0" indent="0" algn="l" rtl="0">
              <a:spcBef>
                <a:spcPts val="360"/>
              </a:spcBef>
              <a:spcAft>
                <a:spcPts val="0"/>
              </a:spcAft>
              <a:buNone/>
            </a:pPr>
            <a:r>
              <a:rPr lang="zh-TW" altLang="en-US" dirty="0"/>
              <a:t>臺史博官網介紹：</a:t>
            </a:r>
            <a:r>
              <a:rPr lang="en" altLang="zh-TW" dirty="0"/>
              <a:t>https://</a:t>
            </a:r>
            <a:r>
              <a:rPr lang="en" altLang="zh-TW" dirty="0" err="1"/>
              <a:t>collections.nmth.gov.tw</a:t>
            </a:r>
            <a:r>
              <a:rPr lang="en" altLang="zh-TW" dirty="0"/>
              <a:t>/</a:t>
            </a:r>
            <a:r>
              <a:rPr lang="en" altLang="zh-TW" dirty="0" err="1"/>
              <a:t>CollectionContent.aspx?a</a:t>
            </a:r>
            <a:r>
              <a:rPr lang="en" altLang="zh-TW" dirty="0"/>
              <a:t>=132&amp;rno=2003.015.0168.0033</a:t>
            </a:r>
          </a:p>
        </p:txBody>
      </p:sp>
      <p:sp>
        <p:nvSpPr>
          <p:cNvPr id="123" name="Google Shape;123;p12:notes">
            <a:extLst>
              <a:ext uri="{FF2B5EF4-FFF2-40B4-BE49-F238E27FC236}">
                <a16:creationId xmlns:a16="http://schemas.microsoft.com/office/drawing/2014/main" xmlns="" id="{8D998A0D-6319-C35F-182F-EC036EF28DD2}"/>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16</a:t>
            </a:fld>
            <a:endParaRPr/>
          </a:p>
        </p:txBody>
      </p:sp>
    </p:spTree>
    <p:extLst>
      <p:ext uri="{BB962C8B-B14F-4D97-AF65-F5344CB8AC3E}">
        <p14:creationId xmlns:p14="http://schemas.microsoft.com/office/powerpoint/2010/main" val="897142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AA57D24D-7E60-DFEF-61C0-52F8100BBCF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6A3B6449-1E59-91E8-9555-EE0DCFDAFE4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6CB980EE-E2DB-1470-6353-7D9054AE23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大航海時期</a:t>
            </a:r>
          </a:p>
          <a:p>
            <a:pPr marL="0" lvl="0" indent="0" algn="l" rtl="0">
              <a:spcBef>
                <a:spcPts val="360"/>
              </a:spcBef>
              <a:spcAft>
                <a:spcPts val="0"/>
              </a:spcAft>
              <a:buNone/>
            </a:pPr>
            <a:r>
              <a:rPr lang="zh-TW" altLang="en-US" dirty="0"/>
              <a:t>圖片產生時期的判斷依據：</a:t>
            </a:r>
            <a:r>
              <a:rPr lang="en-US" altLang="zh-TW" dirty="0"/>
              <a:t>⑴</a:t>
            </a:r>
            <a:r>
              <a:rPr lang="zh-TW" altLang="en-US" dirty="0"/>
              <a:t>圖片下面的文字顯示這張圖片應該是歐洲人畫的。</a:t>
            </a:r>
            <a:r>
              <a:rPr lang="en-US" altLang="zh-TW" dirty="0"/>
              <a:t>⑵</a:t>
            </a:r>
            <a:r>
              <a:rPr lang="zh-TW" altLang="en-US" dirty="0"/>
              <a:t>「東印度」是歐洲人的用詞。</a:t>
            </a:r>
          </a:p>
          <a:p>
            <a:pPr marL="0" lvl="0" indent="0" algn="l" rtl="0">
              <a:spcBef>
                <a:spcPts val="360"/>
              </a:spcBef>
              <a:spcAft>
                <a:spcPts val="0"/>
              </a:spcAft>
              <a:buNone/>
            </a:pPr>
            <a:r>
              <a:rPr lang="zh-TW" altLang="en-US" dirty="0"/>
              <a:t>四張圖片時間排序：丁→甲→乙→丙。</a:t>
            </a:r>
          </a:p>
        </p:txBody>
      </p:sp>
      <p:sp>
        <p:nvSpPr>
          <p:cNvPr id="131" name="Google Shape;131;p13:notes">
            <a:extLst>
              <a:ext uri="{FF2B5EF4-FFF2-40B4-BE49-F238E27FC236}">
                <a16:creationId xmlns:a16="http://schemas.microsoft.com/office/drawing/2014/main" xmlns="" id="{9F822399-5020-F4EA-36EE-A21F370D9EBE}"/>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17</a:t>
            </a:fld>
            <a:endParaRPr/>
          </a:p>
        </p:txBody>
      </p:sp>
    </p:spTree>
    <p:extLst>
      <p:ext uri="{BB962C8B-B14F-4D97-AF65-F5344CB8AC3E}">
        <p14:creationId xmlns:p14="http://schemas.microsoft.com/office/powerpoint/2010/main" val="31469210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191094FD-ACBA-2693-80FE-277890E48973}"/>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21E81463-8FA1-7E05-F6D7-EFBD50D6EAE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俗語常說：「有圖有真相」，卻往往忽略圖片的創作者有他創作圖片的目的與意圖；你以為的圖片「真相」，或許只是創作者想讓你相信的「真相」。此外，我們也可透過圖片創作者不經意流露出的某些訊息，理解圖片產生時代當時人們的想法。</a:t>
            </a:r>
          </a:p>
          <a:p>
            <a:pPr marL="0" lvl="0" indent="0" algn="l" rtl="0">
              <a:spcBef>
                <a:spcPts val="360"/>
              </a:spcBef>
              <a:spcAft>
                <a:spcPts val="0"/>
              </a:spcAft>
              <a:buNone/>
            </a:pPr>
            <a:r>
              <a:rPr lang="zh-TW" altLang="en-US" dirty="0"/>
              <a:t>我們接下來就要學習如何看穿創作者的意圖、動機，及察覺創作者不經意展現出那個時代的想法。</a:t>
            </a:r>
          </a:p>
          <a:p>
            <a:pPr marL="0" lvl="0" indent="0" algn="l" rtl="0">
              <a:spcBef>
                <a:spcPts val="0"/>
              </a:spcBef>
              <a:spcAft>
                <a:spcPts val="0"/>
              </a:spcAft>
              <a:buNone/>
            </a:pPr>
            <a:endParaRPr dirty="0"/>
          </a:p>
        </p:txBody>
      </p:sp>
      <p:sp>
        <p:nvSpPr>
          <p:cNvPr id="91" name="Google Shape;91;p2:notes">
            <a:extLst>
              <a:ext uri="{FF2B5EF4-FFF2-40B4-BE49-F238E27FC236}">
                <a16:creationId xmlns:a16="http://schemas.microsoft.com/office/drawing/2014/main" xmlns="" id="{BC9B20AC-2637-8008-233F-A03B68B12B0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59018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0197C18E-512A-1CF8-4F01-4B75123BDBB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E942ABE7-26A3-2E17-4DE5-01E6F032EB0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sz="1100" dirty="0">
                <a:latin typeface="Times New Roman"/>
                <a:ea typeface="Times New Roman"/>
                <a:cs typeface="Times New Roman"/>
                <a:sym typeface="Times New Roman"/>
              </a:rPr>
              <a:t>活動二便是運用臺史博數位學習資源所提供的</a:t>
            </a:r>
            <a:r>
              <a:rPr lang="zh-TW" altLang="en-US" sz="1100" b="1" dirty="0">
                <a:latin typeface="Times New Roman"/>
                <a:ea typeface="Times New Roman"/>
                <a:cs typeface="Times New Roman"/>
                <a:sym typeface="Times New Roman"/>
              </a:rPr>
              <a:t>圖片基本來源</a:t>
            </a:r>
            <a:r>
              <a:rPr lang="zh-TW" altLang="en-US" sz="1100" dirty="0">
                <a:latin typeface="Times New Roman"/>
                <a:ea typeface="Times New Roman"/>
                <a:cs typeface="Times New Roman"/>
                <a:sym typeface="Times New Roman"/>
              </a:rPr>
              <a:t>，對這四張圖片進行第二種層次的解讀：深入理解圖片作者「刻意」與「不經意」傳達的意涵與想法。</a:t>
            </a:r>
            <a:endParaRPr lang="zh-TW" altLang="en-US" dirty="0"/>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9AAB34F8-3BCE-6A65-26E2-1ADB80BBEE0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882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F55C086C-C281-E6CD-6D25-7A2AD49E184D}"/>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8C7CC0A3-9EE3-C92C-5305-69FBE0A9D15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畫中水果有芭蕉、椰子、紅毛丹、鳳梨、芒果、榴槤、楊桃等。</a:t>
            </a:r>
          </a:p>
          <a:p>
            <a:pPr marL="0" lvl="0" indent="0" algn="l" rtl="0">
              <a:spcBef>
                <a:spcPts val="360"/>
              </a:spcBef>
              <a:spcAft>
                <a:spcPts val="0"/>
              </a:spcAft>
              <a:buNone/>
            </a:pPr>
            <a:r>
              <a:rPr lang="en-US" altLang="zh-TW" dirty="0"/>
              <a:t>〈</a:t>
            </a:r>
            <a:r>
              <a:rPr lang="zh-TW" altLang="en-US" dirty="0"/>
              <a:t>巴達維亞的市集</a:t>
            </a:r>
            <a:r>
              <a:rPr lang="en-US" altLang="zh-TW" dirty="0"/>
              <a:t>〉</a:t>
            </a:r>
            <a:endParaRPr lang="zh-TW" altLang="en-US" dirty="0"/>
          </a:p>
          <a:p>
            <a:pPr marL="0" lvl="0" indent="0" algn="l" rtl="0">
              <a:spcBef>
                <a:spcPts val="360"/>
              </a:spcBef>
              <a:spcAft>
                <a:spcPts val="0"/>
              </a:spcAft>
              <a:buNone/>
            </a:pPr>
            <a:r>
              <a:rPr lang="zh-TW" altLang="en-US" dirty="0"/>
              <a:t>荷蘭 十七世紀中葉   （傳）亞伯特˙艾克豪特      形式：油畫    尺寸：長 </a:t>
            </a:r>
            <a:r>
              <a:rPr lang="en-US" altLang="zh-TW" dirty="0"/>
              <a:t>106 </a:t>
            </a:r>
            <a:r>
              <a:rPr lang="zh-TW" altLang="en-US" dirty="0"/>
              <a:t>寬 </a:t>
            </a:r>
            <a:r>
              <a:rPr lang="en-US" altLang="zh-TW" dirty="0"/>
              <a:t>174.5 </a:t>
            </a:r>
            <a:r>
              <a:rPr lang="zh-TW" altLang="en-US" dirty="0"/>
              <a:t>公分      荷蘭國家博物館藏</a:t>
            </a:r>
          </a:p>
          <a:p>
            <a:pPr marL="0" lvl="0" indent="0" algn="l" rtl="0">
              <a:spcBef>
                <a:spcPts val="360"/>
              </a:spcBef>
              <a:spcAft>
                <a:spcPts val="0"/>
              </a:spcAft>
              <a:buNone/>
            </a:pPr>
            <a:r>
              <a:rPr lang="zh-TW" altLang="en-US" dirty="0"/>
              <a:t>畫面中描繪的是印尼巴達維亞市集中的場景，果攤上挂著檳榔、擺著各式各樣的熱帶水果，例如：芭蕉、椰子、紅毛丹、鳳梨、芒果、榴槤、楊桃</a:t>
            </a:r>
            <a:r>
              <a:rPr lang="en-US" altLang="zh-TW" dirty="0"/>
              <a:t>……</a:t>
            </a:r>
            <a:r>
              <a:rPr lang="zh-TW" altLang="en-US" dirty="0"/>
              <a:t>等等，這些水果被一一編號，其名稱被列在右下角的清單上。畫面中一名中國人正在市集上向攤販購買水果。</a:t>
            </a:r>
          </a:p>
          <a:p>
            <a:pPr marL="0" lvl="0" indent="0" algn="l" rtl="0">
              <a:spcBef>
                <a:spcPts val="360"/>
              </a:spcBef>
              <a:spcAft>
                <a:spcPts val="0"/>
              </a:spcAft>
              <a:buNone/>
            </a:pPr>
            <a:r>
              <a:rPr lang="zh-TW" altLang="en-US" dirty="0"/>
              <a:t>這幅油畫作品被歸屬於亞伯特</a:t>
            </a:r>
            <a:r>
              <a:rPr lang="en-US" altLang="zh-TW" dirty="0"/>
              <a:t>‧</a:t>
            </a:r>
            <a:r>
              <a:rPr lang="zh-TW" altLang="en-US" dirty="0"/>
              <a:t>艾克豪特的作品。他擅長描繪肖像和靜物，同時他也是歐洲畫家中率先描繪「新世界」並以此著名的藝術家，他曾在一六三六年到過巴西，繪製了當地的土著和物產。這幅作品據說可能是為了裝飾東印度公司總督 約安</a:t>
            </a:r>
            <a:r>
              <a:rPr lang="en-US" altLang="zh-TW" dirty="0"/>
              <a:t>‧</a:t>
            </a:r>
            <a:r>
              <a:rPr lang="zh-TW" altLang="en-US" dirty="0"/>
              <a:t>豪德寇波（</a:t>
            </a:r>
            <a:r>
              <a:rPr lang="en" altLang="zh-TW" dirty="0"/>
              <a:t>Joan </a:t>
            </a:r>
            <a:r>
              <a:rPr lang="en" altLang="zh-TW" dirty="0" err="1"/>
              <a:t>Huydecoper</a:t>
            </a:r>
            <a:r>
              <a:rPr lang="zh-TW" altLang="en" dirty="0"/>
              <a:t>）</a:t>
            </a:r>
            <a:r>
              <a:rPr lang="zh-TW" altLang="en-US" dirty="0"/>
              <a:t>位於阿姆斯特丹的宅第所繪。不過畫家本人並未到過巴達維亞，因此畫中描繪的有著長指甲的中國人和印尼的土著應該是根據當時其他的視覺材料，例如銅版畫和書籍中的插圖等而來。</a:t>
            </a:r>
          </a:p>
          <a:p>
            <a:pPr marL="0" lvl="0" indent="0" algn="l" rtl="0">
              <a:spcBef>
                <a:spcPts val="540"/>
              </a:spcBef>
              <a:spcAft>
                <a:spcPts val="0"/>
              </a:spcAft>
              <a:buNone/>
            </a:pPr>
            <a:r>
              <a:rPr lang="zh-TW" altLang="en-US" dirty="0"/>
              <a:t>圖片及說明資料來源：</a:t>
            </a:r>
            <a:r>
              <a:rPr lang="zh-TW" altLang="en-US" sz="1600" dirty="0">
                <a:latin typeface="Times New Roman"/>
                <a:ea typeface="Times New Roman"/>
                <a:cs typeface="Times New Roman"/>
                <a:sym typeface="Times New Roman"/>
              </a:rPr>
              <a:t>國立故宮博物院「亞洲探險記</a:t>
            </a:r>
            <a:r>
              <a:rPr lang="en-US" altLang="zh-TW" sz="1600" dirty="0">
                <a:latin typeface="Times New Roman"/>
                <a:ea typeface="Times New Roman"/>
                <a:cs typeface="Times New Roman"/>
                <a:sym typeface="Times New Roman"/>
              </a:rPr>
              <a:t>——</a:t>
            </a:r>
            <a:r>
              <a:rPr lang="zh-TW" altLang="en-US" sz="1600" dirty="0">
                <a:latin typeface="Times New Roman"/>
                <a:ea typeface="Times New Roman"/>
                <a:cs typeface="Times New Roman"/>
                <a:sym typeface="Times New Roman"/>
              </a:rPr>
              <a:t>十七世紀東西交流傳奇」特展：</a:t>
            </a:r>
            <a:r>
              <a:rPr lang="en" altLang="zh-TW" dirty="0"/>
              <a:t>https://</a:t>
            </a:r>
            <a:r>
              <a:rPr lang="en" altLang="zh-TW" dirty="0" err="1"/>
              <a:t>theme.npm.edu.tw</a:t>
            </a:r>
            <a:r>
              <a:rPr lang="en" altLang="zh-TW" dirty="0"/>
              <a:t>/exh107/</a:t>
            </a:r>
            <a:r>
              <a:rPr lang="en" altLang="zh-TW" dirty="0" err="1"/>
              <a:t>ExpeditiontoAsia</a:t>
            </a:r>
            <a:r>
              <a:rPr lang="en" altLang="zh-TW" dirty="0"/>
              <a:t>/</a:t>
            </a:r>
            <a:r>
              <a:rPr lang="en" altLang="zh-TW" dirty="0" err="1"/>
              <a:t>ch</a:t>
            </a:r>
            <a:r>
              <a:rPr lang="en" altLang="zh-TW" dirty="0"/>
              <a:t>/page-2.html</a:t>
            </a:r>
          </a:p>
          <a:p>
            <a:pPr marL="0" lvl="0" indent="0" algn="l" rtl="0">
              <a:spcBef>
                <a:spcPts val="0"/>
              </a:spcBef>
              <a:spcAft>
                <a:spcPts val="0"/>
              </a:spcAft>
              <a:buNone/>
            </a:pPr>
            <a:endParaRPr dirty="0"/>
          </a:p>
        </p:txBody>
      </p:sp>
      <p:sp>
        <p:nvSpPr>
          <p:cNvPr id="100" name="Google Shape;100;p3:notes">
            <a:extLst>
              <a:ext uri="{FF2B5EF4-FFF2-40B4-BE49-F238E27FC236}">
                <a16:creationId xmlns:a16="http://schemas.microsoft.com/office/drawing/2014/main" xmlns="" id="{CB0081AB-F21C-6A1D-FE3F-CB9E64C3F3A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0281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t>館徽來源：臺史博官網-認識臺史博 願景與使命</a:t>
            </a:r>
            <a:endParaRPr/>
          </a:p>
          <a:p>
            <a:pPr marL="0" lvl="0" indent="0" algn="l" rtl="0">
              <a:spcBef>
                <a:spcPts val="360"/>
              </a:spcBef>
              <a:spcAft>
                <a:spcPts val="0"/>
              </a:spcAft>
              <a:buNone/>
            </a:pPr>
            <a:r>
              <a:rPr lang="zh-TW"/>
              <a:t>https://www.nmth.gov.tw/cp.aspx?n=4178</a:t>
            </a:r>
            <a:endParaRPr/>
          </a:p>
          <a:p>
            <a:pPr marL="0" lvl="0" indent="0" algn="l" rtl="0">
              <a:spcBef>
                <a:spcPts val="360"/>
              </a:spcBef>
              <a:spcAft>
                <a:spcPts val="0"/>
              </a:spcAft>
              <a:buNone/>
            </a:pPr>
            <a:r>
              <a:rPr lang="zh-TW"/>
              <a:t>園區地圖來源：臺史博官網-參觀服務 -空間與設施-園區地圖</a:t>
            </a:r>
            <a:endParaRPr/>
          </a:p>
          <a:p>
            <a:pPr marL="0" lvl="0" indent="0" algn="l" rtl="0">
              <a:spcBef>
                <a:spcPts val="360"/>
              </a:spcBef>
              <a:spcAft>
                <a:spcPts val="0"/>
              </a:spcAft>
              <a:buNone/>
            </a:pPr>
            <a:r>
              <a:rPr lang="zh-TW"/>
              <a:t>https://www.nmth.gov.tw/cp.aspx?n=7580</a:t>
            </a:r>
            <a:endParaRPr/>
          </a:p>
        </p:txBody>
      </p:sp>
      <p:sp>
        <p:nvSpPr>
          <p:cNvPr id="195" name="Google Shape;195;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20</a:t>
            </a:fld>
            <a:endParaRPr/>
          </a:p>
        </p:txBody>
      </p:sp>
    </p:spTree>
    <p:extLst>
      <p:ext uri="{BB962C8B-B14F-4D97-AF65-F5344CB8AC3E}">
        <p14:creationId xmlns:p14="http://schemas.microsoft.com/office/powerpoint/2010/main" val="3026860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87D6122D-93EE-651C-0E15-FAA6D5C87DBD}"/>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D820EC72-A411-F742-6190-FF5F67B03A2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臺灣史數位資源整合入口網</a:t>
            </a:r>
          </a:p>
          <a:p>
            <a:pPr marL="0" lvl="0" indent="0" algn="l" rtl="0">
              <a:spcBef>
                <a:spcPts val="360"/>
              </a:spcBef>
              <a:spcAft>
                <a:spcPts val="0"/>
              </a:spcAft>
              <a:buNone/>
            </a:pPr>
            <a:r>
              <a:rPr lang="en" altLang="zh-TW" dirty="0"/>
              <a:t>https://</a:t>
            </a:r>
            <a:r>
              <a:rPr lang="en" altLang="zh-TW" dirty="0" err="1"/>
              <a:t>taiwanindex.nmth.gov.tw</a:t>
            </a:r>
            <a:r>
              <a:rPr lang="en" altLang="zh-TW" dirty="0"/>
              <a:t>/</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DC251927-471A-5B58-3380-954A9314AD3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0792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a:extLst>
            <a:ext uri="{FF2B5EF4-FFF2-40B4-BE49-F238E27FC236}">
              <a16:creationId xmlns:a16="http://schemas.microsoft.com/office/drawing/2014/main" xmlns="" id="{AE732470-FAE0-A3E2-0EA8-E233F128F186}"/>
            </a:ext>
          </a:extLst>
        </p:cNvPr>
        <p:cNvGrpSpPr/>
        <p:nvPr/>
      </p:nvGrpSpPr>
      <p:grpSpPr>
        <a:xfrm>
          <a:off x="0" y="0"/>
          <a:ext cx="0" cy="0"/>
          <a:chOff x="0" y="0"/>
          <a:chExt cx="0" cy="0"/>
        </a:xfrm>
      </p:grpSpPr>
      <p:sp>
        <p:nvSpPr>
          <p:cNvPr id="121" name="Google Shape;121;p12:notes">
            <a:extLst>
              <a:ext uri="{FF2B5EF4-FFF2-40B4-BE49-F238E27FC236}">
                <a16:creationId xmlns:a16="http://schemas.microsoft.com/office/drawing/2014/main" xmlns="" id="{E462C185-4410-1398-1B99-4681F4101AC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2" name="Google Shape;122;p12:notes">
            <a:extLst>
              <a:ext uri="{FF2B5EF4-FFF2-40B4-BE49-F238E27FC236}">
                <a16:creationId xmlns:a16="http://schemas.microsoft.com/office/drawing/2014/main" xmlns="" id="{A3EB57A8-25A8-6CD6-6D5B-683627E5E3B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學生實作</a:t>
            </a:r>
            <a:r>
              <a:rPr lang="en-US" altLang="zh-TW" dirty="0"/>
              <a:t>⑴</a:t>
            </a:r>
            <a:r>
              <a:rPr lang="zh-TW" altLang="en-US" dirty="0"/>
              <a:t>：確認四張圖片的產生時期。</a:t>
            </a:r>
          </a:p>
          <a:p>
            <a:pPr marL="0" lvl="0" indent="0" algn="l" rtl="0">
              <a:spcBef>
                <a:spcPts val="360"/>
              </a:spcBef>
              <a:spcAft>
                <a:spcPts val="0"/>
              </a:spcAft>
              <a:buNone/>
            </a:pPr>
            <a:r>
              <a:rPr lang="zh-TW" altLang="en-US" dirty="0"/>
              <a:t>學生進入臺灣史數位資源整合入口網，選擇「臺史博典藏網」，輸入四張圖片名稱（同組分工進行，僅需輸入</a:t>
            </a:r>
            <a:r>
              <a:rPr lang="en-US" altLang="zh-TW" dirty="0"/>
              <a:t>〈〉</a:t>
            </a:r>
            <a:r>
              <a:rPr lang="zh-TW" altLang="en-US" dirty="0"/>
              <a:t>裡的名稱即可），搜尋圖片資訊，確認四張圖片的出現時期。</a:t>
            </a:r>
          </a:p>
          <a:p>
            <a:pPr marL="0" lvl="0" indent="0" algn="l" rtl="0">
              <a:spcBef>
                <a:spcPts val="360"/>
              </a:spcBef>
              <a:spcAft>
                <a:spcPts val="0"/>
              </a:spcAft>
              <a:buNone/>
            </a:pPr>
            <a:r>
              <a:rPr lang="zh-TW" altLang="en-US" dirty="0"/>
              <a:t>學生實作</a:t>
            </a:r>
            <a:r>
              <a:rPr lang="en-US" altLang="zh-TW" dirty="0"/>
              <a:t>⑵</a:t>
            </a:r>
            <a:r>
              <a:rPr lang="zh-TW" altLang="en-US" dirty="0"/>
              <a:t>：完成該組圖片的「文物身世表」。</a:t>
            </a:r>
          </a:p>
          <a:p>
            <a:pPr marL="0" lvl="0" indent="0" algn="l" rtl="0">
              <a:spcBef>
                <a:spcPts val="360"/>
              </a:spcBef>
              <a:spcAft>
                <a:spcPts val="0"/>
              </a:spcAft>
              <a:buNone/>
            </a:pPr>
            <a:r>
              <a:rPr lang="en-US" altLang="zh-TW" dirty="0"/>
              <a:t>※</a:t>
            </a:r>
            <a:r>
              <a:rPr lang="zh-TW" altLang="en-US" dirty="0"/>
              <a:t>圖片甲那組因臺史博網站提供的資訊不足，教師需給予該組較多的協助。</a:t>
            </a:r>
          </a:p>
          <a:p>
            <a:pPr marL="0" marR="0" lvl="0" indent="0" algn="l" rtl="0">
              <a:lnSpc>
                <a:spcPct val="100000"/>
              </a:lnSpc>
              <a:spcBef>
                <a:spcPts val="0"/>
              </a:spcBef>
              <a:spcAft>
                <a:spcPts val="0"/>
              </a:spcAft>
              <a:buClr>
                <a:schemeClr val="dk1"/>
              </a:buClr>
              <a:buSzPts val="1200"/>
              <a:buFont typeface="Arial"/>
              <a:buNone/>
            </a:pPr>
            <a:endParaRPr lang="en" altLang="zh-TW" dirty="0"/>
          </a:p>
        </p:txBody>
      </p:sp>
      <p:sp>
        <p:nvSpPr>
          <p:cNvPr id="123" name="Google Shape;123;p12:notes">
            <a:extLst>
              <a:ext uri="{FF2B5EF4-FFF2-40B4-BE49-F238E27FC236}">
                <a16:creationId xmlns:a16="http://schemas.microsoft.com/office/drawing/2014/main" xmlns="" id="{85C6E55A-3399-74EB-DA4C-D619733055B2}"/>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22</a:t>
            </a:fld>
            <a:endParaRPr/>
          </a:p>
        </p:txBody>
      </p:sp>
    </p:spTree>
    <p:extLst>
      <p:ext uri="{BB962C8B-B14F-4D97-AF65-F5344CB8AC3E}">
        <p14:creationId xmlns:p14="http://schemas.microsoft.com/office/powerpoint/2010/main" val="1939814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C59F2F4D-E516-B795-4550-6CB32D5DA25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0FD14A48-A873-B50D-7D38-BE25E0B9C87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95CC54BB-C70F-2005-044B-133A0502F84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E06E2A5E-CFFE-1E9E-CA3E-DCDE28DEF979}"/>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23</a:t>
            </a:fld>
            <a:endParaRPr/>
          </a:p>
        </p:txBody>
      </p:sp>
    </p:spTree>
    <p:extLst>
      <p:ext uri="{BB962C8B-B14F-4D97-AF65-F5344CB8AC3E}">
        <p14:creationId xmlns:p14="http://schemas.microsoft.com/office/powerpoint/2010/main" val="10659207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390864E3-98A0-DA8E-D448-46DDAD010BA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CFDCA917-D1A1-86E9-F6F9-95A4E65585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我們若想要看穿創作者的意圖，可以先從「探查圖片的基本來源」開始，包括作者、創作時間、圖片出處、圖片類別及圖片的主題等。（教導學生透過「溯源」為圖片進行初步定位。）</a:t>
            </a:r>
          </a:p>
        </p:txBody>
      </p:sp>
      <p:sp>
        <p:nvSpPr>
          <p:cNvPr id="144" name="Google Shape;144;p8:notes">
            <a:extLst>
              <a:ext uri="{FF2B5EF4-FFF2-40B4-BE49-F238E27FC236}">
                <a16:creationId xmlns:a16="http://schemas.microsoft.com/office/drawing/2014/main" xmlns="" id="{C0BF2D31-EEC8-53EA-BE74-1301945D277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09910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4F7A463A-B1F1-CD51-1702-2647789954B7}"/>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8DB7BC06-E335-23F5-24DD-52DCE67C08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教師以</a:t>
            </a:r>
            <a:r>
              <a:rPr lang="en-US" altLang="zh-TW" dirty="0"/>
              <a:t>〈</a:t>
            </a:r>
            <a:r>
              <a:rPr lang="zh-TW" altLang="en-US" dirty="0"/>
              <a:t>巴達維亞的市集</a:t>
            </a:r>
            <a:r>
              <a:rPr lang="en-US" altLang="zh-TW" dirty="0"/>
              <a:t>〉</a:t>
            </a:r>
            <a:r>
              <a:rPr lang="zh-TW" altLang="en-US" dirty="0"/>
              <a:t>畫作為例，示範如何深入解讀圖片</a:t>
            </a:r>
            <a:r>
              <a:rPr lang="en-US" altLang="zh-TW" dirty="0"/>
              <a:t>——</a:t>
            </a:r>
            <a:r>
              <a:rPr lang="zh-TW" altLang="en-US" dirty="0"/>
              <a:t>根據「類別」「創作者」「產地」「內容」，推論圖片在當時的讀者是誰？作者想透過圖片傳達什麼訊息？</a:t>
            </a:r>
          </a:p>
          <a:p>
            <a:pPr marL="0" lvl="0" indent="0" algn="l" rtl="0">
              <a:spcBef>
                <a:spcPts val="360"/>
              </a:spcBef>
              <a:spcAft>
                <a:spcPts val="0"/>
              </a:spcAft>
              <a:buNone/>
            </a:pPr>
            <a:r>
              <a:rPr lang="zh-TW" altLang="en-US" dirty="0"/>
              <a:t>教師以</a:t>
            </a:r>
            <a:r>
              <a:rPr lang="en-US" altLang="zh-TW" dirty="0"/>
              <a:t>〈</a:t>
            </a:r>
            <a:r>
              <a:rPr lang="zh-TW" altLang="en-US" dirty="0"/>
              <a:t>巴達維亞的市集</a:t>
            </a:r>
            <a:r>
              <a:rPr lang="en-US" altLang="zh-TW" dirty="0"/>
              <a:t>〉</a:t>
            </a:r>
            <a:r>
              <a:rPr lang="zh-TW" altLang="en-US" dirty="0"/>
              <a:t>為例示範初步「溯源」：這是荷蘭國家博物館收藏的一幅油畫，這幅油畫作品被歸屬於十七世紀中葉，荷蘭的一位畫家亞伯特</a:t>
            </a:r>
            <a:r>
              <a:rPr lang="en-US" altLang="zh-TW" dirty="0"/>
              <a:t>‧</a:t>
            </a:r>
            <a:r>
              <a:rPr lang="zh-TW" altLang="en-US" dirty="0"/>
              <a:t>艾克豪特的作品。從這幅作品的標題：</a:t>
            </a:r>
            <a:r>
              <a:rPr lang="en-US" altLang="zh-TW" dirty="0"/>
              <a:t>〈</a:t>
            </a:r>
            <a:r>
              <a:rPr lang="zh-TW" altLang="en-US" dirty="0"/>
              <a:t>巴達維亞的市集</a:t>
            </a:r>
            <a:r>
              <a:rPr lang="en-US" altLang="zh-TW" dirty="0"/>
              <a:t>〉</a:t>
            </a:r>
            <a:r>
              <a:rPr lang="zh-TW" altLang="en-US" dirty="0"/>
              <a:t>，以及這幅畫頗大的尺寸</a:t>
            </a:r>
            <a:r>
              <a:rPr lang="en-US" altLang="zh-TW" dirty="0"/>
              <a:t>——</a:t>
            </a:r>
            <a:r>
              <a:rPr lang="zh-TW" altLang="en-US" dirty="0"/>
              <a:t>長 </a:t>
            </a:r>
            <a:r>
              <a:rPr lang="en-US" altLang="zh-TW" dirty="0"/>
              <a:t>106 </a:t>
            </a:r>
            <a:r>
              <a:rPr lang="zh-TW" altLang="en-US" dirty="0"/>
              <a:t>寬 </a:t>
            </a:r>
            <a:r>
              <a:rPr lang="en-US" altLang="zh-TW" dirty="0"/>
              <a:t>174.5 </a:t>
            </a:r>
            <a:r>
              <a:rPr lang="zh-TW" altLang="en-US" dirty="0"/>
              <a:t>公分，可以判斷畫家可能是為了某位與巴達維亞頗有關連的權貴人士所畫。從畫中的熱帶水果都呈現體形碩大、飽滿豐美、鮮艷多汁，可以推論畫家想傳達在巴達維亞市集上販賣的這些熱帶水果，多是新鮮可口的人間美味。換言之，畫家不經意流露出他及當時一些歐洲人，將這些來自「新世界」的熱帶水果，看成是新奇的、珍貴少有的、美味可口的。</a:t>
            </a:r>
          </a:p>
        </p:txBody>
      </p:sp>
      <p:sp>
        <p:nvSpPr>
          <p:cNvPr id="100" name="Google Shape;100;p3:notes">
            <a:extLst>
              <a:ext uri="{FF2B5EF4-FFF2-40B4-BE49-F238E27FC236}">
                <a16:creationId xmlns:a16="http://schemas.microsoft.com/office/drawing/2014/main" xmlns="" id="{2691D830-30A2-0485-8C53-1C6288279B3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7627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EF23D1A3-1014-33F9-4E02-B5322D598828}"/>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6DBE0F18-D61D-B22F-B759-1426464E1AC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學生分組討論，嘗試根據臺史博網站提供的藏品資料，推論圖片作者「刻意」傳達的意涵，與「不經意」流露的想法。</a:t>
            </a:r>
          </a:p>
          <a:p>
            <a:pPr marL="0" lvl="0" indent="0" algn="l" rtl="0">
              <a:spcBef>
                <a:spcPts val="360"/>
              </a:spcBef>
              <a:spcAft>
                <a:spcPts val="0"/>
              </a:spcAft>
              <a:buNone/>
            </a:pPr>
            <a:r>
              <a:rPr lang="zh-TW" altLang="en-US" dirty="0"/>
              <a:t>本堂課並不期望七年級學生能成功推論出作者「不經意」流露的想法，因學生並不具備足夠的關於那個時代的背景知識；因此學生僅需能掌握作者「刻意」傳達的意涵即可。</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5110BE75-E96B-2473-A48D-67A19555B6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37971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8FC91A01-42D6-4198-2557-1E04ADA8B4DA}"/>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CF85E3B5-D3D4-7FF8-F3BB-EF1933B9F00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小組依據圖片丁→甲→乙→丙的順序，先後報告初步討論的結果，僅需報告圖片作者「刻意」傳達的意涵即可。</a:t>
            </a:r>
          </a:p>
          <a:p>
            <a:pPr marL="0" lvl="0" indent="0" algn="l" rtl="0">
              <a:spcBef>
                <a:spcPts val="360"/>
              </a:spcBef>
              <a:spcAft>
                <a:spcPts val="0"/>
              </a:spcAft>
              <a:buNone/>
            </a:pPr>
            <a:endParaRPr lang="zh-TW" altLang="en-US" dirty="0"/>
          </a:p>
        </p:txBody>
      </p:sp>
      <p:sp>
        <p:nvSpPr>
          <p:cNvPr id="100" name="Google Shape;100;p3:notes">
            <a:extLst>
              <a:ext uri="{FF2B5EF4-FFF2-40B4-BE49-F238E27FC236}">
                <a16:creationId xmlns:a16="http://schemas.microsoft.com/office/drawing/2014/main" xmlns="" id="{B9741A4B-7103-D06B-388E-1E7B3FAC983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45338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4E89F953-A44A-C0A5-C19A-EA4834C23250}"/>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A1458921-A86E-4198-74D7-A2A68817DE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我們今天運用臺史博典藏的四張鳳梨圖片，學習解讀圖片的前兩種層次：</a:t>
            </a:r>
            <a:r>
              <a:rPr lang="en-US" altLang="zh-TW" dirty="0"/>
              <a:t>①</a:t>
            </a:r>
            <a:r>
              <a:rPr lang="zh-TW" altLang="en-US" dirty="0"/>
              <a:t>擷取圖片關於「時序」的訊息，從而判斷圖片的產生時代；</a:t>
            </a:r>
            <a:r>
              <a:rPr lang="en-US" altLang="zh-TW" dirty="0"/>
              <a:t>②</a:t>
            </a:r>
            <a:r>
              <a:rPr lang="zh-TW" altLang="en-US" dirty="0"/>
              <a:t>依據圖片基本來源，理解圖片作者「刻意」傳達的意涵。</a:t>
            </a:r>
          </a:p>
        </p:txBody>
      </p:sp>
      <p:sp>
        <p:nvSpPr>
          <p:cNvPr id="144" name="Google Shape;144;p8:notes">
            <a:extLst>
              <a:ext uri="{FF2B5EF4-FFF2-40B4-BE49-F238E27FC236}">
                <a16:creationId xmlns:a16="http://schemas.microsoft.com/office/drawing/2014/main" xmlns="" id="{43F2D888-E633-B566-FEF1-740D1D9BA0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4563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這樣的閱讀理解圖片方式，其目的是讓我們不會輕易受到各種圖片的操控而不自知，也就是幫助我們提昇獨立思考的能力。</a:t>
            </a:r>
          </a:p>
          <a:p>
            <a:pPr marL="0" lvl="0" indent="0" algn="l" rtl="0">
              <a:spcBef>
                <a:spcPts val="360"/>
              </a:spcBef>
              <a:spcAft>
                <a:spcPts val="0"/>
              </a:spcAft>
              <a:buNone/>
            </a:pPr>
            <a:r>
              <a:rPr lang="zh-TW" altLang="en-US" dirty="0"/>
              <a:t>另一方面，透過圖片創作者「不經意」流露的屬於那個時代的一些想法，正可以幫助我們理解過去，而不是用今日的眼光去看待評價過去。換言之，圖片可作為我們觀看過去、理解過去的一扇窗。</a:t>
            </a:r>
          </a:p>
        </p:txBody>
      </p:sp>
      <p:sp>
        <p:nvSpPr>
          <p:cNvPr id="136" name="Google Shape;1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47661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0CE3C88E-CF66-4F21-98F9-103AA75FA6B0}"/>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E149194E-80C4-064A-73DA-0CA28EA97DE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學生能答對「鳳梨」，且能說明推論出鳳梨的理由。</a:t>
            </a:r>
          </a:p>
          <a:p>
            <a:pPr marL="0" lvl="0" indent="0" algn="l" rtl="0">
              <a:spcBef>
                <a:spcPts val="360"/>
              </a:spcBef>
              <a:spcAft>
                <a:spcPts val="0"/>
              </a:spcAft>
              <a:buNone/>
            </a:pPr>
            <a:r>
              <a:rPr lang="zh-TW" altLang="en-US" dirty="0"/>
              <a:t>教師可提醒學生注意「鳳梨有三種不同的食用方式」。</a:t>
            </a:r>
          </a:p>
        </p:txBody>
      </p:sp>
      <p:sp>
        <p:nvSpPr>
          <p:cNvPr id="100" name="Google Shape;100;p3:notes">
            <a:extLst>
              <a:ext uri="{FF2B5EF4-FFF2-40B4-BE49-F238E27FC236}">
                <a16:creationId xmlns:a16="http://schemas.microsoft.com/office/drawing/2014/main" xmlns="" id="{91697A93-7E51-226E-034D-92076AC0D8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23169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FFC8EFA9-8BBB-164A-ECCD-AA0141C221F3}"/>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CE9520F1-03EC-9310-69C3-13127D63C1F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對於這四張圖片，還有一些疑問，例如：清領時期的鳳梨吃多了會讓人腹瀉拉肚子，為什麼現今的鳳梨卻不會有這個問題？</a:t>
            </a:r>
          </a:p>
          <a:p>
            <a:pPr marL="0" lvl="0" indent="0" algn="l" rtl="0">
              <a:spcBef>
                <a:spcPts val="360"/>
              </a:spcBef>
              <a:spcAft>
                <a:spcPts val="0"/>
              </a:spcAft>
              <a:buNone/>
            </a:pPr>
            <a:r>
              <a:rPr lang="zh-TW" altLang="en-US" dirty="0"/>
              <a:t>日治時期臺灣鳳梨這麼多的產量，要作何用途？以前的人們看待鳳梨的心態與我們今日一樣嗎？</a:t>
            </a:r>
          </a:p>
          <a:p>
            <a:pPr marL="0" lvl="0" indent="0" algn="l" rtl="0">
              <a:spcBef>
                <a:spcPts val="360"/>
              </a:spcBef>
              <a:spcAft>
                <a:spcPts val="0"/>
              </a:spcAft>
              <a:buNone/>
            </a:pPr>
            <a:r>
              <a:rPr lang="zh-TW" altLang="en-US" dirty="0"/>
              <a:t>這些問題有待下一堂課，閱讀更多資料後，就可以得到進一步的解答；也能幫助我們對圖片產生的時代有更深刻的認識。</a:t>
            </a:r>
          </a:p>
        </p:txBody>
      </p:sp>
      <p:sp>
        <p:nvSpPr>
          <p:cNvPr id="100" name="Google Shape;100;p3:notes">
            <a:extLst>
              <a:ext uri="{FF2B5EF4-FFF2-40B4-BE49-F238E27FC236}">
                <a16:creationId xmlns:a16="http://schemas.microsoft.com/office/drawing/2014/main" xmlns="" id="{958B2C90-23B5-BE24-1A9C-B9FFF2101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422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738B1C5E-5BB8-938A-A7A4-3CC7E9FA6224}"/>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2BB4779E-9D22-2011-EF31-55ECA17CF6E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350E38A4-F797-3FB5-71BA-2088773E252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8320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xmlns="" id="{8EBF1D47-FE6D-930B-D570-76D192B9846A}"/>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xmlns="" id="{A8096F94-F7AB-4E48-0470-956A9EB19C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課前準備：學生依前一堂課的四組組別就座，每一組至少兩人共用一部平板或一支手機，或是每人一部平板或手機。</a:t>
            </a:r>
          </a:p>
          <a:p>
            <a:pPr marL="0" lvl="0" indent="0" algn="l" rtl="0">
              <a:spcBef>
                <a:spcPts val="0"/>
              </a:spcBef>
              <a:spcAft>
                <a:spcPts val="0"/>
              </a:spcAft>
              <a:buNone/>
            </a:pPr>
            <a:endParaRPr dirty="0"/>
          </a:p>
        </p:txBody>
      </p:sp>
      <p:sp>
        <p:nvSpPr>
          <p:cNvPr id="83" name="Google Shape;83;p1:notes">
            <a:extLst>
              <a:ext uri="{FF2B5EF4-FFF2-40B4-BE49-F238E27FC236}">
                <a16:creationId xmlns:a16="http://schemas.microsoft.com/office/drawing/2014/main" xmlns="" id="{EAD9416D-268E-EB31-5E3D-DD220E2DB3B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3795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23812100-DA63-E783-4B0B-5AFC65F0119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D97F5FCD-1251-0C4A-A80D-3224635E2B2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請學生分享他們對鳳梨的認識：分別從是否有特定季節？吃法？口感？優缺點？四方面回答</a:t>
            </a:r>
          </a:p>
          <a:p>
            <a:pPr marL="0" lvl="0" indent="0" algn="l" rtl="0">
              <a:spcBef>
                <a:spcPts val="360"/>
              </a:spcBef>
              <a:spcAft>
                <a:spcPts val="0"/>
              </a:spcAft>
              <a:buNone/>
            </a:pPr>
            <a:r>
              <a:rPr lang="zh-TW" altLang="en-US" dirty="0"/>
              <a:t>特定季節？</a:t>
            </a:r>
            <a:r>
              <a:rPr lang="en" altLang="zh-TW" dirty="0"/>
              <a:t>A</a:t>
            </a:r>
            <a:r>
              <a:rPr lang="zh-TW" altLang="en" dirty="0"/>
              <a:t>：</a:t>
            </a:r>
            <a:r>
              <a:rPr lang="zh-TW" altLang="en-US" dirty="0"/>
              <a:t>一年四季都有</a:t>
            </a:r>
          </a:p>
          <a:p>
            <a:pPr marL="0" lvl="0" indent="0" algn="l" rtl="0">
              <a:spcBef>
                <a:spcPts val="360"/>
              </a:spcBef>
              <a:spcAft>
                <a:spcPts val="0"/>
              </a:spcAft>
              <a:buNone/>
            </a:pPr>
            <a:r>
              <a:rPr lang="zh-TW" altLang="en-US" dirty="0"/>
              <a:t>吃法？</a:t>
            </a:r>
            <a:r>
              <a:rPr lang="en" altLang="zh-TW" dirty="0"/>
              <a:t>A</a:t>
            </a:r>
            <a:r>
              <a:rPr lang="zh-TW" altLang="en" dirty="0"/>
              <a:t>：</a:t>
            </a:r>
            <a:r>
              <a:rPr lang="en" altLang="zh-TW" dirty="0"/>
              <a:t>①</a:t>
            </a:r>
            <a:r>
              <a:rPr lang="zh-TW" altLang="en-US" dirty="0"/>
              <a:t>去皮切片趁新鮮食用、</a:t>
            </a:r>
            <a:r>
              <a:rPr lang="en-US" altLang="zh-TW" dirty="0"/>
              <a:t>②</a:t>
            </a:r>
            <a:r>
              <a:rPr lang="zh-TW" altLang="en-US" dirty="0"/>
              <a:t>入菜（鳳梨蝦球、鳳梨苦瓜雞湯</a:t>
            </a:r>
            <a:r>
              <a:rPr lang="en-US" altLang="zh-TW" dirty="0"/>
              <a:t>…</a:t>
            </a:r>
            <a:r>
              <a:rPr lang="zh-TW" altLang="en-US" dirty="0"/>
              <a:t>）、</a:t>
            </a:r>
            <a:r>
              <a:rPr lang="en-US" altLang="zh-TW" dirty="0"/>
              <a:t>③</a:t>
            </a:r>
            <a:r>
              <a:rPr lang="zh-TW" altLang="en-US" dirty="0"/>
              <a:t>加工製作成鳳梨酥、</a:t>
            </a:r>
            <a:r>
              <a:rPr lang="en-US" altLang="zh-TW" dirty="0"/>
              <a:t>④</a:t>
            </a:r>
            <a:r>
              <a:rPr lang="zh-TW" altLang="en-US" dirty="0"/>
              <a:t>其他</a:t>
            </a:r>
          </a:p>
          <a:p>
            <a:pPr marL="0" lvl="0" indent="0" algn="l" rtl="0">
              <a:spcBef>
                <a:spcPts val="360"/>
              </a:spcBef>
              <a:spcAft>
                <a:spcPts val="0"/>
              </a:spcAft>
              <a:buNone/>
            </a:pPr>
            <a:r>
              <a:rPr lang="zh-TW" altLang="en-US" dirty="0"/>
              <a:t>口感？</a:t>
            </a:r>
            <a:r>
              <a:rPr lang="en" altLang="zh-TW" dirty="0"/>
              <a:t>A</a:t>
            </a:r>
            <a:r>
              <a:rPr lang="zh-TW" altLang="en" dirty="0"/>
              <a:t>：</a:t>
            </a:r>
            <a:r>
              <a:rPr lang="zh-TW" altLang="en-US" dirty="0"/>
              <a:t>酸甜可口</a:t>
            </a:r>
          </a:p>
          <a:p>
            <a:pPr marL="0" lvl="0" indent="0" algn="l" rtl="0">
              <a:spcBef>
                <a:spcPts val="360"/>
              </a:spcBef>
              <a:spcAft>
                <a:spcPts val="0"/>
              </a:spcAft>
              <a:buNone/>
            </a:pPr>
            <a:r>
              <a:rPr lang="zh-TW" altLang="en-US" dirty="0"/>
              <a:t>優缺點？</a:t>
            </a:r>
            <a:r>
              <a:rPr lang="en" altLang="zh-TW" dirty="0"/>
              <a:t>A</a:t>
            </a:r>
            <a:r>
              <a:rPr lang="zh-TW" altLang="en" dirty="0"/>
              <a:t>：</a:t>
            </a:r>
            <a:r>
              <a:rPr lang="zh-TW" altLang="en-US" dirty="0"/>
              <a:t>幫助消化、有助分解肉類等蛋白質幫助吸收</a:t>
            </a:r>
            <a:r>
              <a:rPr lang="en-US" altLang="zh-TW" dirty="0"/>
              <a:t>…</a:t>
            </a:r>
            <a:endParaRPr lang="zh-TW" altLang="en-US" dirty="0"/>
          </a:p>
        </p:txBody>
      </p:sp>
      <p:sp>
        <p:nvSpPr>
          <p:cNvPr id="144" name="Google Shape;144;p8:notes">
            <a:extLst>
              <a:ext uri="{FF2B5EF4-FFF2-40B4-BE49-F238E27FC236}">
                <a16:creationId xmlns:a16="http://schemas.microsoft.com/office/drawing/2014/main" xmlns="" id="{DF0D3688-333C-2C07-A3C4-2C9A856C9C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10571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FB64FC55-3FE4-5771-5415-6BE4F5AFA54D}"/>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04D37C29-2F9F-B307-83BE-FDDF987A760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請學生分享他們對鳳梨的認識：分別從是否有特定季節？吃法？口感？優缺點？四方面回答</a:t>
            </a:r>
          </a:p>
          <a:p>
            <a:pPr marL="0" lvl="0" indent="0" algn="l" rtl="0">
              <a:spcBef>
                <a:spcPts val="360"/>
              </a:spcBef>
              <a:spcAft>
                <a:spcPts val="0"/>
              </a:spcAft>
              <a:buNone/>
            </a:pPr>
            <a:r>
              <a:rPr lang="zh-TW" altLang="en-US" dirty="0"/>
              <a:t>特定季節？</a:t>
            </a:r>
            <a:r>
              <a:rPr lang="en" altLang="zh-TW" dirty="0"/>
              <a:t>A</a:t>
            </a:r>
            <a:r>
              <a:rPr lang="zh-TW" altLang="en" dirty="0"/>
              <a:t>：</a:t>
            </a:r>
            <a:r>
              <a:rPr lang="zh-TW" altLang="en-US" dirty="0"/>
              <a:t>一年四季都有</a:t>
            </a:r>
          </a:p>
          <a:p>
            <a:pPr marL="0" lvl="0" indent="0" algn="l" rtl="0">
              <a:spcBef>
                <a:spcPts val="360"/>
              </a:spcBef>
              <a:spcAft>
                <a:spcPts val="0"/>
              </a:spcAft>
              <a:buNone/>
            </a:pPr>
            <a:r>
              <a:rPr lang="zh-TW" altLang="en-US" dirty="0"/>
              <a:t>吃法？</a:t>
            </a:r>
            <a:r>
              <a:rPr lang="en" altLang="zh-TW" dirty="0"/>
              <a:t>A</a:t>
            </a:r>
            <a:r>
              <a:rPr lang="zh-TW" altLang="en" dirty="0"/>
              <a:t>：</a:t>
            </a:r>
            <a:r>
              <a:rPr lang="en" altLang="zh-TW" dirty="0"/>
              <a:t>①</a:t>
            </a:r>
            <a:r>
              <a:rPr lang="zh-TW" altLang="en-US" dirty="0"/>
              <a:t>去皮切片趁新鮮食用、</a:t>
            </a:r>
            <a:r>
              <a:rPr lang="en-US" altLang="zh-TW" dirty="0"/>
              <a:t>②</a:t>
            </a:r>
            <a:r>
              <a:rPr lang="zh-TW" altLang="en-US" dirty="0"/>
              <a:t>入菜（鳳梨蝦球、鳳梨苦瓜雞湯</a:t>
            </a:r>
            <a:r>
              <a:rPr lang="en-US" altLang="zh-TW" dirty="0"/>
              <a:t>…</a:t>
            </a:r>
            <a:r>
              <a:rPr lang="zh-TW" altLang="en-US" dirty="0"/>
              <a:t>）、</a:t>
            </a:r>
            <a:r>
              <a:rPr lang="en-US" altLang="zh-TW" dirty="0"/>
              <a:t>③</a:t>
            </a:r>
            <a:r>
              <a:rPr lang="zh-TW" altLang="en-US" dirty="0"/>
              <a:t>加工製作成鳳梨酥、</a:t>
            </a:r>
            <a:r>
              <a:rPr lang="en-US" altLang="zh-TW" dirty="0"/>
              <a:t>④</a:t>
            </a:r>
            <a:r>
              <a:rPr lang="zh-TW" altLang="en-US" dirty="0"/>
              <a:t>其他</a:t>
            </a:r>
          </a:p>
          <a:p>
            <a:pPr marL="0" lvl="0" indent="0" algn="l" rtl="0">
              <a:spcBef>
                <a:spcPts val="360"/>
              </a:spcBef>
              <a:spcAft>
                <a:spcPts val="0"/>
              </a:spcAft>
              <a:buNone/>
            </a:pPr>
            <a:r>
              <a:rPr lang="zh-TW" altLang="en-US" dirty="0"/>
              <a:t>口感？</a:t>
            </a:r>
            <a:r>
              <a:rPr lang="en" altLang="zh-TW" dirty="0"/>
              <a:t>A</a:t>
            </a:r>
            <a:r>
              <a:rPr lang="zh-TW" altLang="en" dirty="0"/>
              <a:t>：</a:t>
            </a:r>
            <a:r>
              <a:rPr lang="zh-TW" altLang="en-US" dirty="0"/>
              <a:t>酸甜可口</a:t>
            </a:r>
          </a:p>
          <a:p>
            <a:pPr marL="0" lvl="0" indent="0" algn="l" rtl="0">
              <a:spcBef>
                <a:spcPts val="360"/>
              </a:spcBef>
              <a:spcAft>
                <a:spcPts val="0"/>
              </a:spcAft>
              <a:buNone/>
            </a:pPr>
            <a:r>
              <a:rPr lang="zh-TW" altLang="en-US" dirty="0"/>
              <a:t>優缺點？</a:t>
            </a:r>
            <a:r>
              <a:rPr lang="en" altLang="zh-TW" dirty="0"/>
              <a:t>A</a:t>
            </a:r>
            <a:r>
              <a:rPr lang="zh-TW" altLang="en" dirty="0"/>
              <a:t>：</a:t>
            </a:r>
            <a:r>
              <a:rPr lang="zh-TW" altLang="en-US" dirty="0"/>
              <a:t>幫助消化、有助分解肉類等蛋白質幫助吸收</a:t>
            </a:r>
            <a:r>
              <a:rPr lang="en-US" altLang="zh-TW" dirty="0"/>
              <a:t>…</a:t>
            </a:r>
            <a:endParaRPr lang="zh-TW" altLang="en-US" dirty="0"/>
          </a:p>
        </p:txBody>
      </p:sp>
      <p:sp>
        <p:nvSpPr>
          <p:cNvPr id="144" name="Google Shape;144;p8:notes">
            <a:extLst>
              <a:ext uri="{FF2B5EF4-FFF2-40B4-BE49-F238E27FC236}">
                <a16:creationId xmlns:a16="http://schemas.microsoft.com/office/drawing/2014/main" xmlns="" id="{EE83B34A-BC06-CE13-5A03-AAFCF8A2F79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1399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6285352B-5B58-41BE-D43D-6A5271FD0263}"/>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0CDEACE2-E062-56D7-BE05-0CF330AF859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所謂的「有圖有真相」，其實是圖片創作者意圖透過圖片「刻意」傳達他認為的「真相」。</a:t>
            </a:r>
          </a:p>
          <a:p>
            <a:pPr marL="0" lvl="0" indent="0" algn="l" rtl="0">
              <a:spcBef>
                <a:spcPts val="360"/>
              </a:spcBef>
              <a:spcAft>
                <a:spcPts val="0"/>
              </a:spcAft>
              <a:buNone/>
            </a:pPr>
            <a:r>
              <a:rPr lang="zh-TW" altLang="en-US" dirty="0"/>
              <a:t>我們解讀圖片時，一方面得看穿創作者的目的以免被作者左右，培養我們獨立思考的能力；</a:t>
            </a:r>
          </a:p>
          <a:p>
            <a:pPr marL="0" lvl="0" indent="0" algn="l" rtl="0">
              <a:spcBef>
                <a:spcPts val="360"/>
              </a:spcBef>
              <a:spcAft>
                <a:spcPts val="0"/>
              </a:spcAft>
              <a:buNone/>
            </a:pPr>
            <a:r>
              <a:rPr lang="zh-TW" altLang="en-US" dirty="0"/>
              <a:t>另一方面也要學習掌握作者「不經意」流露出關於那個時代的一些想法，以此作為窗口，幫助我們更深入了解過去。</a:t>
            </a:r>
          </a:p>
        </p:txBody>
      </p:sp>
      <p:sp>
        <p:nvSpPr>
          <p:cNvPr id="91" name="Google Shape;91;p2:notes">
            <a:extLst>
              <a:ext uri="{FF2B5EF4-FFF2-40B4-BE49-F238E27FC236}">
                <a16:creationId xmlns:a16="http://schemas.microsoft.com/office/drawing/2014/main" xmlns="" id="{EB53626A-D904-1AD4-D14A-84D73F9683D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95737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CD0374D2-EAB4-08DA-B4BB-883EB70B0EFE}"/>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755FFC32-7450-16D7-6D43-AF3A2EA6F30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從臺史博典藏這四張鳳梨圖片看起來，以前的人們看待鳳梨的心態，似乎與今日大不相同？</a:t>
            </a:r>
          </a:p>
          <a:p>
            <a:pPr marL="0" lvl="0" indent="0" algn="l" rtl="0">
              <a:spcBef>
                <a:spcPts val="360"/>
              </a:spcBef>
              <a:spcAft>
                <a:spcPts val="0"/>
              </a:spcAft>
              <a:buNone/>
            </a:pPr>
            <a:r>
              <a:rPr lang="zh-TW" altLang="en-US" dirty="0"/>
              <a:t>今天我們就要深入解讀這四張圖片，從創作者「不經意」流露的訊息，再結合相關文章，藉此了解不同時期人們對鳳梨的看法與我們今日有何異同，並學習臺灣鳳梨產業的發展與變化。</a:t>
            </a:r>
          </a:p>
        </p:txBody>
      </p:sp>
      <p:sp>
        <p:nvSpPr>
          <p:cNvPr id="100" name="Google Shape;100;p3:notes">
            <a:extLst>
              <a:ext uri="{FF2B5EF4-FFF2-40B4-BE49-F238E27FC236}">
                <a16:creationId xmlns:a16="http://schemas.microsoft.com/office/drawing/2014/main" xmlns="" id="{CE05E340-0B29-9A96-06FB-91DA5F074BA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73632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381B1960-632F-7C73-33B5-17A5FEF1D420}"/>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77EE3717-0879-61E5-765F-DEA9DD02645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今天要進行解讀圖片的第三種層次：閱讀與圖片有關的文章，運用文章資訊，掌握圖片作者「不經意」流露屬於那個時代的一些想法，讓我們對圖片產生</a:t>
            </a:r>
            <a:r>
              <a:rPr lang="en-US" altLang="zh-TW" dirty="0"/>
              <a:t>/</a:t>
            </a:r>
            <a:r>
              <a:rPr lang="zh-TW" altLang="en-US" dirty="0"/>
              <a:t>描繪的時代有更深刻的認識。</a:t>
            </a:r>
          </a:p>
          <a:p>
            <a:pPr marL="0" lvl="0" indent="0" algn="l" rtl="0">
              <a:spcBef>
                <a:spcPts val="360"/>
              </a:spcBef>
              <a:spcAft>
                <a:spcPts val="0"/>
              </a:spcAft>
              <a:buNone/>
            </a:pPr>
            <a:r>
              <a:rPr lang="zh-TW" altLang="en-US" dirty="0"/>
              <a:t>（運用文章幫助學生對那個時代產生「脈絡化」的認識理解。）</a:t>
            </a:r>
          </a:p>
        </p:txBody>
      </p:sp>
      <p:sp>
        <p:nvSpPr>
          <p:cNvPr id="144" name="Google Shape;144;p8:notes">
            <a:extLst>
              <a:ext uri="{FF2B5EF4-FFF2-40B4-BE49-F238E27FC236}">
                <a16:creationId xmlns:a16="http://schemas.microsoft.com/office/drawing/2014/main" xmlns="" id="{E54B8DF7-C133-CBDD-5DBE-58FBC9919DA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4204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3285C1A3-F005-590B-1E18-C46F167409F4}"/>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ED8C1BA5-A9C4-D6DC-E21E-F2AF30F2092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活動三即是分組閱讀相關文章，更深入認識理解圖片產生的時代與今日有何不同？我們要理解的焦點有二：</a:t>
            </a:r>
            <a:r>
              <a:rPr lang="en-US" altLang="zh-TW" dirty="0"/>
              <a:t>⑴</a:t>
            </a:r>
            <a:r>
              <a:rPr lang="zh-TW" altLang="en-US" dirty="0"/>
              <a:t>不同時期的人們如何看待鳳梨？</a:t>
            </a:r>
            <a:r>
              <a:rPr lang="en-US" altLang="zh-TW" dirty="0"/>
              <a:t>⑵</a:t>
            </a:r>
            <a:r>
              <a:rPr lang="zh-TW" altLang="en-US" dirty="0"/>
              <a:t>從日治時期至今，臺灣鳳梨產業的變遷。</a:t>
            </a:r>
          </a:p>
          <a:p>
            <a:pPr marL="0" lvl="0" indent="0" algn="l" rtl="0">
              <a:spcBef>
                <a:spcPts val="360"/>
              </a:spcBef>
              <a:spcAft>
                <a:spcPts val="0"/>
              </a:spcAft>
              <a:buNone/>
            </a:pPr>
            <a:r>
              <a:rPr lang="zh-TW" altLang="en-US" dirty="0"/>
              <a:t>小組閱讀與該組圖片相關的文章，運用文章資訊認識那個時代，掌握圖片作者「不經意」流露屬於那個時代的一些想法。</a:t>
            </a:r>
          </a:p>
        </p:txBody>
      </p:sp>
      <p:sp>
        <p:nvSpPr>
          <p:cNvPr id="144" name="Google Shape;144;p8:notes">
            <a:extLst>
              <a:ext uri="{FF2B5EF4-FFF2-40B4-BE49-F238E27FC236}">
                <a16:creationId xmlns:a16="http://schemas.microsoft.com/office/drawing/2014/main" xmlns="" id="{A3B9E6D6-8F34-6416-4028-F4846E7E2AF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75650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67F09E25-7E3C-EAF9-4033-EC5CE76B2EEB}"/>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F7E0617A-6F2B-CF64-E4D8-77E404FD8D5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13CE0CC5-98B3-C867-5F29-43B8F139D0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E2223262-EE7D-B10B-F878-6EED47753577}"/>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39</a:t>
            </a:fld>
            <a:endParaRPr/>
          </a:p>
        </p:txBody>
      </p:sp>
    </p:spTree>
    <p:extLst>
      <p:ext uri="{BB962C8B-B14F-4D97-AF65-F5344CB8AC3E}">
        <p14:creationId xmlns:p14="http://schemas.microsoft.com/office/powerpoint/2010/main" val="1980494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xmlns="" id="{D0BEEC3B-790D-70EE-C789-5BC0B3D35F90}"/>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xmlns="" id="{4D68CAF1-8607-81F1-2750-1A90387BF4A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3" name="Google Shape;83;p1:notes">
            <a:extLst>
              <a:ext uri="{FF2B5EF4-FFF2-40B4-BE49-F238E27FC236}">
                <a16:creationId xmlns:a16="http://schemas.microsoft.com/office/drawing/2014/main" xmlns="" id="{37B830D6-D679-7B04-B445-103CD37E2D5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66240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7984DB11-E483-8021-F793-538EA37F85A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ABF5A50E-BB0F-DDAB-3E39-AB5D142280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462AD061-D084-7F19-252F-F2B585E1807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16</a:t>
            </a:r>
            <a:r>
              <a:rPr lang="zh-TW" altLang="en-US" dirty="0"/>
              <a:t>～</a:t>
            </a:r>
            <a:r>
              <a:rPr lang="en-US" altLang="zh-TW" dirty="0"/>
              <a:t>18</a:t>
            </a:r>
            <a:r>
              <a:rPr lang="zh-TW" altLang="en-US" dirty="0"/>
              <a:t>世紀的歐洲人，為什麼會將鳳梨當作皇家、貴族珍貴的財產？</a:t>
            </a:r>
          </a:p>
          <a:p>
            <a:pPr marL="0" lvl="0" indent="0" algn="l" rtl="0">
              <a:spcBef>
                <a:spcPts val="360"/>
              </a:spcBef>
              <a:spcAft>
                <a:spcPts val="0"/>
              </a:spcAft>
              <a:buNone/>
            </a:pPr>
            <a:r>
              <a:rPr lang="zh-TW" altLang="en-US" dirty="0"/>
              <a:t>當時的歐洲人，認為鳳梨具備哪些優點？</a:t>
            </a:r>
          </a:p>
        </p:txBody>
      </p:sp>
      <p:sp>
        <p:nvSpPr>
          <p:cNvPr id="131" name="Google Shape;131;p13:notes">
            <a:extLst>
              <a:ext uri="{FF2B5EF4-FFF2-40B4-BE49-F238E27FC236}">
                <a16:creationId xmlns:a16="http://schemas.microsoft.com/office/drawing/2014/main" xmlns="" id="{6D9EADC3-A205-9D77-2B11-48B002D21867}"/>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40</a:t>
            </a:fld>
            <a:endParaRPr/>
          </a:p>
        </p:txBody>
      </p:sp>
    </p:spTree>
    <p:extLst>
      <p:ext uri="{BB962C8B-B14F-4D97-AF65-F5344CB8AC3E}">
        <p14:creationId xmlns:p14="http://schemas.microsoft.com/office/powerpoint/2010/main" val="23230117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90F7BE42-E832-FA57-A445-99E59B5A8379}"/>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39ED2754-508C-7239-2A9B-7644D95826F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67140C69-02C6-3205-E98C-805F22AE67F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E6C964D0-5C27-7ABA-2703-21072E8E259F}"/>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41</a:t>
            </a:fld>
            <a:endParaRPr/>
          </a:p>
        </p:txBody>
      </p:sp>
    </p:spTree>
    <p:extLst>
      <p:ext uri="{BB962C8B-B14F-4D97-AF65-F5344CB8AC3E}">
        <p14:creationId xmlns:p14="http://schemas.microsoft.com/office/powerpoint/2010/main" val="28079885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E1103F85-383D-E9E0-3C3C-9A5A99A009C3}"/>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215EFBB0-B96B-AC9D-43F0-332BA24CC2B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596603F6-CB95-5641-9392-0993E765F4A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zh-TW" altLang="en-US" dirty="0"/>
              <a:t>清帝國統治時期，人們認為當時的鳳梨有哪些特點？他們會像我們現在一樣，經常享用新鮮鳳梨的美味嗎？</a:t>
            </a:r>
          </a:p>
          <a:p>
            <a:pPr marL="0" lvl="0" indent="0" algn="l" rtl="0">
              <a:spcBef>
                <a:spcPts val="360"/>
              </a:spcBef>
              <a:spcAft>
                <a:spcPts val="0"/>
              </a:spcAft>
              <a:buNone/>
            </a:pPr>
            <a:r>
              <a:rPr lang="zh-TW" altLang="en-US" dirty="0"/>
              <a:t>為什麼康熙皇帝會認為鳳梨對國家經濟沒什麼幫助？</a:t>
            </a:r>
          </a:p>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96404413-EF7D-7B10-724B-C2DC30339F0E}"/>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42</a:t>
            </a:fld>
            <a:endParaRPr/>
          </a:p>
        </p:txBody>
      </p:sp>
    </p:spTree>
    <p:extLst>
      <p:ext uri="{BB962C8B-B14F-4D97-AF65-F5344CB8AC3E}">
        <p14:creationId xmlns:p14="http://schemas.microsoft.com/office/powerpoint/2010/main" val="15692713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5442A1F3-5977-88FB-9CF0-C8C2441373BD}"/>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220A3BFF-CA98-D888-7480-BB9ABD1745E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762CD942-7234-E878-C36D-DBBCE0C2838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zh-TW" altLang="en-US" dirty="0"/>
              <a:t>清帝國統治時期，人們認為當時的鳳梨有哪些特點？他們會像我們現在一樣，經常享用新鮮鳳梨的美味嗎？</a:t>
            </a:r>
          </a:p>
          <a:p>
            <a:pPr marL="0" lvl="0" indent="0" algn="l" rtl="0">
              <a:spcBef>
                <a:spcPts val="360"/>
              </a:spcBef>
              <a:spcAft>
                <a:spcPts val="0"/>
              </a:spcAft>
              <a:buNone/>
            </a:pPr>
            <a:r>
              <a:rPr lang="zh-TW" altLang="en-US" dirty="0"/>
              <a:t>為什麼康熙皇帝會認為鳳梨對國家經濟沒什麼幫助？</a:t>
            </a:r>
          </a:p>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526F5193-147B-4E90-A5DA-5F22253A352D}"/>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43</a:t>
            </a:fld>
            <a:endParaRPr/>
          </a:p>
        </p:txBody>
      </p:sp>
    </p:spTree>
    <p:extLst>
      <p:ext uri="{BB962C8B-B14F-4D97-AF65-F5344CB8AC3E}">
        <p14:creationId xmlns:p14="http://schemas.microsoft.com/office/powerpoint/2010/main" val="39800170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1AC1D957-2462-6A83-6471-DC2FC556ABDD}"/>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6EF29D90-9EC2-480E-6668-311C01EEC0F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0F1CD65E-22FC-AF68-B8E1-309977DBFB1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sz="1600" dirty="0">
                <a:latin typeface="Times New Roman"/>
                <a:ea typeface="Times New Roman"/>
                <a:cs typeface="Times New Roman"/>
                <a:sym typeface="Times New Roman"/>
              </a:rPr>
              <a:t>【</a:t>
            </a:r>
            <a:r>
              <a:rPr lang="zh-TW" altLang="en-US" sz="1600" dirty="0">
                <a:latin typeface="Times New Roman"/>
                <a:ea typeface="Times New Roman"/>
                <a:cs typeface="Times New Roman"/>
                <a:sym typeface="Times New Roman"/>
              </a:rPr>
              <a:t>教師提問</a:t>
            </a:r>
            <a:r>
              <a:rPr lang="en-US" altLang="zh-TW" sz="1600" dirty="0">
                <a:latin typeface="Times New Roman"/>
                <a:ea typeface="Times New Roman"/>
                <a:cs typeface="Times New Roman"/>
                <a:sym typeface="Times New Roman"/>
              </a:rPr>
              <a:t>】</a:t>
            </a:r>
            <a:endParaRPr lang="zh-TW" altLang="en-US" sz="1600" dirty="0">
              <a:latin typeface="Times New Roman"/>
              <a:ea typeface="Times New Roman"/>
              <a:cs typeface="Times New Roman"/>
              <a:sym typeface="Times New Roman"/>
            </a:endParaRPr>
          </a:p>
          <a:p>
            <a:pPr marL="0" lvl="0" indent="0" algn="l" rtl="0">
              <a:spcBef>
                <a:spcPts val="360"/>
              </a:spcBef>
              <a:spcAft>
                <a:spcPts val="0"/>
              </a:spcAft>
              <a:buNone/>
            </a:pPr>
            <a:r>
              <a:rPr lang="zh-TW" altLang="en-US" dirty="0"/>
              <a:t>日治時期，為什麼臺灣鳳梨是以鳳梨罐頭的型式銷往日本？</a:t>
            </a:r>
          </a:p>
          <a:p>
            <a:pPr marL="0" lvl="0" indent="0" algn="l" rtl="0">
              <a:spcBef>
                <a:spcPts val="360"/>
              </a:spcBef>
              <a:spcAft>
                <a:spcPts val="0"/>
              </a:spcAft>
              <a:buNone/>
            </a:pPr>
            <a:r>
              <a:rPr lang="zh-TW" altLang="en-US" dirty="0"/>
              <a:t>總督府為了獲取出口鳳梨罐頭的龐大利潤，採取哪些作法？</a:t>
            </a:r>
          </a:p>
        </p:txBody>
      </p:sp>
      <p:sp>
        <p:nvSpPr>
          <p:cNvPr id="131" name="Google Shape;131;p13:notes">
            <a:extLst>
              <a:ext uri="{FF2B5EF4-FFF2-40B4-BE49-F238E27FC236}">
                <a16:creationId xmlns:a16="http://schemas.microsoft.com/office/drawing/2014/main" xmlns="" id="{8D31543B-94B0-7E03-6D8C-FAB8A8986BB6}"/>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44</a:t>
            </a:fld>
            <a:endParaRPr/>
          </a:p>
        </p:txBody>
      </p:sp>
    </p:spTree>
    <p:extLst>
      <p:ext uri="{BB962C8B-B14F-4D97-AF65-F5344CB8AC3E}">
        <p14:creationId xmlns:p14="http://schemas.microsoft.com/office/powerpoint/2010/main" val="22511170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97E48B8C-3C8A-08B8-8AC2-52FA97D78286}"/>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C8AF219A-47A0-9AED-9BC2-F0972999A3A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060271C0-775A-CE00-13AC-E7048002092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dirty="0"/>
          </a:p>
        </p:txBody>
      </p:sp>
      <p:sp>
        <p:nvSpPr>
          <p:cNvPr id="131" name="Google Shape;131;p13:notes">
            <a:extLst>
              <a:ext uri="{FF2B5EF4-FFF2-40B4-BE49-F238E27FC236}">
                <a16:creationId xmlns:a16="http://schemas.microsoft.com/office/drawing/2014/main" xmlns="" id="{D643B83D-2E9B-CE17-A745-1D313EE1177B}"/>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45</a:t>
            </a:fld>
            <a:endParaRPr/>
          </a:p>
        </p:txBody>
      </p:sp>
    </p:spTree>
    <p:extLst>
      <p:ext uri="{BB962C8B-B14F-4D97-AF65-F5344CB8AC3E}">
        <p14:creationId xmlns:p14="http://schemas.microsoft.com/office/powerpoint/2010/main" val="18081462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AEAA087F-05EB-515C-2948-7C5518BD230C}"/>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41F4723F-9C02-10AD-2A18-2FBC30454E4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963E19AD-2407-6787-7657-2E19226C64D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tLang="zh-TW" sz="2400" dirty="0">
                <a:latin typeface="Times New Roman"/>
                <a:ea typeface="Times New Roman"/>
                <a:cs typeface="Times New Roman"/>
                <a:sym typeface="Times New Roman"/>
              </a:rPr>
              <a:t>【</a:t>
            </a:r>
            <a:r>
              <a:rPr lang="zh-TW" altLang="en-US" sz="2400" dirty="0">
                <a:latin typeface="Times New Roman"/>
                <a:ea typeface="Times New Roman"/>
                <a:cs typeface="Times New Roman"/>
                <a:sym typeface="Times New Roman"/>
              </a:rPr>
              <a:t>教師提問</a:t>
            </a:r>
            <a:r>
              <a:rPr lang="en-US" altLang="zh-TW" sz="2400" dirty="0">
                <a:latin typeface="Times New Roman"/>
                <a:ea typeface="Times New Roman"/>
                <a:cs typeface="Times New Roman"/>
                <a:sym typeface="Times New Roman"/>
              </a:rPr>
              <a:t>】</a:t>
            </a:r>
            <a:endParaRPr lang="zh-TW" altLang="en-US" sz="2400" dirty="0">
              <a:latin typeface="Times New Roman"/>
              <a:ea typeface="Times New Roman"/>
              <a:cs typeface="Times New Roman"/>
              <a:sym typeface="Times New Roman"/>
            </a:endParaRPr>
          </a:p>
          <a:p>
            <a:pPr marL="0" lvl="0" indent="0" algn="l" rtl="0">
              <a:spcBef>
                <a:spcPts val="360"/>
              </a:spcBef>
              <a:spcAft>
                <a:spcPts val="0"/>
              </a:spcAft>
              <a:buNone/>
            </a:pPr>
            <a:r>
              <a:rPr lang="zh-TW" altLang="en-US" sz="1600" dirty="0"/>
              <a:t>國民政府遷臺後至</a:t>
            </a:r>
            <a:r>
              <a:rPr lang="en-US" altLang="zh-TW" sz="1600" dirty="0"/>
              <a:t>1970</a:t>
            </a:r>
            <a:r>
              <a:rPr lang="zh-TW" altLang="en-US" sz="1600" dirty="0"/>
              <a:t>年代中期，鳳梨罐頭對臺灣人民而言，主要的意義或價值是什麼？</a:t>
            </a:r>
          </a:p>
          <a:p>
            <a:pPr marL="0" lvl="0" indent="0" algn="l" rtl="0">
              <a:spcBef>
                <a:spcPts val="360"/>
              </a:spcBef>
              <a:spcAft>
                <a:spcPts val="0"/>
              </a:spcAft>
              <a:buNone/>
            </a:pPr>
            <a:r>
              <a:rPr lang="en-US" altLang="zh-TW" sz="1600" dirty="0"/>
              <a:t>1980</a:t>
            </a:r>
            <a:r>
              <a:rPr lang="zh-TW" altLang="en-US" sz="1600" dirty="0"/>
              <a:t>年代後，政府為因應鳳梨罐頭出口失去競爭力，銷售策略上作了什麼樣的改變？</a:t>
            </a:r>
          </a:p>
        </p:txBody>
      </p:sp>
      <p:sp>
        <p:nvSpPr>
          <p:cNvPr id="131" name="Google Shape;131;p13:notes">
            <a:extLst>
              <a:ext uri="{FF2B5EF4-FFF2-40B4-BE49-F238E27FC236}">
                <a16:creationId xmlns:a16="http://schemas.microsoft.com/office/drawing/2014/main" xmlns="" id="{ED0A7F86-E0C7-D28D-5595-0C744BB78543}"/>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46</a:t>
            </a:fld>
            <a:endParaRPr/>
          </a:p>
        </p:txBody>
      </p:sp>
    </p:spTree>
    <p:extLst>
      <p:ext uri="{BB962C8B-B14F-4D97-AF65-F5344CB8AC3E}">
        <p14:creationId xmlns:p14="http://schemas.microsoft.com/office/powerpoint/2010/main" val="13753365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BEB85A83-9E18-966D-1873-E3FE28707852}"/>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C775F00C-DE9D-96A2-9139-382135E2EEA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活動三即是分組閱讀相關文章，更深入認識理解圖片產生的時代與今日有何不同？我們要理解的焦點有二：</a:t>
            </a:r>
            <a:r>
              <a:rPr lang="en-US" altLang="zh-TW" dirty="0"/>
              <a:t>⑴</a:t>
            </a:r>
            <a:r>
              <a:rPr lang="zh-TW" altLang="en-US" dirty="0"/>
              <a:t>不同時期的人們如何看待鳳梨？</a:t>
            </a:r>
            <a:r>
              <a:rPr lang="en-US" altLang="zh-TW" dirty="0"/>
              <a:t>⑵</a:t>
            </a:r>
            <a:r>
              <a:rPr lang="zh-TW" altLang="en-US" dirty="0"/>
              <a:t>從日治時期至今，臺灣鳳梨產業的變遷。</a:t>
            </a:r>
          </a:p>
          <a:p>
            <a:pPr marL="0" lvl="0" indent="0" algn="l" rtl="0">
              <a:spcBef>
                <a:spcPts val="360"/>
              </a:spcBef>
              <a:spcAft>
                <a:spcPts val="0"/>
              </a:spcAft>
              <a:buNone/>
            </a:pPr>
            <a:r>
              <a:rPr lang="zh-TW" altLang="en-US" dirty="0"/>
              <a:t>小組閱讀與該組圖片相關的文章，運用文章資訊認識那個時代，掌握圖片作者「不經意」流露屬於那個時代的一些想法。</a:t>
            </a:r>
          </a:p>
        </p:txBody>
      </p:sp>
      <p:sp>
        <p:nvSpPr>
          <p:cNvPr id="144" name="Google Shape;144;p8:notes">
            <a:extLst>
              <a:ext uri="{FF2B5EF4-FFF2-40B4-BE49-F238E27FC236}">
                <a16:creationId xmlns:a16="http://schemas.microsoft.com/office/drawing/2014/main" xmlns="" id="{D2A41C60-4F50-DD46-7BC1-3EC5B20BFB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61811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a:extLst>
            <a:ext uri="{FF2B5EF4-FFF2-40B4-BE49-F238E27FC236}">
              <a16:creationId xmlns:a16="http://schemas.microsoft.com/office/drawing/2014/main" xmlns="" id="{5242CDDE-1DF5-0AC6-6648-A9489B9A8830}"/>
            </a:ext>
          </a:extLst>
        </p:cNvPr>
        <p:cNvGrpSpPr/>
        <p:nvPr/>
      </p:nvGrpSpPr>
      <p:grpSpPr>
        <a:xfrm>
          <a:off x="0" y="0"/>
          <a:ext cx="0" cy="0"/>
          <a:chOff x="0" y="0"/>
          <a:chExt cx="0" cy="0"/>
        </a:xfrm>
      </p:grpSpPr>
      <p:sp>
        <p:nvSpPr>
          <p:cNvPr id="129" name="Google Shape;129;p13:notes">
            <a:extLst>
              <a:ext uri="{FF2B5EF4-FFF2-40B4-BE49-F238E27FC236}">
                <a16:creationId xmlns:a16="http://schemas.microsoft.com/office/drawing/2014/main" xmlns="" id="{89A67B17-D849-CAD9-DF6C-32823D64501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0" name="Google Shape;130;p13:notes">
            <a:extLst>
              <a:ext uri="{FF2B5EF4-FFF2-40B4-BE49-F238E27FC236}">
                <a16:creationId xmlns:a16="http://schemas.microsoft.com/office/drawing/2014/main" xmlns="" id="{1E27AD60-A263-FF36-D081-CAFFF2E6EFE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zh-TW" altLang="en-US" sz="1600" dirty="0"/>
          </a:p>
        </p:txBody>
      </p:sp>
      <p:sp>
        <p:nvSpPr>
          <p:cNvPr id="131" name="Google Shape;131;p13:notes">
            <a:extLst>
              <a:ext uri="{FF2B5EF4-FFF2-40B4-BE49-F238E27FC236}">
                <a16:creationId xmlns:a16="http://schemas.microsoft.com/office/drawing/2014/main" xmlns="" id="{17A84EB1-9028-13CA-5828-A976ECACC0B8}"/>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48</a:t>
            </a:fld>
            <a:endParaRPr/>
          </a:p>
        </p:txBody>
      </p:sp>
    </p:spTree>
    <p:extLst>
      <p:ext uri="{BB962C8B-B14F-4D97-AF65-F5344CB8AC3E}">
        <p14:creationId xmlns:p14="http://schemas.microsoft.com/office/powerpoint/2010/main" val="3449943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626E427C-58AF-973D-63E4-AB7101B2ABA6}"/>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2E222A2A-1186-D39D-21F6-16A66BFD687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①</a:t>
            </a:r>
            <a:endParaRPr lang="zh-TW" altLang="en-US" dirty="0"/>
          </a:p>
          <a:p>
            <a:pPr marL="0" lvl="0" indent="0" algn="l" rtl="0">
              <a:spcBef>
                <a:spcPts val="0"/>
              </a:spcBef>
              <a:spcAft>
                <a:spcPts val="0"/>
              </a:spcAft>
              <a:buNone/>
            </a:pPr>
            <a:endParaRPr lang="zh-TW" altLang="en-US" dirty="0"/>
          </a:p>
        </p:txBody>
      </p:sp>
      <p:sp>
        <p:nvSpPr>
          <p:cNvPr id="144" name="Google Shape;144;p8:notes">
            <a:extLst>
              <a:ext uri="{FF2B5EF4-FFF2-40B4-BE49-F238E27FC236}">
                <a16:creationId xmlns:a16="http://schemas.microsoft.com/office/drawing/2014/main" xmlns="" id="{71870066-545C-E07E-B058-95621FE217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351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5BFAF587-9580-A92F-B73A-7D4F737AE7E2}"/>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01B02186-F574-5BC3-DE00-6024D15DC8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zh-TW" altLang="en-US" dirty="0"/>
              <a:t>歷史課堂或我們的生活中，常見使用圖畫或照片作為輔助說明；如何解讀這些圖片成為歷史課或生活中的重要課題。</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ECE11E25-3B7A-A826-D126-AAD3BF5637B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64947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a:extLst>
            <a:ext uri="{FF2B5EF4-FFF2-40B4-BE49-F238E27FC236}">
              <a16:creationId xmlns:a16="http://schemas.microsoft.com/office/drawing/2014/main" xmlns="" id="{946D197D-F4B4-EAFA-A529-6DAC99154BE3}"/>
            </a:ext>
          </a:extLst>
        </p:cNvPr>
        <p:cNvGrpSpPr/>
        <p:nvPr/>
      </p:nvGrpSpPr>
      <p:grpSpPr>
        <a:xfrm>
          <a:off x="0" y="0"/>
          <a:ext cx="0" cy="0"/>
          <a:chOff x="0" y="0"/>
          <a:chExt cx="0" cy="0"/>
        </a:xfrm>
      </p:grpSpPr>
      <p:sp>
        <p:nvSpPr>
          <p:cNvPr id="193" name="Google Shape;193;p20:notes">
            <a:extLst>
              <a:ext uri="{FF2B5EF4-FFF2-40B4-BE49-F238E27FC236}">
                <a16:creationId xmlns:a16="http://schemas.microsoft.com/office/drawing/2014/main" xmlns="" id="{7D41C854-428C-6ACA-BA2F-0A632E7CE9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0:notes">
            <a:extLst>
              <a:ext uri="{FF2B5EF4-FFF2-40B4-BE49-F238E27FC236}">
                <a16:creationId xmlns:a16="http://schemas.microsoft.com/office/drawing/2014/main" xmlns="" id="{02E1D80E-0FFD-4908-94F7-FBA2DB9C652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zh-TW" altLang="en-US" dirty="0"/>
              <a:t>臺史博網站對「寶島臺灣鳳梨酥外盒」的說明，僅有「有蓋鐵盒」而已。請同學們參考華麗轉身文章，為此文物撰寫能彰顯臺史博典藏它的歷史意義與收藏價值的「內容介紹」。</a:t>
            </a:r>
          </a:p>
        </p:txBody>
      </p:sp>
      <p:sp>
        <p:nvSpPr>
          <p:cNvPr id="195" name="Google Shape;195;p20:notes">
            <a:extLst>
              <a:ext uri="{FF2B5EF4-FFF2-40B4-BE49-F238E27FC236}">
                <a16:creationId xmlns:a16="http://schemas.microsoft.com/office/drawing/2014/main" xmlns="" id="{15ABCDE2-D0DB-87CF-D2D4-0AC3DA7D1059}"/>
              </a:ext>
            </a:extLst>
          </p:cNvPr>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ltLang="zh-TW"/>
              <a:t>50</a:t>
            </a:fld>
            <a:endParaRPr/>
          </a:p>
        </p:txBody>
      </p:sp>
    </p:spTree>
    <p:extLst>
      <p:ext uri="{BB962C8B-B14F-4D97-AF65-F5344CB8AC3E}">
        <p14:creationId xmlns:p14="http://schemas.microsoft.com/office/powerpoint/2010/main" val="16106682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570F0E54-BA8E-F0B8-938E-63BAD06905FA}"/>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23E54E3F-CA96-B95A-4EA4-BCEAB26591A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a:t>
            </a:r>
            <a:r>
              <a:rPr lang="zh-TW" altLang="en-US" dirty="0"/>
              <a:t>教師提問</a:t>
            </a:r>
            <a:r>
              <a:rPr lang="en-US" altLang="zh-TW" dirty="0"/>
              <a:t>】</a:t>
            </a:r>
            <a:endParaRPr lang="zh-TW" altLang="en-US" dirty="0"/>
          </a:p>
          <a:p>
            <a:pPr marL="0" lvl="0" indent="0" algn="l" rtl="0">
              <a:spcBef>
                <a:spcPts val="360"/>
              </a:spcBef>
              <a:spcAft>
                <a:spcPts val="0"/>
              </a:spcAft>
              <a:buNone/>
            </a:pPr>
            <a:r>
              <a:rPr lang="en-US" altLang="zh-TW" dirty="0"/>
              <a:t>①</a:t>
            </a:r>
            <a:endParaRPr lang="zh-TW" altLang="en-US" dirty="0"/>
          </a:p>
          <a:p>
            <a:pPr marL="0" lvl="0" indent="0" algn="l" rtl="0">
              <a:spcBef>
                <a:spcPts val="0"/>
              </a:spcBef>
              <a:spcAft>
                <a:spcPts val="0"/>
              </a:spcAft>
              <a:buNone/>
            </a:pPr>
            <a:endParaRPr lang="zh-TW" altLang="en-US" dirty="0"/>
          </a:p>
        </p:txBody>
      </p:sp>
      <p:sp>
        <p:nvSpPr>
          <p:cNvPr id="144" name="Google Shape;144;p8:notes">
            <a:extLst>
              <a:ext uri="{FF2B5EF4-FFF2-40B4-BE49-F238E27FC236}">
                <a16:creationId xmlns:a16="http://schemas.microsoft.com/office/drawing/2014/main" xmlns="" id="{17860565-C4F1-5CAE-AD54-2F6A490D8ED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1135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DFEDD437-98CC-2A66-6A72-657D72E74CE5}"/>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6B41C70B-2F39-2004-C0E6-0C9A0CAE2E72}"/>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C9273E8A-F02E-AA80-C9E0-983F9DF800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6740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C142D41C-DD73-2A25-6801-CD008DF46531}"/>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0AA1E397-34E3-3E81-6DDC-83BF82FA853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解讀圖片包含三種層次：</a:t>
            </a:r>
            <a:r>
              <a:rPr lang="en-US" altLang="zh-TW" dirty="0"/>
              <a:t>①</a:t>
            </a:r>
            <a:r>
              <a:rPr lang="zh-TW" altLang="en-US" dirty="0"/>
              <a:t>擷取圖片訊息；</a:t>
            </a:r>
            <a:r>
              <a:rPr lang="en-US" altLang="zh-TW" dirty="0"/>
              <a:t>②</a:t>
            </a:r>
            <a:r>
              <a:rPr lang="zh-TW" altLang="en-US" dirty="0"/>
              <a:t>理解圖片傳達的意涵，包含作者「刻意」與「不經意</a:t>
            </a:r>
            <a:r>
              <a:rPr lang="en-US" altLang="zh-TW" dirty="0"/>
              <a:t>/</a:t>
            </a:r>
            <a:r>
              <a:rPr lang="zh-TW" altLang="en-US" dirty="0"/>
              <a:t>無意間」傳達的意涵；</a:t>
            </a:r>
            <a:r>
              <a:rPr lang="en-US" altLang="zh-TW" dirty="0"/>
              <a:t>③</a:t>
            </a:r>
            <a:r>
              <a:rPr lang="zh-TW" altLang="en-US" dirty="0"/>
              <a:t>透過作者「不經意」流露屬於那個時代的一些想法，讓我們對圖片產生</a:t>
            </a:r>
            <a:r>
              <a:rPr lang="en-US" altLang="zh-TW" dirty="0"/>
              <a:t>/</a:t>
            </a:r>
            <a:r>
              <a:rPr lang="zh-TW" altLang="en-US" dirty="0"/>
              <a:t>描繪的時代有更深刻的認識。</a:t>
            </a:r>
          </a:p>
          <a:p>
            <a:pPr marL="0" lvl="0" indent="0" algn="l" rtl="0">
              <a:spcBef>
                <a:spcPts val="360"/>
              </a:spcBef>
              <a:spcAft>
                <a:spcPts val="0"/>
              </a:spcAft>
              <a:buNone/>
            </a:pPr>
            <a:r>
              <a:rPr lang="zh-TW" altLang="en-US" dirty="0"/>
              <a:t>在解讀圖片的過程，我們還需注意不可以將今日的習慣心態，強加於過去。。</a:t>
            </a:r>
          </a:p>
          <a:p>
            <a:pPr marL="0" lvl="0" indent="0" algn="l" rtl="0">
              <a:spcBef>
                <a:spcPts val="360"/>
              </a:spcBef>
              <a:spcAft>
                <a:spcPts val="0"/>
              </a:spcAft>
              <a:buNone/>
            </a:pPr>
            <a:r>
              <a:rPr lang="zh-TW" altLang="en-US" dirty="0"/>
              <a:t>教師可詢問學生：剛才指認</a:t>
            </a:r>
            <a:r>
              <a:rPr lang="en-US" altLang="zh-TW" dirty="0"/>
              <a:t>〈</a:t>
            </a:r>
            <a:r>
              <a:rPr lang="zh-TW" altLang="en-US" dirty="0"/>
              <a:t>巴達維亞的市集</a:t>
            </a:r>
            <a:r>
              <a:rPr lang="en-US" altLang="zh-TW" dirty="0"/>
              <a:t>〉</a:t>
            </a:r>
            <a:r>
              <a:rPr lang="zh-TW" altLang="en-US" dirty="0"/>
              <a:t>畫中水果種類，是屬於上述三種層次的哪一種？</a:t>
            </a:r>
          </a:p>
          <a:p>
            <a:pPr marL="0" lvl="0" indent="0" algn="l" rtl="0">
              <a:spcBef>
                <a:spcPts val="360"/>
              </a:spcBef>
              <a:spcAft>
                <a:spcPts val="0"/>
              </a:spcAft>
              <a:buNone/>
            </a:pPr>
            <a:r>
              <a:rPr lang="en" altLang="zh-TW" dirty="0"/>
              <a:t>A</a:t>
            </a:r>
            <a:r>
              <a:rPr lang="zh-TW" altLang="en" dirty="0"/>
              <a:t>：</a:t>
            </a:r>
            <a:r>
              <a:rPr lang="en" altLang="zh-TW" dirty="0"/>
              <a:t>⑴</a:t>
            </a:r>
            <a:r>
              <a:rPr lang="zh-TW" altLang="en-US" dirty="0"/>
              <a:t>初步的擷取圖片訊息。</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F822A250-1CB7-03B1-4110-E3329D25ABA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452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a:extLst>
            <a:ext uri="{FF2B5EF4-FFF2-40B4-BE49-F238E27FC236}">
              <a16:creationId xmlns:a16="http://schemas.microsoft.com/office/drawing/2014/main" xmlns="" id="{3CBBC55E-E06A-85C1-4D2F-A7B6FDCC6A1A}"/>
            </a:ext>
          </a:extLst>
        </p:cNvPr>
        <p:cNvGrpSpPr/>
        <p:nvPr/>
      </p:nvGrpSpPr>
      <p:grpSpPr>
        <a:xfrm>
          <a:off x="0" y="0"/>
          <a:ext cx="0" cy="0"/>
          <a:chOff x="0" y="0"/>
          <a:chExt cx="0" cy="0"/>
        </a:xfrm>
      </p:grpSpPr>
      <p:sp>
        <p:nvSpPr>
          <p:cNvPr id="99" name="Google Shape;99;p3:notes">
            <a:extLst>
              <a:ext uri="{FF2B5EF4-FFF2-40B4-BE49-F238E27FC236}">
                <a16:creationId xmlns:a16="http://schemas.microsoft.com/office/drawing/2014/main" xmlns="" id="{C6121EB9-54BA-BB77-4F03-193EC7D6665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TW" altLang="en-US" dirty="0"/>
              <a:t>活動一是藉由臺史博典藏的四張與鳳梨有關的圖片，進行「</a:t>
            </a:r>
            <a:r>
              <a:rPr lang="en-US" altLang="zh-TW" dirty="0"/>
              <a:t>①</a:t>
            </a:r>
            <a:r>
              <a:rPr lang="zh-TW" altLang="en-US" dirty="0"/>
              <a:t>擷取圖片訊息」的練習，請各小組</a:t>
            </a:r>
            <a:r>
              <a:rPr lang="en-US" altLang="zh-TW" dirty="0"/>
              <a:t>⑴</a:t>
            </a:r>
            <a:r>
              <a:rPr lang="zh-TW" altLang="en-US" dirty="0"/>
              <a:t>判斷圖片產生的時期，</a:t>
            </a:r>
            <a:r>
              <a:rPr lang="en-US" altLang="zh-TW" dirty="0"/>
              <a:t>⑵</a:t>
            </a:r>
            <a:r>
              <a:rPr lang="zh-TW" altLang="en-US" dirty="0"/>
              <a:t>找出</a:t>
            </a:r>
            <a:r>
              <a:rPr lang="en-US" altLang="zh-TW" dirty="0"/>
              <a:t>1</a:t>
            </a:r>
            <a:r>
              <a:rPr lang="zh-TW" altLang="en-US" dirty="0"/>
              <a:t>～</a:t>
            </a:r>
            <a:r>
              <a:rPr lang="en-US" altLang="zh-TW" dirty="0"/>
              <a:t>2</a:t>
            </a:r>
            <a:r>
              <a:rPr lang="zh-TW" altLang="en-US" dirty="0"/>
              <a:t>項判斷依據，</a:t>
            </a:r>
            <a:r>
              <a:rPr lang="en-US" altLang="zh-TW" dirty="0"/>
              <a:t>⑶</a:t>
            </a:r>
            <a:r>
              <a:rPr lang="zh-TW" altLang="en-US" dirty="0"/>
              <a:t>依四張圖片產生的時間先後排序，並指認各圖片的判斷依據。</a:t>
            </a:r>
          </a:p>
          <a:p>
            <a:pPr marL="0" lvl="0" indent="0" algn="l" rtl="0">
              <a:spcBef>
                <a:spcPts val="360"/>
              </a:spcBef>
              <a:spcAft>
                <a:spcPts val="0"/>
              </a:spcAft>
              <a:buNone/>
            </a:pPr>
            <a:r>
              <a:rPr lang="en-US" altLang="zh-TW" dirty="0"/>
              <a:t>10</a:t>
            </a:r>
            <a:r>
              <a:rPr lang="zh-TW" altLang="en-US" dirty="0"/>
              <a:t>分鐘完成學習單（一）</a:t>
            </a:r>
          </a:p>
        </p:txBody>
      </p:sp>
      <p:sp>
        <p:nvSpPr>
          <p:cNvPr id="100" name="Google Shape;100;p3:notes">
            <a:extLst>
              <a:ext uri="{FF2B5EF4-FFF2-40B4-BE49-F238E27FC236}">
                <a16:creationId xmlns:a16="http://schemas.microsoft.com/office/drawing/2014/main" xmlns="" id="{97347372-FEFB-66EB-A182-6B4BA92B57B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01241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8925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a:extLst>
            <a:ext uri="{FF2B5EF4-FFF2-40B4-BE49-F238E27FC236}">
              <a16:creationId xmlns:a16="http://schemas.microsoft.com/office/drawing/2014/main" xmlns="" id="{1ADBAB5D-4861-CD78-7D8F-58F0C7AA918C}"/>
            </a:ext>
          </a:extLst>
        </p:cNvPr>
        <p:cNvGrpSpPr/>
        <p:nvPr/>
      </p:nvGrpSpPr>
      <p:grpSpPr>
        <a:xfrm>
          <a:off x="0" y="0"/>
          <a:ext cx="0" cy="0"/>
          <a:chOff x="0" y="0"/>
          <a:chExt cx="0" cy="0"/>
        </a:xfrm>
      </p:grpSpPr>
      <p:sp>
        <p:nvSpPr>
          <p:cNvPr id="143" name="Google Shape;143;p8:notes">
            <a:extLst>
              <a:ext uri="{FF2B5EF4-FFF2-40B4-BE49-F238E27FC236}">
                <a16:creationId xmlns:a16="http://schemas.microsoft.com/office/drawing/2014/main" xmlns="" id="{01CCEC25-96D8-C0FF-DCD2-9FF14E74D30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ltLang="zh-TW" dirty="0"/>
              <a:t>1.</a:t>
            </a:r>
            <a:r>
              <a:rPr lang="zh-TW" altLang="en-US" dirty="0"/>
              <a:t>小組只需報告學習單（一）的第</a:t>
            </a:r>
            <a:r>
              <a:rPr lang="en-US" altLang="zh-TW" dirty="0"/>
              <a:t>1</a:t>
            </a:r>
            <a:r>
              <a:rPr lang="zh-TW" altLang="en-US" dirty="0"/>
              <a:t>、</a:t>
            </a:r>
            <a:r>
              <a:rPr lang="en-US" altLang="zh-TW" dirty="0"/>
              <a:t>2</a:t>
            </a:r>
            <a:r>
              <a:rPr lang="zh-TW" altLang="en-US" dirty="0"/>
              <a:t>題，無需報告四張圖片的時序。</a:t>
            </a:r>
          </a:p>
          <a:p>
            <a:pPr marL="0" lvl="0" indent="0" algn="l" rtl="0">
              <a:spcBef>
                <a:spcPts val="360"/>
              </a:spcBef>
              <a:spcAft>
                <a:spcPts val="0"/>
              </a:spcAft>
              <a:buNone/>
            </a:pPr>
            <a:r>
              <a:rPr lang="en-US" altLang="zh-TW" dirty="0"/>
              <a:t>2.</a:t>
            </a:r>
            <a:r>
              <a:rPr lang="zh-TW" altLang="en-US" dirty="0"/>
              <a:t>教師先不公布正確答案與排序，留待活動二的學生實作</a:t>
            </a:r>
            <a:r>
              <a:rPr lang="en-US" altLang="zh-TW" dirty="0"/>
              <a:t>⑴</a:t>
            </a:r>
            <a:r>
              <a:rPr lang="zh-TW" altLang="en-US" dirty="0"/>
              <a:t>，讓學生自行查詢答案。</a:t>
            </a:r>
          </a:p>
          <a:p>
            <a:pPr marL="0" lvl="0" indent="0" algn="l" rtl="0">
              <a:spcBef>
                <a:spcPts val="0"/>
              </a:spcBef>
              <a:spcAft>
                <a:spcPts val="0"/>
              </a:spcAft>
              <a:buNone/>
            </a:pPr>
            <a:endParaRPr dirty="0"/>
          </a:p>
        </p:txBody>
      </p:sp>
      <p:sp>
        <p:nvSpPr>
          <p:cNvPr id="144" name="Google Shape;144;p8:notes">
            <a:extLst>
              <a:ext uri="{FF2B5EF4-FFF2-40B4-BE49-F238E27FC236}">
                <a16:creationId xmlns:a16="http://schemas.microsoft.com/office/drawing/2014/main" xmlns="" id="{541A2770-7364-6B47-6056-46B1B9ACB5A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6251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3.emf"/><Relationship Id="rId5" Type="http://schemas.openxmlformats.org/officeDocument/2006/relationships/image" Target="../media/image7.emf"/><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emf"/><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emf"/><Relationship Id="rId5" Type="http://schemas.openxmlformats.org/officeDocument/2006/relationships/image" Target="../media/image7.emf"/><Relationship Id="rId4" Type="http://schemas.openxmlformats.org/officeDocument/2006/relationships/image" Target="../media/image2.emf"/></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7.emf"/><Relationship Id="rId5" Type="http://schemas.openxmlformats.org/officeDocument/2006/relationships/image" Target="../media/image10.emf"/><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emf"/><Relationship Id="rId1" Type="http://schemas.openxmlformats.org/officeDocument/2006/relationships/slideMaster" Target="../slideMasters/slideMaster2.xml"/><Relationship Id="rId5" Type="http://schemas.openxmlformats.org/officeDocument/2006/relationships/image" Target="../media/image3.emf"/><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emf"/><Relationship Id="rId1" Type="http://schemas.openxmlformats.org/officeDocument/2006/relationships/slideMaster" Target="../slideMasters/slideMaster2.xml"/><Relationship Id="rId5" Type="http://schemas.openxmlformats.org/officeDocument/2006/relationships/image" Target="../media/image3.emf"/><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標題投影片" userDrawn="1">
  <p:cSld name="標題封面">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xmlns=""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7" name="圖片 6" descr="一張含有 螢幕擷取畫面, 紫色, 設計 的圖片&#10;&#10;AI 產生的內容可能不正確。">
            <a:extLst>
              <a:ext uri="{FF2B5EF4-FFF2-40B4-BE49-F238E27FC236}">
                <a16:creationId xmlns:a16="http://schemas.microsoft.com/office/drawing/2014/main" xmlns="" id="{B3437EA4-FD90-1AB7-6379-CCB9B88C1916}"/>
              </a:ext>
            </a:extLst>
          </p:cNvPr>
          <p:cNvPicPr>
            <a:picLocks noChangeAspect="1"/>
          </p:cNvPicPr>
          <p:nvPr userDrawn="1"/>
        </p:nvPicPr>
        <p:blipFill>
          <a:blip r:embed="rId2"/>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3"/>
          <a:stretch>
            <a:fillRect/>
          </a:stretch>
        </p:blipFill>
        <p:spPr>
          <a:xfrm rot="19634151">
            <a:off x="5669603"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17160963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7" name="圖片 6" descr="一張含有 螢幕擷取畫面, 紫色, 設計 的圖片&#10;&#10;AI 產生的內容可能不正確。">
            <a:extLst>
              <a:ext uri="{FF2B5EF4-FFF2-40B4-BE49-F238E27FC236}">
                <a16:creationId xmlns:a16="http://schemas.microsoft.com/office/drawing/2014/main" xmlns="" id="{13707BD3-FFE0-490C-89B1-4EF89F652E1D}"/>
              </a:ext>
            </a:extLst>
          </p:cNvPr>
          <p:cNvPicPr>
            <a:picLocks noChangeAspect="1"/>
          </p:cNvPicPr>
          <p:nvPr userDrawn="1"/>
        </p:nvPicPr>
        <p:blipFill>
          <a:blip r:embed="rId3"/>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6"/>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xmlns=""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034665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2"/>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3"/>
          <a:srcRect l="14272"/>
          <a:stretch>
            <a:fillRect/>
          </a:stretch>
        </p:blipFill>
        <p:spPr>
          <a:xfrm>
            <a:off x="-1" y="0"/>
            <a:ext cx="4377609" cy="5508176"/>
          </a:xfrm>
          <a:prstGeom prst="rect">
            <a:avLst/>
          </a:prstGeom>
        </p:spPr>
      </p:pic>
      <p:pic>
        <p:nvPicPr>
          <p:cNvPr id="4" name="圖片 3">
            <a:extLst>
              <a:ext uri="{FF2B5EF4-FFF2-40B4-BE49-F238E27FC236}">
                <a16:creationId xmlns:a16="http://schemas.microsoft.com/office/drawing/2014/main" xmlns="" id="{AD045041-E93B-3D70-CA8D-9C5E450B65A8}"/>
              </a:ext>
            </a:extLst>
          </p:cNvPr>
          <p:cNvPicPr>
            <a:picLocks noChangeAspect="1"/>
          </p:cNvPicPr>
          <p:nvPr userDrawn="1"/>
        </p:nvPicPr>
        <p:blipFill>
          <a:blip r:embed="rId4"/>
          <a:stretch>
            <a:fillRect/>
          </a:stretch>
        </p:blipFill>
        <p:spPr>
          <a:xfrm>
            <a:off x="738703" y="5919489"/>
            <a:ext cx="2286000" cy="469900"/>
          </a:xfrm>
          <a:prstGeom prst="rect">
            <a:avLst/>
          </a:prstGeom>
        </p:spPr>
      </p:pic>
      <p:pic>
        <p:nvPicPr>
          <p:cNvPr id="7" name="圖片 6">
            <a:extLst>
              <a:ext uri="{FF2B5EF4-FFF2-40B4-BE49-F238E27FC236}">
                <a16:creationId xmlns:a16="http://schemas.microsoft.com/office/drawing/2014/main" xmlns=""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xmlns=""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1E8F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xmlns=""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692199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6" name="圖片 5" descr="一張含有 螢幕擷取畫面, 紫色, 設計 的圖片&#10;&#10;AI 產生的內容可能不正確。">
            <a:extLst>
              <a:ext uri="{FF2B5EF4-FFF2-40B4-BE49-F238E27FC236}">
                <a16:creationId xmlns:a16="http://schemas.microsoft.com/office/drawing/2014/main" xmlns="" id="{B71CFF19-744A-8898-4878-A01AEED3BF50}"/>
              </a:ext>
            </a:extLst>
          </p:cNvPr>
          <p:cNvPicPr>
            <a:picLocks noChangeAspect="1"/>
          </p:cNvPicPr>
          <p:nvPr userDrawn="1"/>
        </p:nvPicPr>
        <p:blipFill>
          <a:blip r:embed="rId3"/>
          <a:stretch>
            <a:fillRect/>
          </a:stretch>
        </p:blipFill>
        <p:spPr>
          <a:xfrm>
            <a:off x="-1667388" y="-1596135"/>
            <a:ext cx="6017898" cy="6416963"/>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xmlns=""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xmlns=""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939612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空白" type="blank">
  <p:cSld name="1_空白">
    <p:bg>
      <p:bgPr>
        <a:solidFill>
          <a:srgbClr val="FFD45C"/>
        </a:solidFill>
        <a:effectLst/>
      </p:bgPr>
    </p:bg>
    <p:spTree>
      <p:nvGrpSpPr>
        <p:cNvPr id="1" name="Shape 51"/>
        <p:cNvGrpSpPr/>
        <p:nvPr/>
      </p:nvGrpSpPr>
      <p:grpSpPr>
        <a:xfrm>
          <a:off x="0" y="0"/>
          <a:ext cx="0" cy="0"/>
          <a:chOff x="0" y="0"/>
          <a:chExt cx="0" cy="0"/>
        </a:xfrm>
      </p:grpSpPr>
      <p:pic>
        <p:nvPicPr>
          <p:cNvPr id="6" name="圖片 5" descr="一張含有 螢幕擷取畫面, Rectangle 的圖片&#10;&#10;AI 產生的內容可能不正確。">
            <a:extLst>
              <a:ext uri="{FF2B5EF4-FFF2-40B4-BE49-F238E27FC236}">
                <a16:creationId xmlns:a16="http://schemas.microsoft.com/office/drawing/2014/main" xmlns="" id="{5338F739-A821-F970-71A5-650DAC9FD2E5}"/>
              </a:ext>
            </a:extLst>
          </p:cNvPr>
          <p:cNvPicPr>
            <a:picLocks noChangeAspect="1"/>
          </p:cNvPicPr>
          <p:nvPr userDrawn="1"/>
        </p:nvPicPr>
        <p:blipFill>
          <a:blip r:embed="rId2"/>
          <a:stretch>
            <a:fillRect/>
          </a:stretch>
        </p:blipFill>
        <p:spPr>
          <a:xfrm>
            <a:off x="184943" y="187118"/>
            <a:ext cx="6478904" cy="1843996"/>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xmlns=""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xmlns=""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xmlns=""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xmlns=""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xmlns=""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xmlns=""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xmlns=""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xmlns=""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xmlns=""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xmlns=""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xmlns=""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xmlns=""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xmlns="" id="{992441FB-0C70-404F-3AA4-9F719A77A695}"/>
              </a:ext>
            </a:extLst>
          </p:cNvPr>
          <p:cNvPicPr>
            <a:picLocks noChangeAspect="1"/>
          </p:cNvPicPr>
          <p:nvPr userDrawn="1"/>
        </p:nvPicPr>
        <p:blipFill>
          <a:blip r:embed="rId2"/>
          <a:stretch>
            <a:fillRect/>
          </a:stretch>
        </p:blipFill>
        <p:spPr>
          <a:xfrm>
            <a:off x="184943" y="187118"/>
            <a:ext cx="6539741" cy="1861311"/>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3111486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作業系統, Rectangle, 多媒體 的圖片&#10;&#10;AI 產生的內容可能不正確。">
            <a:extLst>
              <a:ext uri="{FF2B5EF4-FFF2-40B4-BE49-F238E27FC236}">
                <a16:creationId xmlns:a16="http://schemas.microsoft.com/office/drawing/2014/main" xmlns="" id="{887936BD-F433-4DD4-A211-D5797432333B}"/>
              </a:ext>
            </a:extLst>
          </p:cNvPr>
          <p:cNvPicPr>
            <a:picLocks noChangeAspect="1"/>
          </p:cNvPicPr>
          <p:nvPr userDrawn="1"/>
        </p:nvPicPr>
        <p:blipFill>
          <a:blip r:embed="rId2"/>
          <a:stretch>
            <a:fillRect/>
          </a:stretch>
        </p:blipFill>
        <p:spPr>
          <a:xfrm>
            <a:off x="750475" y="837622"/>
            <a:ext cx="10662800" cy="5825282"/>
          </a:xfrm>
          <a:prstGeom prst="rect">
            <a:avLst/>
          </a:prstGeom>
        </p:spPr>
      </p:pic>
      <p:sp>
        <p:nvSpPr>
          <p:cNvPr id="2" name="矩形 1">
            <a:extLst>
              <a:ext uri="{FF2B5EF4-FFF2-40B4-BE49-F238E27FC236}">
                <a16:creationId xmlns:a16="http://schemas.microsoft.com/office/drawing/2014/main" xmlns="" id="{BC5F4CE6-C14C-A802-C398-19D2A3C35C0F}"/>
              </a:ext>
            </a:extLst>
          </p:cNvPr>
          <p:cNvSpPr/>
          <p:nvPr userDrawn="1"/>
        </p:nvSpPr>
        <p:spPr>
          <a:xfrm>
            <a:off x="1222829" y="1120061"/>
            <a:ext cx="3298371" cy="462579"/>
          </a:xfrm>
          <a:prstGeom prst="rect">
            <a:avLst/>
          </a:prstGeom>
          <a:solidFill>
            <a:srgbClr val="B1E8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7" name="圖片 6">
            <a:extLst>
              <a:ext uri="{FF2B5EF4-FFF2-40B4-BE49-F238E27FC236}">
                <a16:creationId xmlns:a16="http://schemas.microsoft.com/office/drawing/2014/main" xmlns=""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371178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7" name="圖片 6" descr="一張含有 螢幕擷取畫面, 電腦, 作業系統, 多媒體 的圖片&#10;&#10;AI 產生的內容可能不正確。">
            <a:extLst>
              <a:ext uri="{FF2B5EF4-FFF2-40B4-BE49-F238E27FC236}">
                <a16:creationId xmlns:a16="http://schemas.microsoft.com/office/drawing/2014/main" xmlns="" id="{99B578FA-4512-AD73-A04A-47AE7536BA5B}"/>
              </a:ext>
            </a:extLst>
          </p:cNvPr>
          <p:cNvPicPr>
            <a:picLocks noChangeAspect="1"/>
          </p:cNvPicPr>
          <p:nvPr userDrawn="1"/>
        </p:nvPicPr>
        <p:blipFill>
          <a:blip r:embed="rId2"/>
          <a:stretch>
            <a:fillRect/>
          </a:stretch>
        </p:blipFill>
        <p:spPr>
          <a:xfrm>
            <a:off x="651369" y="673768"/>
            <a:ext cx="10726467" cy="5942362"/>
          </a:xfrm>
          <a:prstGeom prst="rect">
            <a:avLst/>
          </a:prstGeom>
        </p:spPr>
      </p:pic>
      <p:pic>
        <p:nvPicPr>
          <p:cNvPr id="4" name="圖片 3">
            <a:extLst>
              <a:ext uri="{FF2B5EF4-FFF2-40B4-BE49-F238E27FC236}">
                <a16:creationId xmlns:a16="http://schemas.microsoft.com/office/drawing/2014/main" xmlns=""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879970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空白" type="blank" preserve="1">
  <p:cSld name="空白">
    <p:bg>
      <p:bgPr>
        <a:solidFill>
          <a:srgbClr val="FFD45C"/>
        </a:solidFill>
        <a:effectLst/>
      </p:bgPr>
    </p:bg>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作業系統 的圖片&#10;&#10;AI 產生的內容可能不正確。">
            <a:extLst>
              <a:ext uri="{FF2B5EF4-FFF2-40B4-BE49-F238E27FC236}">
                <a16:creationId xmlns:a16="http://schemas.microsoft.com/office/drawing/2014/main" xmlns="" id="{CC761880-6CE3-3D09-7983-33F2FEA1940E}"/>
              </a:ext>
            </a:extLst>
          </p:cNvPr>
          <p:cNvPicPr>
            <a:picLocks noChangeAspect="1"/>
          </p:cNvPicPr>
          <p:nvPr userDrawn="1"/>
        </p:nvPicPr>
        <p:blipFill>
          <a:blip r:embed="rId3"/>
          <a:stretch>
            <a:fillRect/>
          </a:stretch>
        </p:blipFill>
        <p:spPr>
          <a:xfrm>
            <a:off x="3171825" y="682482"/>
            <a:ext cx="8964978" cy="599329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4"/>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AD045041-E93B-3D70-CA8D-9C5E450B65A8}"/>
              </a:ext>
            </a:extLst>
          </p:cNvPr>
          <p:cNvPicPr>
            <a:picLocks noChangeAspect="1"/>
          </p:cNvPicPr>
          <p:nvPr userDrawn="1"/>
        </p:nvPicPr>
        <p:blipFill>
          <a:blip r:embed="rId5"/>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830062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空白" type="blank" preserve="1">
  <p:cSld name="1_空白">
    <p:bg>
      <p:bgPr>
        <a:solidFill>
          <a:srgbClr val="FFD45C"/>
        </a:solidFill>
        <a:effectLst/>
      </p:bgPr>
    </p:bg>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的圖片&#10;&#10;AI 產生的內容可能不正確。">
            <a:extLst>
              <a:ext uri="{FF2B5EF4-FFF2-40B4-BE49-F238E27FC236}">
                <a16:creationId xmlns:a16="http://schemas.microsoft.com/office/drawing/2014/main" xmlns="" id="{42F6F5EC-8C4F-A6D4-AA87-51C51B3BB9E9}"/>
              </a:ext>
            </a:extLst>
          </p:cNvPr>
          <p:cNvPicPr>
            <a:picLocks noChangeAspect="1"/>
          </p:cNvPicPr>
          <p:nvPr userDrawn="1"/>
        </p:nvPicPr>
        <p:blipFill>
          <a:blip r:embed="rId3"/>
          <a:stretch>
            <a:fillRect/>
          </a:stretch>
        </p:blipFill>
        <p:spPr>
          <a:xfrm>
            <a:off x="3187073" y="849323"/>
            <a:ext cx="8896047" cy="5804513"/>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4"/>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AD045041-E93B-3D70-CA8D-9C5E450B65A8}"/>
              </a:ext>
            </a:extLst>
          </p:cNvPr>
          <p:cNvPicPr>
            <a:picLocks noChangeAspect="1"/>
          </p:cNvPicPr>
          <p:nvPr userDrawn="1"/>
        </p:nvPicPr>
        <p:blipFill>
          <a:blip r:embed="rId5"/>
          <a:stretch>
            <a:fillRect/>
          </a:stretch>
        </p:blipFill>
        <p:spPr>
          <a:xfrm>
            <a:off x="738703" y="5919489"/>
            <a:ext cx="2286000" cy="469900"/>
          </a:xfrm>
          <a:prstGeom prst="rect">
            <a:avLst/>
          </a:prstGeom>
        </p:spPr>
      </p:pic>
      <p:sp>
        <p:nvSpPr>
          <p:cNvPr id="8" name="矩形 7">
            <a:extLst>
              <a:ext uri="{FF2B5EF4-FFF2-40B4-BE49-F238E27FC236}">
                <a16:creationId xmlns:a16="http://schemas.microsoft.com/office/drawing/2014/main" xmlns="" id="{E4AB8F6B-8E33-02D0-C4F5-C344CE5A82D1}"/>
              </a:ext>
            </a:extLst>
          </p:cNvPr>
          <p:cNvSpPr/>
          <p:nvPr userDrawn="1"/>
        </p:nvSpPr>
        <p:spPr>
          <a:xfrm>
            <a:off x="3559629" y="1065007"/>
            <a:ext cx="3298371" cy="462579"/>
          </a:xfrm>
          <a:prstGeom prst="rect">
            <a:avLst/>
          </a:prstGeom>
          <a:solidFill>
            <a:srgbClr val="B1E8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spTree>
    <p:extLst>
      <p:ext uri="{BB962C8B-B14F-4D97-AF65-F5344CB8AC3E}">
        <p14:creationId xmlns:p14="http://schemas.microsoft.com/office/powerpoint/2010/main" val="17940665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5" Type="http://schemas.openxmlformats.org/officeDocument/2006/relationships/slideLayout" Target="../slideLayouts/slideLayout8.xml"/><Relationship Id="rId10" Type="http://schemas.openxmlformats.org/officeDocument/2006/relationships/image" Target="../media/image1.emf"/><Relationship Id="rId4" Type="http://schemas.openxmlformats.org/officeDocument/2006/relationships/slideLayout" Target="../slideLayouts/slideLayout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D55C"/>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cSld>
  <p:clrMap bg1="lt1" tx1="dk1" bg2="dk2" tx2="lt2" accent1="accent1" accent2="accent2" accent3="accent3" accent4="accent4" accent5="accent5" accent6="accent6" hlink="hlink" folHlink="folHlink"/>
  <p:sldLayoutIdLst>
    <p:sldLayoutId id="2147483649" r:id="rId1"/>
    <p:sldLayoutId id="2147483674" r:id="rId2"/>
    <p:sldLayoutId id="214748366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D65B"/>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xmlns="" id="{02996F39-C4AC-3421-4CC7-7328BC08F7AB}"/>
              </a:ext>
            </a:extLst>
          </p:cNvPr>
          <p:cNvPicPr>
            <a:picLocks noChangeAspect="1"/>
          </p:cNvPicPr>
          <p:nvPr userDrawn="1"/>
        </p:nvPicPr>
        <p:blipFill>
          <a:blip r:embed="rId10"/>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xmlns=""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901214399"/>
      </p:ext>
    </p:extLst>
  </p:cSld>
  <p:clrMap bg1="lt1" tx1="dk1" bg2="lt2" tx2="dk2" accent1="accent1" accent2="accent2" accent3="accent3" accent4="accent4" accent5="accent5" accent6="accent6" hlink="hlink" folHlink="folHlink"/>
  <p:sldLayoutIdLst>
    <p:sldLayoutId id="2147483655" r:id="rId1"/>
    <p:sldLayoutId id="2147483675" r:id="rId2"/>
    <p:sldLayoutId id="2147483670" r:id="rId3"/>
    <p:sldLayoutId id="2147483673" r:id="rId4"/>
    <p:sldLayoutId id="2147483671" r:id="rId5"/>
    <p:sldLayoutId id="2147483672"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1.emf"/><Relationship Id="rId4" Type="http://schemas.openxmlformats.org/officeDocument/2006/relationships/image" Target="../media/image16.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0.emf"/><Relationship Id="rId5" Type="http://schemas.openxmlformats.org/officeDocument/2006/relationships/image" Target="../media/image3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comments" Target="../comments/comment1.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24.jp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42.png"/><Relationship Id="rId4" Type="http://schemas.openxmlformats.org/officeDocument/2006/relationships/image" Target="../media/image41.jpg"/></Relationships>
</file>

<file path=ppt/slides/_rels/slide21.xml.rels><?xml version="1.0" encoding="UTF-8" standalone="yes"?>
<Relationships xmlns="http://schemas.openxmlformats.org/package/2006/relationships"><Relationship Id="rId3" Type="http://schemas.openxmlformats.org/officeDocument/2006/relationships/hyperlink" Target="https://taiwanindex.nmth.gov.tw/"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customXml" Target="../ink/ink5.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ustomXml" Target="../ink/ink6.xml"/><Relationship Id="rId7"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0.png"/><Relationship Id="rId11" Type="http://schemas.openxmlformats.org/officeDocument/2006/relationships/image" Target="../media/image46.emf"/><Relationship Id="rId5" Type="http://schemas.openxmlformats.org/officeDocument/2006/relationships/image" Target="../media/image29.png"/><Relationship Id="rId10" Type="http://schemas.openxmlformats.org/officeDocument/2006/relationships/image" Target="../media/image39.png"/><Relationship Id="rId4" Type="http://schemas.openxmlformats.org/officeDocument/2006/relationships/image" Target="../media/image25.png"/><Relationship Id="rId9" Type="http://schemas.openxmlformats.org/officeDocument/2006/relationships/image" Target="../media/image10.emf"/></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8.emf"/></Relationships>
</file>

<file path=ppt/slides/_rels/slide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25.png"/><Relationship Id="rId4" Type="http://schemas.openxmlformats.org/officeDocument/2006/relationships/customXml" Target="../ink/ink2.xml"/></Relationships>
</file>

<file path=ppt/slides/_rels/slide3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ustomXml" Target="../ink/ink7.xml"/><Relationship Id="rId7"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0.emf"/></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1.emf"/><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ustomXml" Target="../ink/ink8.xml"/><Relationship Id="rId7"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55.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emf"/><Relationship Id="rId7" Type="http://schemas.openxmlformats.org/officeDocument/2006/relationships/image" Target="../media/image7.emf"/><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image" Target="../media/image19.emf"/><Relationship Id="rId5" Type="http://schemas.openxmlformats.org/officeDocument/2006/relationships/image" Target="../media/image20.emf"/><Relationship Id="rId4" Type="http://schemas.openxmlformats.org/officeDocument/2006/relationships/image" Target="../media/image17.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customXml" Target="../ink/ink3.xml"/><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45C"/>
        </a:solidFill>
        <a:effectLst/>
      </p:bgPr>
    </p:bg>
    <p:spTree>
      <p:nvGrpSpPr>
        <p:cNvPr id="1" name="Shape 84"/>
        <p:cNvGrpSpPr/>
        <p:nvPr/>
      </p:nvGrpSpPr>
      <p:grpSpPr>
        <a:xfrm>
          <a:off x="0" y="0"/>
          <a:ext cx="0" cy="0"/>
          <a:chOff x="0" y="0"/>
          <a:chExt cx="0" cy="0"/>
        </a:xfrm>
      </p:grpSpPr>
      <p:pic>
        <p:nvPicPr>
          <p:cNvPr id="4" name="圖片 3" descr="一張含有 文字, 字型, 螢幕擷取畫面, Rectangle 的圖片&#10;&#10;AI 產生的內容可能不正確。">
            <a:extLst>
              <a:ext uri="{FF2B5EF4-FFF2-40B4-BE49-F238E27FC236}">
                <a16:creationId xmlns:a16="http://schemas.microsoft.com/office/drawing/2014/main" xmlns="" id="{ABCB805B-ECE4-31BE-6A0C-B35AB1704B59}"/>
              </a:ext>
            </a:extLst>
          </p:cNvPr>
          <p:cNvPicPr>
            <a:picLocks noChangeAspect="1"/>
          </p:cNvPicPr>
          <p:nvPr/>
        </p:nvPicPr>
        <p:blipFill>
          <a:blip r:embed="rId3"/>
          <a:stretch>
            <a:fillRect/>
          </a:stretch>
        </p:blipFill>
        <p:spPr>
          <a:xfrm>
            <a:off x="1328298" y="1004543"/>
            <a:ext cx="7010400" cy="3924300"/>
          </a:xfrm>
          <a:prstGeom prst="rect">
            <a:avLst/>
          </a:prstGeom>
        </p:spPr>
      </p:pic>
      <p:pic>
        <p:nvPicPr>
          <p:cNvPr id="8" name="圖片 7">
            <a:extLst>
              <a:ext uri="{FF2B5EF4-FFF2-40B4-BE49-F238E27FC236}">
                <a16:creationId xmlns:a16="http://schemas.microsoft.com/office/drawing/2014/main" xmlns="" id="{56084EF8-744D-0A16-6E9C-D84714640B88}"/>
              </a:ext>
            </a:extLst>
          </p:cNvPr>
          <p:cNvPicPr>
            <a:picLocks noChangeAspect="1"/>
          </p:cNvPicPr>
          <p:nvPr/>
        </p:nvPicPr>
        <p:blipFill>
          <a:blip r:embed="rId4"/>
          <a:stretch>
            <a:fillRect/>
          </a:stretch>
        </p:blipFill>
        <p:spPr>
          <a:xfrm rot="811961">
            <a:off x="9195351" y="3570581"/>
            <a:ext cx="2532093" cy="3569106"/>
          </a:xfrm>
          <a:prstGeom prst="rect">
            <a:avLst/>
          </a:prstGeom>
        </p:spPr>
      </p:pic>
      <p:pic>
        <p:nvPicPr>
          <p:cNvPr id="17" name="圖片 16" descr="一張含有 美工圖案, 卡通, 藝術, 圖解 的圖片&#10;&#10;AI 產生的內容可能不正確。">
            <a:extLst>
              <a:ext uri="{FF2B5EF4-FFF2-40B4-BE49-F238E27FC236}">
                <a16:creationId xmlns:a16="http://schemas.microsoft.com/office/drawing/2014/main" xmlns="" id="{1EE9F399-33C0-44C7-547F-801F55954017}"/>
              </a:ext>
            </a:extLst>
          </p:cNvPr>
          <p:cNvPicPr>
            <a:picLocks noChangeAspect="1"/>
          </p:cNvPicPr>
          <p:nvPr/>
        </p:nvPicPr>
        <p:blipFill>
          <a:blip r:embed="rId5"/>
          <a:stretch>
            <a:fillRect/>
          </a:stretch>
        </p:blipFill>
        <p:spPr>
          <a:xfrm>
            <a:off x="6776177" y="1550215"/>
            <a:ext cx="2846606" cy="4281770"/>
          </a:xfrm>
          <a:prstGeom prst="rect">
            <a:avLst/>
          </a:prstGeom>
        </p:spPr>
      </p:pic>
      <p:pic>
        <p:nvPicPr>
          <p:cNvPr id="9" name="圖片 8" descr="一張含有 圓形, 設計, 卡通 的圖片&#10;&#10;AI 產生的內容可能不正確。">
            <a:extLst>
              <a:ext uri="{FF2B5EF4-FFF2-40B4-BE49-F238E27FC236}">
                <a16:creationId xmlns:a16="http://schemas.microsoft.com/office/drawing/2014/main" xmlns="" id="{85A5ECF0-59AB-FAA4-AF86-71EA42DA1A95}"/>
              </a:ext>
            </a:extLst>
          </p:cNvPr>
          <p:cNvPicPr>
            <a:picLocks noChangeAspect="1"/>
          </p:cNvPicPr>
          <p:nvPr/>
        </p:nvPicPr>
        <p:blipFill>
          <a:blip r:embed="rId6"/>
          <a:srcRect r="21020" b="58415"/>
          <a:stretch>
            <a:fillRect/>
          </a:stretch>
        </p:blipFill>
        <p:spPr>
          <a:xfrm rot="452589">
            <a:off x="-404890" y="3203030"/>
            <a:ext cx="2917612" cy="1733965"/>
          </a:xfrm>
          <a:prstGeom prst="rect">
            <a:avLst/>
          </a:prstGeom>
        </p:spPr>
      </p:pic>
      <p:pic>
        <p:nvPicPr>
          <p:cNvPr id="2" name="圖片 1">
            <a:extLst>
              <a:ext uri="{FF2B5EF4-FFF2-40B4-BE49-F238E27FC236}">
                <a16:creationId xmlns:a16="http://schemas.microsoft.com/office/drawing/2014/main" xmlns="" id="{3992A441-9C9B-9AD5-38EE-9AAE53E1AEB7}"/>
              </a:ext>
            </a:extLst>
          </p:cNvPr>
          <p:cNvPicPr>
            <a:picLocks noChangeAspect="1"/>
          </p:cNvPicPr>
          <p:nvPr/>
        </p:nvPicPr>
        <p:blipFill>
          <a:blip r:embed="rId7"/>
          <a:stretch>
            <a:fillRect/>
          </a:stretch>
        </p:blipFill>
        <p:spPr>
          <a:xfrm>
            <a:off x="9502297" y="814812"/>
            <a:ext cx="2328842" cy="1039589"/>
          </a:xfrm>
          <a:prstGeom prst="rect">
            <a:avLst/>
          </a:prstGeom>
        </p:spPr>
      </p:pic>
      <p:pic>
        <p:nvPicPr>
          <p:cNvPr id="16" name="圖片 15">
            <a:extLst>
              <a:ext uri="{FF2B5EF4-FFF2-40B4-BE49-F238E27FC236}">
                <a16:creationId xmlns:a16="http://schemas.microsoft.com/office/drawing/2014/main" xmlns="" id="{7033B291-95CC-7A6A-5601-9EEBD4365ABB}"/>
              </a:ext>
            </a:extLst>
          </p:cNvPr>
          <p:cNvPicPr>
            <a:picLocks noChangeAspect="1"/>
          </p:cNvPicPr>
          <p:nvPr/>
        </p:nvPicPr>
        <p:blipFill>
          <a:blip r:embed="rId8"/>
          <a:stretch>
            <a:fillRect/>
          </a:stretch>
        </p:blipFill>
        <p:spPr>
          <a:xfrm>
            <a:off x="603162" y="5385884"/>
            <a:ext cx="3564286" cy="860345"/>
          </a:xfrm>
          <a:prstGeom prst="rect">
            <a:avLst/>
          </a:prstGeom>
        </p:spPr>
      </p:pic>
      <p:sp>
        <p:nvSpPr>
          <p:cNvPr id="15" name="文字方塊 14">
            <a:extLst>
              <a:ext uri="{FF2B5EF4-FFF2-40B4-BE49-F238E27FC236}">
                <a16:creationId xmlns:a16="http://schemas.microsoft.com/office/drawing/2014/main" xmlns="" id="{CAAA0AAE-A8DA-5903-C5A8-093A46B186EB}"/>
              </a:ext>
            </a:extLst>
          </p:cNvPr>
          <p:cNvSpPr txBox="1"/>
          <p:nvPr/>
        </p:nvSpPr>
        <p:spPr>
          <a:xfrm>
            <a:off x="924357" y="5646779"/>
            <a:ext cx="3219796" cy="338554"/>
          </a:xfrm>
          <a:prstGeom prst="rect">
            <a:avLst/>
          </a:prstGeom>
          <a:noFill/>
        </p:spPr>
        <p:txBody>
          <a:bodyPr wrap="square" rtlCol="0">
            <a:spAutoFit/>
          </a:bodyPr>
          <a:lstStyle/>
          <a:p>
            <a:r>
              <a:rPr kumimoji="1" lang="zh-TW" altLang="en-US" sz="1600" b="1" dirty="0">
                <a:solidFill>
                  <a:srgbClr val="7030A0"/>
                </a:solidFill>
              </a:rPr>
              <a:t>作者    新北市立中和國中 李金鳳</a:t>
            </a:r>
          </a:p>
        </p:txBody>
      </p:sp>
      <p:pic>
        <p:nvPicPr>
          <p:cNvPr id="33" name="圖片 32">
            <a:extLst>
              <a:ext uri="{FF2B5EF4-FFF2-40B4-BE49-F238E27FC236}">
                <a16:creationId xmlns:a16="http://schemas.microsoft.com/office/drawing/2014/main" xmlns="" id="{9E38FE21-506F-CCF3-CEF1-72B8D3CF5FB2}"/>
              </a:ext>
            </a:extLst>
          </p:cNvPr>
          <p:cNvPicPr>
            <a:picLocks noChangeAspect="1"/>
          </p:cNvPicPr>
          <p:nvPr/>
        </p:nvPicPr>
        <p:blipFill>
          <a:blip r:embed="rId9"/>
          <a:stretch>
            <a:fillRect/>
          </a:stretch>
        </p:blipFill>
        <p:spPr>
          <a:xfrm>
            <a:off x="334227" y="279247"/>
            <a:ext cx="2846151" cy="475945"/>
          </a:xfrm>
          <a:prstGeom prst="rect">
            <a:avLst/>
          </a:prstGeom>
        </p:spPr>
      </p:pic>
      <p:pic>
        <p:nvPicPr>
          <p:cNvPr id="13" name="圖片 12">
            <a:extLst>
              <a:ext uri="{FF2B5EF4-FFF2-40B4-BE49-F238E27FC236}">
                <a16:creationId xmlns:a16="http://schemas.microsoft.com/office/drawing/2014/main" xmlns="" id="{CD1FB459-FE61-AEA0-935D-06007BA32CFD}"/>
              </a:ext>
            </a:extLst>
          </p:cNvPr>
          <p:cNvPicPr>
            <a:picLocks noChangeAspect="1"/>
          </p:cNvPicPr>
          <p:nvPr/>
        </p:nvPicPr>
        <p:blipFill>
          <a:blip r:embed="rId10"/>
          <a:stretch>
            <a:fillRect/>
          </a:stretch>
        </p:blipFill>
        <p:spPr>
          <a:xfrm>
            <a:off x="-7716948" y="1228331"/>
            <a:ext cx="6731000" cy="3581400"/>
          </a:xfrm>
          <a:prstGeom prst="rect">
            <a:avLst/>
          </a:prstGeom>
        </p:spPr>
      </p:pic>
      <p:grpSp>
        <p:nvGrpSpPr>
          <p:cNvPr id="10" name="群組 9">
            <a:extLst>
              <a:ext uri="{FF2B5EF4-FFF2-40B4-BE49-F238E27FC236}">
                <a16:creationId xmlns:a16="http://schemas.microsoft.com/office/drawing/2014/main" xmlns="" id="{DB60593B-4EFE-C029-3E7F-5753FB1934B1}"/>
              </a:ext>
            </a:extLst>
          </p:cNvPr>
          <p:cNvGrpSpPr/>
          <p:nvPr/>
        </p:nvGrpSpPr>
        <p:grpSpPr>
          <a:xfrm rot="2567266">
            <a:off x="-6842835" y="2277800"/>
            <a:ext cx="7522543" cy="2083038"/>
            <a:chOff x="1073126" y="-2869627"/>
            <a:chExt cx="5962695" cy="2083038"/>
          </a:xfrm>
          <a:scene3d>
            <a:camera prst="isometricTopUp">
              <a:rot lat="19476224" lon="19800000" rev="3609746"/>
            </a:camera>
            <a:lightRig rig="threePt" dir="t"/>
          </a:scene3d>
        </p:grpSpPr>
        <p:sp>
          <p:nvSpPr>
            <p:cNvPr id="11" name="文字方塊 10">
              <a:extLst>
                <a:ext uri="{FF2B5EF4-FFF2-40B4-BE49-F238E27FC236}">
                  <a16:creationId xmlns:a16="http://schemas.microsoft.com/office/drawing/2014/main" xmlns="" id="{01565C99-F652-8A2B-66AC-5C5262B22F7E}"/>
                </a:ext>
              </a:extLst>
            </p:cNvPr>
            <p:cNvSpPr txBox="1"/>
            <p:nvPr/>
          </p:nvSpPr>
          <p:spPr>
            <a:xfrm>
              <a:off x="1073129" y="-2869627"/>
              <a:ext cx="4494521" cy="1200329"/>
            </a:xfrm>
            <a:prstGeom prst="rect">
              <a:avLst/>
            </a:prstGeom>
            <a:noFill/>
          </p:spPr>
          <p:txBody>
            <a:bodyPr wrap="square" rtlCol="0">
              <a:spAutoFit/>
            </a:bodyPr>
            <a:lstStyle/>
            <a:p>
              <a:r>
                <a:rPr kumimoji="1" lang="zh-TW" altLang="en-US" sz="7200" b="1" dirty="0">
                  <a:ln w="13462">
                    <a:noFill/>
                    <a:prstDash val="solid"/>
                  </a:ln>
                  <a:solidFill>
                    <a:srgbClr val="8B92E6"/>
                  </a:solidFill>
                  <a:latin typeface="Microsoft JhengHei" panose="020B0604030504040204" pitchFamily="34" charset="-120"/>
                  <a:ea typeface="Microsoft JhengHei" panose="020B0604030504040204" pitchFamily="34" charset="-120"/>
                </a:rPr>
                <a:t>舌尖上的臺灣</a:t>
              </a:r>
            </a:p>
          </p:txBody>
        </p:sp>
        <p:sp>
          <p:nvSpPr>
            <p:cNvPr id="12" name="文字方塊 11">
              <a:extLst>
                <a:ext uri="{FF2B5EF4-FFF2-40B4-BE49-F238E27FC236}">
                  <a16:creationId xmlns:a16="http://schemas.microsoft.com/office/drawing/2014/main" xmlns="" id="{AFF057B2-6DCA-D16B-9E2E-5BA87F7B3D99}"/>
                </a:ext>
              </a:extLst>
            </p:cNvPr>
            <p:cNvSpPr txBox="1"/>
            <p:nvPr/>
          </p:nvSpPr>
          <p:spPr>
            <a:xfrm>
              <a:off x="1073126" y="-1556030"/>
              <a:ext cx="5962695" cy="769441"/>
            </a:xfrm>
            <a:prstGeom prst="rect">
              <a:avLst/>
            </a:prstGeom>
            <a:noFill/>
          </p:spPr>
          <p:txBody>
            <a:bodyPr wrap="square" rtlCol="0">
              <a:spAutoFit/>
            </a:bodyPr>
            <a:lstStyle/>
            <a:p>
              <a:r>
                <a:rPr kumimoji="1" lang="zh-TW" altLang="en-US" sz="4400" b="1" dirty="0">
                  <a:ln w="13462">
                    <a:noFill/>
                    <a:prstDash val="solid"/>
                  </a:ln>
                  <a:solidFill>
                    <a:srgbClr val="8B92E6"/>
                  </a:solidFill>
                  <a:latin typeface="Microsoft JhengHei" panose="020B0604030504040204" pitchFamily="34" charset="-120"/>
                  <a:ea typeface="Microsoft JhengHei" panose="020B0604030504040204" pitchFamily="34" charset="-120"/>
                </a:rPr>
                <a:t>臺灣＿的華麗轉身</a:t>
              </a:r>
            </a:p>
          </p:txBody>
        </p:sp>
      </p:grpSp>
      <p:pic>
        <p:nvPicPr>
          <p:cNvPr id="3" name="圖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16718" y="-382781"/>
            <a:ext cx="2700000" cy="1800000"/>
          </a:xfrm>
          <a:prstGeom prst="rect">
            <a:avLst/>
          </a:prstGeom>
        </p:spPr>
      </p:pic>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85BD4500-A9AF-59BC-672F-06E157C76193}"/>
            </a:ext>
          </a:extLst>
        </p:cNvPr>
        <p:cNvGrpSpPr/>
        <p:nvPr/>
      </p:nvGrpSpPr>
      <p:grpSpPr>
        <a:xfrm>
          <a:off x="0" y="0"/>
          <a:ext cx="0" cy="0"/>
          <a:chOff x="0" y="0"/>
          <a:chExt cx="0" cy="0"/>
        </a:xfrm>
      </p:grpSpPr>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B2AE8123-CD32-7B34-D4E8-1BF3B1496AFF}"/>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B2AE8123-CD32-7B34-D4E8-1BF3B1496AFF}"/>
                  </a:ext>
                </a:extLst>
              </p:cNvPr>
              <p:cNvPicPr/>
              <p:nvPr/>
            </p:nvPicPr>
            <p:blipFill>
              <a:blip r:embed="rId4"/>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xmlns="" id="{17F7231C-68BD-4026-A171-213DD97814A4}"/>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甲：番社采風圖</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 黃瓜、番麥 菩提果、黃梨、番石榴</a:t>
            </a:r>
            <a:r>
              <a:rPr lang="en-US" altLang="zh-TW" sz="2400" b="1" dirty="0">
                <a:latin typeface="Microsoft JhengHei"/>
                <a:ea typeface="Microsoft JhengHei"/>
                <a:cs typeface="Microsoft JhengHei"/>
                <a:sym typeface="Microsoft JhengHei"/>
              </a:rPr>
              <a:t>〉</a:t>
            </a:r>
            <a:endParaRPr lang="zh-TW" altLang="en-US" sz="2400" b="1" dirty="0">
              <a:latin typeface="Microsoft JhengHei"/>
              <a:ea typeface="Microsoft JhengHei"/>
              <a:cs typeface="Microsoft JhengHei"/>
              <a:sym typeface="Microsoft JhengHei"/>
            </a:endParaRPr>
          </a:p>
        </p:txBody>
      </p:sp>
      <p:pic>
        <p:nvPicPr>
          <p:cNvPr id="8" name="圖片 7" descr="一張含有 文字, 植物, 螢幕擷取畫面 的圖片&#10;&#10;AI 產生的內容可能不正確。">
            <a:extLst>
              <a:ext uri="{FF2B5EF4-FFF2-40B4-BE49-F238E27FC236}">
                <a16:creationId xmlns:a16="http://schemas.microsoft.com/office/drawing/2014/main" xmlns="" id="{7F3FD0BC-DC73-7DD1-EA7B-39DE2C545B43}"/>
              </a:ext>
            </a:extLst>
          </p:cNvPr>
          <p:cNvPicPr>
            <a:picLocks noChangeAspect="1"/>
          </p:cNvPicPr>
          <p:nvPr/>
        </p:nvPicPr>
        <p:blipFill>
          <a:blip r:embed="rId5"/>
          <a:srcRect l="11185" t="25859" r="61720" b="50305"/>
          <a:stretch>
            <a:fillRect/>
          </a:stretch>
        </p:blipFill>
        <p:spPr>
          <a:xfrm>
            <a:off x="6927127" y="2617474"/>
            <a:ext cx="2645314" cy="3140137"/>
          </a:xfrm>
          <a:prstGeom prst="rect">
            <a:avLst/>
          </a:prstGeom>
        </p:spPr>
      </p:pic>
      <p:pic>
        <p:nvPicPr>
          <p:cNvPr id="3" name="圖片 2">
            <a:extLst>
              <a:ext uri="{FF2B5EF4-FFF2-40B4-BE49-F238E27FC236}">
                <a16:creationId xmlns:a16="http://schemas.microsoft.com/office/drawing/2014/main" xmlns="" id="{1C6A9785-94AB-6F6E-DF25-A3150A266012}"/>
              </a:ext>
            </a:extLst>
          </p:cNvPr>
          <p:cNvPicPr>
            <a:picLocks noChangeAspect="1"/>
          </p:cNvPicPr>
          <p:nvPr/>
        </p:nvPicPr>
        <p:blipFill>
          <a:blip r:embed="rId6">
            <a:duotone>
              <a:schemeClr val="accent1">
                <a:shade val="45000"/>
                <a:satMod val="135000"/>
              </a:schemeClr>
              <a:prstClr val="white"/>
            </a:duotone>
          </a:blip>
          <a:stretch>
            <a:fillRect/>
          </a:stretch>
        </p:blipFill>
        <p:spPr>
          <a:xfrm rot="4833362">
            <a:off x="6959013" y="2461994"/>
            <a:ext cx="515879" cy="765498"/>
          </a:xfrm>
          <a:prstGeom prst="rect">
            <a:avLst/>
          </a:prstGeom>
        </p:spPr>
      </p:pic>
      <p:sp>
        <p:nvSpPr>
          <p:cNvPr id="5" name="副標題 9">
            <a:extLst>
              <a:ext uri="{FF2B5EF4-FFF2-40B4-BE49-F238E27FC236}">
                <a16:creationId xmlns:a16="http://schemas.microsoft.com/office/drawing/2014/main" xmlns="" id="{E1D63F10-5EDB-2220-C6F5-BF330A626015}"/>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說明：黃梨葉似蒲而短闊，兩旁如鋸齒。生於叢中，七、八月大熟。有香氣，而味甘酸；去皮可食。性極寒，多食作瀉。果末有葉類鳳尾，故又名鳳梨。</a:t>
            </a:r>
          </a:p>
        </p:txBody>
      </p:sp>
    </p:spTree>
    <p:extLst>
      <p:ext uri="{BB962C8B-B14F-4D97-AF65-F5344CB8AC3E}">
        <p14:creationId xmlns:p14="http://schemas.microsoft.com/office/powerpoint/2010/main" val="2968701449"/>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5180021F-295C-E2E8-0CD0-5EEEC4AD19A8}"/>
            </a:ext>
          </a:extLst>
        </p:cNvPr>
        <p:cNvGrpSpPr/>
        <p:nvPr/>
      </p:nvGrpSpPr>
      <p:grpSpPr>
        <a:xfrm>
          <a:off x="0" y="0"/>
          <a:ext cx="0" cy="0"/>
          <a:chOff x="0" y="0"/>
          <a:chExt cx="0" cy="0"/>
        </a:xfrm>
      </p:grpSpPr>
      <p:sp>
        <p:nvSpPr>
          <p:cNvPr id="3" name="文字方塊 2">
            <a:extLst>
              <a:ext uri="{FF2B5EF4-FFF2-40B4-BE49-F238E27FC236}">
                <a16:creationId xmlns:a16="http://schemas.microsoft.com/office/drawing/2014/main" xmlns="" id="{8DAF8539-F3B7-FB16-67E1-B73A6675D3E7}"/>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5" name="Google Shape;138;p7">
            <a:extLst>
              <a:ext uri="{FF2B5EF4-FFF2-40B4-BE49-F238E27FC236}">
                <a16:creationId xmlns:a16="http://schemas.microsoft.com/office/drawing/2014/main" xmlns="" id="{399BC09A-5B88-A5BD-0C3F-822BF4E92AEE}"/>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6" name="Google Shape;138;p7">
            <a:extLst>
              <a:ext uri="{FF2B5EF4-FFF2-40B4-BE49-F238E27FC236}">
                <a16:creationId xmlns:a16="http://schemas.microsoft.com/office/drawing/2014/main" xmlns="" id="{9717D918-01AF-BEB9-3AB5-66F7CC84C3C0}"/>
              </a:ext>
            </a:extLst>
          </p:cNvPr>
          <p:cNvSpPr txBox="1"/>
          <p:nvPr/>
        </p:nvSpPr>
        <p:spPr>
          <a:xfrm>
            <a:off x="483207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甲</a:t>
            </a:r>
          </a:p>
        </p:txBody>
      </p:sp>
      <p:cxnSp>
        <p:nvCxnSpPr>
          <p:cNvPr id="8" name="直線接點 7">
            <a:extLst>
              <a:ext uri="{FF2B5EF4-FFF2-40B4-BE49-F238E27FC236}">
                <a16:creationId xmlns:a16="http://schemas.microsoft.com/office/drawing/2014/main" xmlns="" id="{5736355E-DEE6-7694-D56F-EF6B9BC3507C}"/>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0475902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pic>
        <p:nvPicPr>
          <p:cNvPr id="126" name="Google Shape;126;p12" descr="一張含有 鳳梨, 水果 的圖片&#10;&#10;自動產生的描述"/>
          <p:cNvPicPr preferRelativeResize="0">
            <a:picLocks noGrp="1"/>
          </p:cNvPicPr>
          <p:nvPr>
            <p:ph type="body" idx="4294967295"/>
          </p:nvPr>
        </p:nvPicPr>
        <p:blipFill rotWithShape="1">
          <a:blip r:embed="rId3">
            <a:alphaModFix/>
          </a:blip>
          <a:srcRect b="16905"/>
          <a:stretch>
            <a:fillRect/>
          </a:stretch>
        </p:blipFill>
        <p:spPr>
          <a:xfrm>
            <a:off x="6342344" y="2743675"/>
            <a:ext cx="4408068" cy="2822032"/>
          </a:xfrm>
          <a:prstGeom prst="rect">
            <a:avLst/>
          </a:prstGeom>
          <a:noFill/>
          <a:ln>
            <a:noFill/>
          </a:ln>
        </p:spPr>
      </p:pic>
      <p:pic>
        <p:nvPicPr>
          <p:cNvPr id="7" name="圖片 6">
            <a:extLst>
              <a:ext uri="{FF2B5EF4-FFF2-40B4-BE49-F238E27FC236}">
                <a16:creationId xmlns:a16="http://schemas.microsoft.com/office/drawing/2014/main" xmlns="" id="{112E8596-DD65-D226-B105-ECD851BD470E}"/>
              </a:ext>
            </a:extLst>
          </p:cNvPr>
          <p:cNvPicPr>
            <a:picLocks noChangeAspect="1"/>
          </p:cNvPicPr>
          <p:nvPr/>
        </p:nvPicPr>
        <p:blipFill>
          <a:blip r:embed="rId4">
            <a:duotone>
              <a:schemeClr val="accent2">
                <a:shade val="45000"/>
                <a:satMod val="135000"/>
              </a:schemeClr>
              <a:prstClr val="white"/>
            </a:duotone>
          </a:blip>
          <a:stretch>
            <a:fillRect/>
          </a:stretch>
        </p:blipFill>
        <p:spPr>
          <a:xfrm rot="4833362">
            <a:off x="6517263" y="2672924"/>
            <a:ext cx="557209" cy="826826"/>
          </a:xfrm>
          <a:prstGeom prst="rect">
            <a:avLst/>
          </a:prstGeom>
        </p:spPr>
      </p:pic>
      <p:sp>
        <p:nvSpPr>
          <p:cNvPr id="2" name="副標題 9">
            <a:extLst>
              <a:ext uri="{FF2B5EF4-FFF2-40B4-BE49-F238E27FC236}">
                <a16:creationId xmlns:a16="http://schemas.microsoft.com/office/drawing/2014/main" xmlns="" id="{6190FF82-A721-2674-61E2-1A0EC1559121}"/>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乙：</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臺北生蕃屋本店印行臺灣鳳梨</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5" name="副標題 9">
            <a:extLst>
              <a:ext uri="{FF2B5EF4-FFF2-40B4-BE49-F238E27FC236}">
                <a16:creationId xmlns:a16="http://schemas.microsoft.com/office/drawing/2014/main" xmlns="" id="{45E31973-F191-BA49-3596-E8F46FF8FF86}"/>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說明：（右上角）</a:t>
            </a:r>
            <a:r>
              <a:rPr lang="en" altLang="zh-TW" sz="1800" b="1" dirty="0">
                <a:latin typeface="Microsoft JhengHei"/>
                <a:ea typeface="Microsoft JhengHei"/>
                <a:cs typeface="Microsoft JhengHei"/>
                <a:sym typeface="Microsoft JhengHei"/>
              </a:rPr>
              <a:t>No.166</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臺灣）鳳梨</a:t>
            </a:r>
            <a:r>
              <a:rPr lang="en" altLang="zh-TW" sz="1800" b="1" dirty="0">
                <a:latin typeface="Microsoft JhengHei"/>
                <a:ea typeface="Microsoft JhengHei"/>
                <a:cs typeface="Microsoft JhengHei"/>
                <a:sym typeface="Microsoft JhengHei"/>
              </a:rPr>
              <a:t>Pine-apple, Formosa.</a:t>
            </a:r>
          </a:p>
          <a:p>
            <a:pPr>
              <a:lnSpc>
                <a:spcPts val="3280"/>
              </a:lnSpc>
              <a:spcBef>
                <a:spcPts val="1200"/>
              </a:spcBef>
            </a:pPr>
            <a:r>
              <a:rPr lang="zh-TW" altLang="en-US" sz="1800" b="1" dirty="0">
                <a:latin typeface="Microsoft JhengHei"/>
                <a:ea typeface="Microsoft JhengHei"/>
                <a:cs typeface="Microsoft JhengHei"/>
                <a:sym typeface="Microsoft JhengHei"/>
              </a:rPr>
              <a:t>年產六千五百萬頴、價格三百萬圓</a:t>
            </a:r>
          </a:p>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6" name="文字方塊 5">
            <a:extLst>
              <a:ext uri="{FF2B5EF4-FFF2-40B4-BE49-F238E27FC236}">
                <a16:creationId xmlns:a16="http://schemas.microsoft.com/office/drawing/2014/main" xmlns="" id="{4B2CECE8-2973-D849-7EC2-C845F78FF690}"/>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xmlns="" id="{66E8A254-6FE8-BB62-1887-49351E15C353}"/>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2" name="Google Shape;138;p7">
            <a:extLst>
              <a:ext uri="{FF2B5EF4-FFF2-40B4-BE49-F238E27FC236}">
                <a16:creationId xmlns:a16="http://schemas.microsoft.com/office/drawing/2014/main" xmlns="" id="{F449282F-7900-66E0-53BA-7365DAA48277}"/>
              </a:ext>
            </a:extLst>
          </p:cNvPr>
          <p:cNvSpPr txBox="1"/>
          <p:nvPr/>
        </p:nvSpPr>
        <p:spPr>
          <a:xfrm>
            <a:off x="483207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乙</a:t>
            </a:r>
          </a:p>
        </p:txBody>
      </p:sp>
      <p:cxnSp>
        <p:nvCxnSpPr>
          <p:cNvPr id="13" name="直線接點 12">
            <a:extLst>
              <a:ext uri="{FF2B5EF4-FFF2-40B4-BE49-F238E27FC236}">
                <a16:creationId xmlns:a16="http://schemas.microsoft.com/office/drawing/2014/main" xmlns="" id="{DA947F62-17D4-94CE-9BE6-104DD1CE5D71}"/>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xmlns="" id="{E79D7019-5614-A302-40EA-65D27A8669A4}"/>
            </a:ext>
          </a:extLst>
        </p:cNvPr>
        <p:cNvGrpSpPr/>
        <p:nvPr/>
      </p:nvGrpSpPr>
      <p:grpSpPr>
        <a:xfrm>
          <a:off x="0" y="0"/>
          <a:ext cx="0" cy="0"/>
          <a:chOff x="0" y="0"/>
          <a:chExt cx="0" cy="0"/>
        </a:xfrm>
      </p:grpSpPr>
      <p:pic>
        <p:nvPicPr>
          <p:cNvPr id="7" name="Google Shape;146;p14" descr="一張含有 文字, 海報 的圖片&#10;&#10;自動產生的描述">
            <a:extLst>
              <a:ext uri="{FF2B5EF4-FFF2-40B4-BE49-F238E27FC236}">
                <a16:creationId xmlns:a16="http://schemas.microsoft.com/office/drawing/2014/main" xmlns="" id="{550B9FA5-F826-F575-315B-8AAEB00E1DB9}"/>
              </a:ext>
            </a:extLst>
          </p:cNvPr>
          <p:cNvPicPr preferRelativeResize="0">
            <a:picLocks/>
          </p:cNvPicPr>
          <p:nvPr/>
        </p:nvPicPr>
        <p:blipFill rotWithShape="1">
          <a:blip r:embed="rId3">
            <a:alphaModFix/>
          </a:blip>
          <a:srcRect/>
          <a:stretch/>
        </p:blipFill>
        <p:spPr>
          <a:xfrm>
            <a:off x="6821399" y="2449902"/>
            <a:ext cx="2715084" cy="3617450"/>
          </a:xfrm>
          <a:prstGeom prst="rect">
            <a:avLst/>
          </a:prstGeom>
          <a:noFill/>
          <a:ln>
            <a:noFill/>
          </a:ln>
        </p:spPr>
      </p:pic>
      <p:pic>
        <p:nvPicPr>
          <p:cNvPr id="5" name="圖片 4">
            <a:extLst>
              <a:ext uri="{FF2B5EF4-FFF2-40B4-BE49-F238E27FC236}">
                <a16:creationId xmlns:a16="http://schemas.microsoft.com/office/drawing/2014/main" xmlns="" id="{B4517F4B-B0EB-E235-5CDE-409B272647DC}"/>
              </a:ext>
            </a:extLst>
          </p:cNvPr>
          <p:cNvPicPr>
            <a:picLocks noChangeAspect="1"/>
          </p:cNvPicPr>
          <p:nvPr/>
        </p:nvPicPr>
        <p:blipFill>
          <a:blip r:embed="rId4"/>
          <a:stretch>
            <a:fillRect/>
          </a:stretch>
        </p:blipFill>
        <p:spPr>
          <a:xfrm rot="9691716">
            <a:off x="7617012" y="2051398"/>
            <a:ext cx="1123859" cy="1033950"/>
          </a:xfrm>
          <a:prstGeom prst="rect">
            <a:avLst/>
          </a:prstGeom>
          <a:effectLst>
            <a:outerShdw dist="32879" dir="5400000" sx="97000" sy="97000" algn="ctr" rotWithShape="0">
              <a:srgbClr val="000000">
                <a:alpha val="10777"/>
              </a:srgbClr>
            </a:outerShdw>
          </a:effectLst>
        </p:spPr>
      </p:pic>
      <p:sp>
        <p:nvSpPr>
          <p:cNvPr id="10" name="副標題 9">
            <a:extLst>
              <a:ext uri="{FF2B5EF4-FFF2-40B4-BE49-F238E27FC236}">
                <a16:creationId xmlns:a16="http://schemas.microsoft.com/office/drawing/2014/main" xmlns="" id="{E8885B8D-C20D-9439-03D2-73450F906FD1}"/>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丙：</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大同無霜冰箱廣告單</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11" name="副標題 9">
            <a:extLst>
              <a:ext uri="{FF2B5EF4-FFF2-40B4-BE49-F238E27FC236}">
                <a16:creationId xmlns:a16="http://schemas.microsoft.com/office/drawing/2014/main" xmlns="" id="{DEAF99E0-FF16-98FC-8CA3-CAD83E2F45F3}"/>
              </a:ext>
            </a:extLst>
          </p:cNvPr>
          <p:cNvSpPr txBox="1">
            <a:spLocks/>
          </p:cNvSpPr>
          <p:nvPr/>
        </p:nvSpPr>
        <p:spPr>
          <a:xfrm>
            <a:off x="1762592" y="2956581"/>
            <a:ext cx="4333408"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說明：左下角是大同公司商標，</a:t>
            </a:r>
            <a:r>
              <a:rPr lang="en-US" altLang="zh-TW" sz="1800" b="1" dirty="0">
                <a:latin typeface="Microsoft JhengHei"/>
                <a:ea typeface="Microsoft JhengHei"/>
                <a:cs typeface="Microsoft JhengHei"/>
                <a:sym typeface="Microsoft JhengHei"/>
              </a:rPr>
              <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右下方圓圖中「最好的嫁妝」，</a:t>
            </a:r>
            <a:r>
              <a:rPr lang="en-US" altLang="zh-TW" sz="1800" b="1" dirty="0">
                <a:latin typeface="Microsoft JhengHei"/>
                <a:ea typeface="Microsoft JhengHei"/>
                <a:cs typeface="Microsoft JhengHei"/>
                <a:sym typeface="Microsoft JhengHei"/>
              </a:rPr>
              <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最下面上排「榮獲品管部長獎全國品質管制團體獎」</a:t>
            </a:r>
          </a:p>
        </p:txBody>
      </p:sp>
    </p:spTree>
    <p:extLst>
      <p:ext uri="{BB962C8B-B14F-4D97-AF65-F5344CB8AC3E}">
        <p14:creationId xmlns:p14="http://schemas.microsoft.com/office/powerpoint/2010/main" val="3564992300"/>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6608CC0F-6545-79B0-AE8F-501CFDDB1B5A}"/>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xmlns="" id="{FD1C3818-AE5A-0E72-1B44-7BB113CC6E69}"/>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9" name="Google Shape;138;p7">
            <a:extLst>
              <a:ext uri="{FF2B5EF4-FFF2-40B4-BE49-F238E27FC236}">
                <a16:creationId xmlns:a16="http://schemas.microsoft.com/office/drawing/2014/main" xmlns="" id="{99DA4688-1758-A482-E166-5BA8B0470AD2}"/>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1" name="Google Shape;138;p7">
            <a:extLst>
              <a:ext uri="{FF2B5EF4-FFF2-40B4-BE49-F238E27FC236}">
                <a16:creationId xmlns:a16="http://schemas.microsoft.com/office/drawing/2014/main" xmlns="" id="{F4AA814F-BB32-6E33-2B01-39A0F8253B13}"/>
              </a:ext>
            </a:extLst>
          </p:cNvPr>
          <p:cNvSpPr txBox="1"/>
          <p:nvPr/>
        </p:nvSpPr>
        <p:spPr>
          <a:xfrm>
            <a:off x="484706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丙</a:t>
            </a:r>
          </a:p>
        </p:txBody>
      </p:sp>
      <p:cxnSp>
        <p:nvCxnSpPr>
          <p:cNvPr id="12" name="直線接點 11">
            <a:extLst>
              <a:ext uri="{FF2B5EF4-FFF2-40B4-BE49-F238E27FC236}">
                <a16:creationId xmlns:a16="http://schemas.microsoft.com/office/drawing/2014/main" xmlns="" id="{75428141-D3AC-FFBE-67F9-93D622E48AAE}"/>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87977846"/>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xmlns="" id="{0D8F0B91-986C-A8D2-274A-534AE42217EA}"/>
            </a:ext>
          </a:extLst>
        </p:cNvPr>
        <p:cNvGrpSpPr/>
        <p:nvPr/>
      </p:nvGrpSpPr>
      <p:grpSpPr>
        <a:xfrm>
          <a:off x="0" y="0"/>
          <a:ext cx="0" cy="0"/>
          <a:chOff x="0" y="0"/>
          <a:chExt cx="0" cy="0"/>
        </a:xfrm>
      </p:grpSpPr>
      <p:pic>
        <p:nvPicPr>
          <p:cNvPr id="9" name="Google Shape;164;p16">
            <a:extLst>
              <a:ext uri="{FF2B5EF4-FFF2-40B4-BE49-F238E27FC236}">
                <a16:creationId xmlns:a16="http://schemas.microsoft.com/office/drawing/2014/main" xmlns="" id="{9F46DC6A-626B-E8F5-B409-D3D4CE8FF747}"/>
              </a:ext>
            </a:extLst>
          </p:cNvPr>
          <p:cNvPicPr preferRelativeResize="0">
            <a:picLocks/>
          </p:cNvPicPr>
          <p:nvPr/>
        </p:nvPicPr>
        <p:blipFill rotWithShape="1">
          <a:blip r:embed="rId3">
            <a:alphaModFix/>
          </a:blip>
          <a:srcRect b="5869"/>
          <a:stretch>
            <a:fillRect/>
          </a:stretch>
        </p:blipFill>
        <p:spPr>
          <a:xfrm>
            <a:off x="5712629" y="2400257"/>
            <a:ext cx="4972353" cy="3605469"/>
          </a:xfrm>
          <a:prstGeom prst="rect">
            <a:avLst/>
          </a:prstGeom>
          <a:noFill/>
          <a:ln>
            <a:noFill/>
          </a:ln>
        </p:spPr>
      </p:pic>
      <p:pic>
        <p:nvPicPr>
          <p:cNvPr id="5" name="圖片 4">
            <a:extLst>
              <a:ext uri="{FF2B5EF4-FFF2-40B4-BE49-F238E27FC236}">
                <a16:creationId xmlns:a16="http://schemas.microsoft.com/office/drawing/2014/main" xmlns="" id="{DC3EB875-E57C-8500-91BB-FB9F18ED3C6C}"/>
              </a:ext>
            </a:extLst>
          </p:cNvPr>
          <p:cNvPicPr>
            <a:picLocks noChangeAspect="1"/>
          </p:cNvPicPr>
          <p:nvPr/>
        </p:nvPicPr>
        <p:blipFill>
          <a:blip r:embed="rId4"/>
          <a:stretch>
            <a:fillRect/>
          </a:stretch>
        </p:blipFill>
        <p:spPr>
          <a:xfrm rot="9691716">
            <a:off x="9990208" y="2011949"/>
            <a:ext cx="1123859" cy="1033950"/>
          </a:xfrm>
          <a:prstGeom prst="rect">
            <a:avLst/>
          </a:prstGeom>
          <a:effectLst>
            <a:outerShdw dist="32879" dir="5400000" sx="97000" sy="97000" algn="ctr" rotWithShape="0">
              <a:srgbClr val="000000">
                <a:alpha val="10777"/>
              </a:srgbClr>
            </a:outerShdw>
          </a:effectLst>
        </p:spPr>
      </p:pic>
      <p:pic>
        <p:nvPicPr>
          <p:cNvPr id="7" name="圖片 6">
            <a:extLst>
              <a:ext uri="{FF2B5EF4-FFF2-40B4-BE49-F238E27FC236}">
                <a16:creationId xmlns:a16="http://schemas.microsoft.com/office/drawing/2014/main" xmlns="" id="{6F7773D4-27DE-B6AD-56AB-66954D571D05}"/>
              </a:ext>
            </a:extLst>
          </p:cNvPr>
          <p:cNvPicPr>
            <a:picLocks noChangeAspect="1"/>
          </p:cNvPicPr>
          <p:nvPr/>
        </p:nvPicPr>
        <p:blipFill>
          <a:blip r:embed="rId4"/>
          <a:stretch>
            <a:fillRect/>
          </a:stretch>
        </p:blipFill>
        <p:spPr>
          <a:xfrm rot="9691716">
            <a:off x="5283544" y="5334449"/>
            <a:ext cx="1123859" cy="1033950"/>
          </a:xfrm>
          <a:prstGeom prst="rect">
            <a:avLst/>
          </a:prstGeom>
          <a:effectLst>
            <a:outerShdw dist="32879" dir="5400000" sx="97000" sy="97000" algn="ctr" rotWithShape="0">
              <a:srgbClr val="000000">
                <a:alpha val="10777"/>
              </a:srgbClr>
            </a:outerShdw>
          </a:effectLst>
        </p:spPr>
      </p:pic>
      <p:sp>
        <p:nvSpPr>
          <p:cNvPr id="10" name="副標題 9">
            <a:extLst>
              <a:ext uri="{FF2B5EF4-FFF2-40B4-BE49-F238E27FC236}">
                <a16:creationId xmlns:a16="http://schemas.microsoft.com/office/drawing/2014/main" xmlns="" id="{D0883780-FF9E-67C6-BE3B-930B0DE0F947}"/>
              </a:ext>
            </a:extLst>
          </p:cNvPr>
          <p:cNvSpPr txBox="1">
            <a:spLocks/>
          </p:cNvSpPr>
          <p:nvPr/>
        </p:nvSpPr>
        <p:spPr>
          <a:xfrm>
            <a:off x="2033831" y="1158590"/>
            <a:ext cx="8124337" cy="6207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丁：</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東印度水路誌</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之</a:t>
            </a: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熱帶水果</a:t>
            </a:r>
            <a:r>
              <a:rPr lang="en-US" altLang="zh-TW" sz="2400" b="1" dirty="0">
                <a:latin typeface="Microsoft JhengHei"/>
                <a:ea typeface="Microsoft JhengHei"/>
                <a:cs typeface="Microsoft JhengHei"/>
                <a:sym typeface="Microsoft JhengHei"/>
              </a:rPr>
              <a:t>〉</a:t>
            </a:r>
          </a:p>
          <a:p>
            <a:pPr>
              <a:lnSpc>
                <a:spcPts val="3280"/>
              </a:lnSpc>
              <a:spcBef>
                <a:spcPts val="1200"/>
              </a:spcBef>
            </a:pPr>
            <a:endParaRPr lang="en-US" altLang="zh-TW" sz="2400" b="1" dirty="0">
              <a:latin typeface="Microsoft JhengHei"/>
              <a:ea typeface="Microsoft JhengHei"/>
              <a:cs typeface="Microsoft JhengHei"/>
              <a:sym typeface="Microsoft JhengHei"/>
            </a:endParaRP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sp>
        <p:nvSpPr>
          <p:cNvPr id="12" name="副標題 9">
            <a:extLst>
              <a:ext uri="{FF2B5EF4-FFF2-40B4-BE49-F238E27FC236}">
                <a16:creationId xmlns:a16="http://schemas.microsoft.com/office/drawing/2014/main" xmlns="" id="{E518DC75-54DB-60C4-7995-07F2F0CF7A16}"/>
              </a:ext>
            </a:extLst>
          </p:cNvPr>
          <p:cNvSpPr txBox="1">
            <a:spLocks/>
          </p:cNvSpPr>
          <p:nvPr/>
        </p:nvSpPr>
        <p:spPr>
          <a:xfrm>
            <a:off x="1762592" y="2956581"/>
            <a:ext cx="3725719" cy="184027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說明：（下方可能是荷蘭文）</a:t>
            </a:r>
            <a:r>
              <a:rPr lang="en" altLang="zh-TW" sz="1800" b="1" dirty="0" err="1">
                <a:latin typeface="Microsoft JhengHei"/>
                <a:ea typeface="Microsoft JhengHei"/>
                <a:cs typeface="Microsoft JhengHei"/>
                <a:sym typeface="Microsoft JhengHei"/>
              </a:rPr>
              <a:t>Iambos</a:t>
            </a:r>
            <a:r>
              <a:rPr lang="en"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蒲桃</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、鳳梨</a:t>
            </a:r>
            <a:r>
              <a:rPr lang="en-US" altLang="zh-TW"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Annanas</a:t>
            </a:r>
            <a:r>
              <a:rPr lang="en" altLang="zh-TW" sz="1800" b="1" dirty="0">
                <a:latin typeface="Microsoft JhengHei"/>
                <a:ea typeface="Microsoft JhengHei"/>
                <a:cs typeface="Microsoft JhengHei"/>
                <a:sym typeface="Microsoft JhengHei"/>
              </a:rPr>
              <a:t>)</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芒果</a:t>
            </a:r>
            <a:r>
              <a:rPr lang="en-US" altLang="zh-TW" sz="1800" b="1" dirty="0">
                <a:latin typeface="Microsoft JhengHei"/>
                <a:ea typeface="Microsoft JhengHei"/>
                <a:cs typeface="Microsoft JhengHei"/>
                <a:sym typeface="Microsoft JhengHei"/>
              </a:rPr>
              <a:t>(</a:t>
            </a:r>
            <a:r>
              <a:rPr lang="en" altLang="zh-TW" sz="1800" b="1" dirty="0">
                <a:latin typeface="Microsoft JhengHei"/>
                <a:ea typeface="Microsoft JhengHei"/>
                <a:cs typeface="Microsoft JhengHei"/>
                <a:sym typeface="Microsoft JhengHei"/>
              </a:rPr>
              <a:t>Mangas)</a:t>
            </a:r>
            <a:r>
              <a:rPr lang="zh-TW" altLang="en"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腰果</a:t>
            </a:r>
            <a:r>
              <a:rPr lang="en-US" altLang="zh-TW"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cajus</a:t>
            </a:r>
            <a:r>
              <a:rPr lang="en" altLang="zh-TW" sz="1800" b="1" dirty="0">
                <a:latin typeface="Microsoft JhengHei"/>
                <a:ea typeface="Microsoft JhengHei"/>
                <a:cs typeface="Microsoft JhengHei"/>
                <a:sym typeface="Microsoft JhengHei"/>
              </a:rPr>
              <a:t>)</a:t>
            </a:r>
            <a:r>
              <a:rPr lang="zh-TW" altLang="en" sz="1800" b="1" dirty="0">
                <a:latin typeface="Microsoft JhengHei"/>
                <a:ea typeface="Microsoft JhengHei"/>
                <a:cs typeface="Microsoft JhengHei"/>
                <a:sym typeface="Microsoft JhengHei"/>
              </a:rPr>
              <a:t>、</a:t>
            </a:r>
            <a:r>
              <a:rPr lang="en" altLang="zh-TW" sz="1800" b="1" dirty="0" err="1">
                <a:latin typeface="Microsoft JhengHei"/>
                <a:ea typeface="Microsoft JhengHei"/>
                <a:cs typeface="Microsoft JhengHei"/>
                <a:sym typeface="Microsoft JhengHei"/>
              </a:rPr>
              <a:t>Iaguas</a:t>
            </a:r>
            <a:r>
              <a:rPr lang="zh-TW" altLang="en-US" sz="1800" b="1" dirty="0">
                <a:latin typeface="Microsoft JhengHei"/>
                <a:ea typeface="Microsoft JhengHei"/>
                <a:cs typeface="Microsoft JhengHei"/>
                <a:sym typeface="Microsoft JhengHei"/>
              </a:rPr>
              <a:t>和</a:t>
            </a:r>
            <a:r>
              <a:rPr lang="en" altLang="zh-TW" sz="1800" b="1" dirty="0" err="1">
                <a:latin typeface="Microsoft JhengHei"/>
                <a:ea typeface="Microsoft JhengHei"/>
                <a:cs typeface="Microsoft JhengHei"/>
                <a:sym typeface="Microsoft JhengHei"/>
              </a:rPr>
              <a:t>Gember</a:t>
            </a:r>
            <a:endParaRPr lang="zh-TW" altLang="en-US" sz="1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1099721716"/>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41A29BAD-0652-35E5-F7E4-55CABC25503C}"/>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xmlns="" id="{18F46FB7-39E1-165A-FB56-510177475CC2}"/>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xmlns="" id="{67920295-D2AF-F709-60CF-127714E88C16}"/>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sp>
        <p:nvSpPr>
          <p:cNvPr id="12" name="Google Shape;138;p7">
            <a:extLst>
              <a:ext uri="{FF2B5EF4-FFF2-40B4-BE49-F238E27FC236}">
                <a16:creationId xmlns:a16="http://schemas.microsoft.com/office/drawing/2014/main" xmlns="" id="{DB4354D1-48BF-4DDA-EF33-D53B3C104AEF}"/>
              </a:ext>
            </a:extLst>
          </p:cNvPr>
          <p:cNvSpPr txBox="1"/>
          <p:nvPr/>
        </p:nvSpPr>
        <p:spPr>
          <a:xfrm>
            <a:off x="4847067" y="1649782"/>
            <a:ext cx="1008431" cy="1291187"/>
          </a:xfrm>
          <a:custGeom>
            <a:avLst/>
            <a:gdLst>
              <a:gd name="connsiteX0" fmla="*/ 0 w 1008431"/>
              <a:gd name="connsiteY0" fmla="*/ 0 h 1291187"/>
              <a:gd name="connsiteX1" fmla="*/ 494131 w 1008431"/>
              <a:gd name="connsiteY1" fmla="*/ 0 h 1291187"/>
              <a:gd name="connsiteX2" fmla="*/ 1008431 w 1008431"/>
              <a:gd name="connsiteY2" fmla="*/ 0 h 1291187"/>
              <a:gd name="connsiteX3" fmla="*/ 1008431 w 1008431"/>
              <a:gd name="connsiteY3" fmla="*/ 456219 h 1291187"/>
              <a:gd name="connsiteX4" fmla="*/ 1008431 w 1008431"/>
              <a:gd name="connsiteY4" fmla="*/ 886615 h 1291187"/>
              <a:gd name="connsiteX5" fmla="*/ 1008431 w 1008431"/>
              <a:gd name="connsiteY5" fmla="*/ 1291187 h 1291187"/>
              <a:gd name="connsiteX6" fmla="*/ 524384 w 1008431"/>
              <a:gd name="connsiteY6" fmla="*/ 1291187 h 1291187"/>
              <a:gd name="connsiteX7" fmla="*/ 0 w 1008431"/>
              <a:gd name="connsiteY7" fmla="*/ 1291187 h 1291187"/>
              <a:gd name="connsiteX8" fmla="*/ 0 w 1008431"/>
              <a:gd name="connsiteY8" fmla="*/ 834968 h 1291187"/>
              <a:gd name="connsiteX9" fmla="*/ 0 w 1008431"/>
              <a:gd name="connsiteY9" fmla="*/ 378748 h 1291187"/>
              <a:gd name="connsiteX10" fmla="*/ 0 w 1008431"/>
              <a:gd name="connsiteY10" fmla="*/ 0 h 129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431" h="1291187" extrusionOk="0">
                <a:moveTo>
                  <a:pt x="0" y="0"/>
                </a:moveTo>
                <a:cubicBezTo>
                  <a:pt x="108866" y="-25366"/>
                  <a:pt x="253722" y="48500"/>
                  <a:pt x="494131" y="0"/>
                </a:cubicBezTo>
                <a:cubicBezTo>
                  <a:pt x="734540" y="-48500"/>
                  <a:pt x="848029" y="43757"/>
                  <a:pt x="1008431" y="0"/>
                </a:cubicBezTo>
                <a:cubicBezTo>
                  <a:pt x="1029072" y="226338"/>
                  <a:pt x="991877" y="263531"/>
                  <a:pt x="1008431" y="456219"/>
                </a:cubicBezTo>
                <a:cubicBezTo>
                  <a:pt x="1024985" y="648907"/>
                  <a:pt x="960619" y="752288"/>
                  <a:pt x="1008431" y="886615"/>
                </a:cubicBezTo>
                <a:cubicBezTo>
                  <a:pt x="1056243" y="1020942"/>
                  <a:pt x="991396" y="1107927"/>
                  <a:pt x="1008431" y="1291187"/>
                </a:cubicBezTo>
                <a:cubicBezTo>
                  <a:pt x="876465" y="1330022"/>
                  <a:pt x="700465" y="1239473"/>
                  <a:pt x="524384" y="1291187"/>
                </a:cubicBezTo>
                <a:cubicBezTo>
                  <a:pt x="348303" y="1342901"/>
                  <a:pt x="110584" y="1270576"/>
                  <a:pt x="0" y="1291187"/>
                </a:cubicBezTo>
                <a:cubicBezTo>
                  <a:pt x="-43563" y="1134931"/>
                  <a:pt x="11085" y="971521"/>
                  <a:pt x="0" y="834968"/>
                </a:cubicBezTo>
                <a:cubicBezTo>
                  <a:pt x="-11085" y="698415"/>
                  <a:pt x="12314" y="548310"/>
                  <a:pt x="0" y="378748"/>
                </a:cubicBezTo>
                <a:cubicBezTo>
                  <a:pt x="-12314" y="209186"/>
                  <a:pt x="13030" y="18480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lvl="0">
              <a:lnSpc>
                <a:spcPct val="150000"/>
              </a:lnSpc>
              <a:spcBef>
                <a:spcPts val="1200"/>
              </a:spcBef>
              <a:buClr>
                <a:srgbClr val="333333"/>
              </a:buClr>
              <a:buSzPct val="80000"/>
            </a:pPr>
            <a:r>
              <a:rPr lang="zh-TW" altLang="en-US" sz="4000" b="1" dirty="0">
                <a:solidFill>
                  <a:srgbClr val="FF0000"/>
                </a:solidFill>
                <a:latin typeface="Microsoft JhengHei"/>
                <a:ea typeface="Microsoft JhengHei"/>
                <a:cs typeface="Microsoft JhengHei"/>
                <a:sym typeface="Microsoft JhengHei"/>
              </a:rPr>
              <a:t>丁</a:t>
            </a:r>
          </a:p>
        </p:txBody>
      </p:sp>
      <p:cxnSp>
        <p:nvCxnSpPr>
          <p:cNvPr id="13" name="直線接點 12">
            <a:extLst>
              <a:ext uri="{FF2B5EF4-FFF2-40B4-BE49-F238E27FC236}">
                <a16:creationId xmlns:a16="http://schemas.microsoft.com/office/drawing/2014/main" xmlns="" id="{92B5BF12-8B1C-DF76-77C5-6934CBACD33D}"/>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86165230"/>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02B91745-96BF-4E13-8394-0D8D5327B8EE}"/>
            </a:ext>
          </a:extLst>
        </p:cNvPr>
        <p:cNvGrpSpPr/>
        <p:nvPr/>
      </p:nvGrpSpPr>
      <p:grpSpPr>
        <a:xfrm>
          <a:off x="0" y="0"/>
          <a:ext cx="0" cy="0"/>
          <a:chOff x="0" y="0"/>
          <a:chExt cx="0" cy="0"/>
        </a:xfrm>
      </p:grpSpPr>
      <p:sp>
        <p:nvSpPr>
          <p:cNvPr id="2" name="文字方塊 1">
            <a:extLst>
              <a:ext uri="{FF2B5EF4-FFF2-40B4-BE49-F238E27FC236}">
                <a16:creationId xmlns:a16="http://schemas.microsoft.com/office/drawing/2014/main" xmlns="" id="{9EB0708E-4A2B-F1FD-6271-5F7DCE636780}"/>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95" name="Google Shape;95;p2">
            <a:extLst>
              <a:ext uri="{FF2B5EF4-FFF2-40B4-BE49-F238E27FC236}">
                <a16:creationId xmlns:a16="http://schemas.microsoft.com/office/drawing/2014/main" xmlns="" id="{D1255B48-A780-564D-C6D2-601AB51C021E}"/>
              </a:ext>
            </a:extLst>
          </p:cNvPr>
          <p:cNvSpPr/>
          <p:nvPr/>
        </p:nvSpPr>
        <p:spPr>
          <a:xfrm>
            <a:off x="5036236" y="1603592"/>
            <a:ext cx="3834810" cy="578837"/>
          </a:xfrm>
          <a:prstGeom prst="wedgeRoundRectCallout">
            <a:avLst>
              <a:gd name="adj1" fmla="val 47813"/>
              <a:gd name="adj2" fmla="val 100445"/>
              <a:gd name="adj3" fmla="val 16667"/>
            </a:avLst>
          </a:prstGeom>
          <a:noFill/>
          <a:ln w="19050">
            <a:solidFill>
              <a:schemeClr val="tx1"/>
            </a:solidFill>
            <a:extLst>
              <a:ext uri="{C807C97D-BFC1-408E-A445-0C87EB9F89A2}">
                <ask:lineSketchStyleProps xmlns:ask="http://schemas.microsoft.com/office/drawing/2018/sketchyshapes" xmlns="" sd="1219033472">
                  <a:custGeom>
                    <a:avLst/>
                    <a:gdLst>
                      <a:gd name="connsiteX0" fmla="*/ 0 w 3834810"/>
                      <a:gd name="connsiteY0" fmla="*/ 96475 h 578837"/>
                      <a:gd name="connsiteX1" fmla="*/ 96475 w 3834810"/>
                      <a:gd name="connsiteY1" fmla="*/ 0 h 578837"/>
                      <a:gd name="connsiteX2" fmla="*/ 674409 w 3834810"/>
                      <a:gd name="connsiteY2" fmla="*/ 0 h 578837"/>
                      <a:gd name="connsiteX3" fmla="*/ 1188129 w 3834810"/>
                      <a:gd name="connsiteY3" fmla="*/ 0 h 578837"/>
                      <a:gd name="connsiteX4" fmla="*/ 1680444 w 3834810"/>
                      <a:gd name="connsiteY4" fmla="*/ 0 h 578837"/>
                      <a:gd name="connsiteX5" fmla="*/ 2236973 w 3834810"/>
                      <a:gd name="connsiteY5" fmla="*/ 0 h 578837"/>
                      <a:gd name="connsiteX6" fmla="*/ 2236973 w 3834810"/>
                      <a:gd name="connsiteY6" fmla="*/ 0 h 578837"/>
                      <a:gd name="connsiteX7" fmla="*/ 2706737 w 3834810"/>
                      <a:gd name="connsiteY7" fmla="*/ 0 h 578837"/>
                      <a:gd name="connsiteX8" fmla="*/ 3195675 w 3834810"/>
                      <a:gd name="connsiteY8" fmla="*/ 0 h 578837"/>
                      <a:gd name="connsiteX9" fmla="*/ 3738335 w 3834810"/>
                      <a:gd name="connsiteY9" fmla="*/ 0 h 578837"/>
                      <a:gd name="connsiteX10" fmla="*/ 3834810 w 3834810"/>
                      <a:gd name="connsiteY10" fmla="*/ 96475 h 578837"/>
                      <a:gd name="connsiteX11" fmla="*/ 3834810 w 3834810"/>
                      <a:gd name="connsiteY11" fmla="*/ 337655 h 578837"/>
                      <a:gd name="connsiteX12" fmla="*/ 3834810 w 3834810"/>
                      <a:gd name="connsiteY12" fmla="*/ 337655 h 578837"/>
                      <a:gd name="connsiteX13" fmla="*/ 3834810 w 3834810"/>
                      <a:gd name="connsiteY13" fmla="*/ 482364 h 578837"/>
                      <a:gd name="connsiteX14" fmla="*/ 3834810 w 3834810"/>
                      <a:gd name="connsiteY14" fmla="*/ 482362 h 578837"/>
                      <a:gd name="connsiteX15" fmla="*/ 3738335 w 3834810"/>
                      <a:gd name="connsiteY15" fmla="*/ 578837 h 578837"/>
                      <a:gd name="connsiteX16" fmla="*/ 3195675 w 3834810"/>
                      <a:gd name="connsiteY16" fmla="*/ 578837 h 578837"/>
                      <a:gd name="connsiteX17" fmla="*/ 3484414 w 3834810"/>
                      <a:gd name="connsiteY17" fmla="*/ 730674 h 578837"/>
                      <a:gd name="connsiteX18" fmla="*/ 3750943 w 3834810"/>
                      <a:gd name="connsiteY18" fmla="*/ 870831 h 578837"/>
                      <a:gd name="connsiteX19" fmla="*/ 3276566 w 3834810"/>
                      <a:gd name="connsiteY19" fmla="*/ 779340 h 578837"/>
                      <a:gd name="connsiteX20" fmla="*/ 2756769 w 3834810"/>
                      <a:gd name="connsiteY20" fmla="*/ 679088 h 578837"/>
                      <a:gd name="connsiteX21" fmla="*/ 2236973 w 3834810"/>
                      <a:gd name="connsiteY21" fmla="*/ 578837 h 578837"/>
                      <a:gd name="connsiteX22" fmla="*/ 1744658 w 3834810"/>
                      <a:gd name="connsiteY22" fmla="*/ 578837 h 578837"/>
                      <a:gd name="connsiteX23" fmla="*/ 1273749 w 3834810"/>
                      <a:gd name="connsiteY23" fmla="*/ 578837 h 578837"/>
                      <a:gd name="connsiteX24" fmla="*/ 802839 w 3834810"/>
                      <a:gd name="connsiteY24" fmla="*/ 578837 h 578837"/>
                      <a:gd name="connsiteX25" fmla="*/ 96475 w 3834810"/>
                      <a:gd name="connsiteY25" fmla="*/ 578837 h 578837"/>
                      <a:gd name="connsiteX26" fmla="*/ 0 w 3834810"/>
                      <a:gd name="connsiteY26" fmla="*/ 482362 h 578837"/>
                      <a:gd name="connsiteX27" fmla="*/ 0 w 3834810"/>
                      <a:gd name="connsiteY27" fmla="*/ 482364 h 578837"/>
                      <a:gd name="connsiteX28" fmla="*/ 0 w 3834810"/>
                      <a:gd name="connsiteY28" fmla="*/ 337655 h 578837"/>
                      <a:gd name="connsiteX29" fmla="*/ 0 w 3834810"/>
                      <a:gd name="connsiteY29" fmla="*/ 337655 h 578837"/>
                      <a:gd name="connsiteX30" fmla="*/ 0 w 3834810"/>
                      <a:gd name="connsiteY30"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34810" h="578837" extrusionOk="0">
                        <a:moveTo>
                          <a:pt x="0" y="96475"/>
                        </a:moveTo>
                        <a:cubicBezTo>
                          <a:pt x="-13111" y="35106"/>
                          <a:pt x="29641" y="5086"/>
                          <a:pt x="96475" y="0"/>
                        </a:cubicBezTo>
                        <a:cubicBezTo>
                          <a:pt x="308732" y="-12357"/>
                          <a:pt x="408198" y="7267"/>
                          <a:pt x="674409" y="0"/>
                        </a:cubicBezTo>
                        <a:cubicBezTo>
                          <a:pt x="940620" y="-7267"/>
                          <a:pt x="1002414" y="59670"/>
                          <a:pt x="1188129" y="0"/>
                        </a:cubicBezTo>
                        <a:cubicBezTo>
                          <a:pt x="1373844" y="-59670"/>
                          <a:pt x="1490024" y="3012"/>
                          <a:pt x="1680444" y="0"/>
                        </a:cubicBezTo>
                        <a:cubicBezTo>
                          <a:pt x="1870865" y="-3012"/>
                          <a:pt x="2024383" y="35725"/>
                          <a:pt x="2236973" y="0"/>
                        </a:cubicBezTo>
                        <a:lnTo>
                          <a:pt x="2236973" y="0"/>
                        </a:lnTo>
                        <a:cubicBezTo>
                          <a:pt x="2343072" y="-10639"/>
                          <a:pt x="2585281" y="24007"/>
                          <a:pt x="2706737" y="0"/>
                        </a:cubicBezTo>
                        <a:cubicBezTo>
                          <a:pt x="2828193" y="-24007"/>
                          <a:pt x="2982760" y="21155"/>
                          <a:pt x="3195675" y="0"/>
                        </a:cubicBezTo>
                        <a:cubicBezTo>
                          <a:pt x="3433832" y="-48952"/>
                          <a:pt x="3570208" y="34934"/>
                          <a:pt x="3738335" y="0"/>
                        </a:cubicBezTo>
                        <a:cubicBezTo>
                          <a:pt x="3793561" y="13454"/>
                          <a:pt x="3821108" y="42409"/>
                          <a:pt x="3834810" y="96475"/>
                        </a:cubicBezTo>
                        <a:cubicBezTo>
                          <a:pt x="3849399" y="206502"/>
                          <a:pt x="3833690" y="220674"/>
                          <a:pt x="3834810" y="337655"/>
                        </a:cubicBezTo>
                        <a:lnTo>
                          <a:pt x="3834810" y="337655"/>
                        </a:lnTo>
                        <a:cubicBezTo>
                          <a:pt x="3848308" y="390395"/>
                          <a:pt x="3825249" y="417792"/>
                          <a:pt x="3834810" y="482364"/>
                        </a:cubicBezTo>
                        <a:lnTo>
                          <a:pt x="3834810" y="482362"/>
                        </a:lnTo>
                        <a:cubicBezTo>
                          <a:pt x="3842561" y="526022"/>
                          <a:pt x="3789383" y="577974"/>
                          <a:pt x="3738335" y="578837"/>
                        </a:cubicBezTo>
                        <a:cubicBezTo>
                          <a:pt x="3477777" y="628516"/>
                          <a:pt x="3446487" y="563863"/>
                          <a:pt x="3195675" y="578837"/>
                        </a:cubicBezTo>
                        <a:cubicBezTo>
                          <a:pt x="3262167" y="607077"/>
                          <a:pt x="3393919" y="723763"/>
                          <a:pt x="3484414" y="730674"/>
                        </a:cubicBezTo>
                        <a:cubicBezTo>
                          <a:pt x="3574909" y="737585"/>
                          <a:pt x="3654458" y="850080"/>
                          <a:pt x="3750943" y="870831"/>
                        </a:cubicBezTo>
                        <a:cubicBezTo>
                          <a:pt x="3586249" y="844424"/>
                          <a:pt x="3459446" y="781729"/>
                          <a:pt x="3276566" y="779340"/>
                        </a:cubicBezTo>
                        <a:cubicBezTo>
                          <a:pt x="3093686" y="776951"/>
                          <a:pt x="2947093" y="690000"/>
                          <a:pt x="2756769" y="679088"/>
                        </a:cubicBezTo>
                        <a:cubicBezTo>
                          <a:pt x="2566445" y="668177"/>
                          <a:pt x="2433448" y="562593"/>
                          <a:pt x="2236973" y="578837"/>
                        </a:cubicBezTo>
                        <a:cubicBezTo>
                          <a:pt x="2037729" y="596671"/>
                          <a:pt x="1891300" y="537302"/>
                          <a:pt x="1744658" y="578837"/>
                        </a:cubicBezTo>
                        <a:cubicBezTo>
                          <a:pt x="1598017" y="620372"/>
                          <a:pt x="1499424" y="558085"/>
                          <a:pt x="1273749" y="578837"/>
                        </a:cubicBezTo>
                        <a:cubicBezTo>
                          <a:pt x="1048074" y="599589"/>
                          <a:pt x="938239" y="573913"/>
                          <a:pt x="802839" y="578837"/>
                        </a:cubicBezTo>
                        <a:cubicBezTo>
                          <a:pt x="667439" y="583761"/>
                          <a:pt x="254619" y="507898"/>
                          <a:pt x="96475" y="578837"/>
                        </a:cubicBezTo>
                        <a:cubicBezTo>
                          <a:pt x="45023" y="579477"/>
                          <a:pt x="4509" y="550832"/>
                          <a:pt x="0" y="482362"/>
                        </a:cubicBezTo>
                        <a:lnTo>
                          <a:pt x="0" y="482364"/>
                        </a:lnTo>
                        <a:cubicBezTo>
                          <a:pt x="-9248" y="442863"/>
                          <a:pt x="11761" y="391034"/>
                          <a:pt x="0" y="337655"/>
                        </a:cubicBezTo>
                        <a:lnTo>
                          <a:pt x="0" y="337655"/>
                        </a:lnTo>
                        <a:cubicBezTo>
                          <a:pt x="-13028" y="264406"/>
                          <a:pt x="25370" y="203498"/>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lvl="0" algn="ctr">
              <a:buSzPts val="4800"/>
            </a:pPr>
            <a:r>
              <a:rPr lang="zh-TW" altLang="en-US" sz="2800" b="1" dirty="0"/>
              <a:t>有圖有「真相」？</a:t>
            </a:r>
          </a:p>
        </p:txBody>
      </p:sp>
      <p:sp>
        <p:nvSpPr>
          <p:cNvPr id="96" name="Google Shape;96;p2">
            <a:extLst>
              <a:ext uri="{FF2B5EF4-FFF2-40B4-BE49-F238E27FC236}">
                <a16:creationId xmlns:a16="http://schemas.microsoft.com/office/drawing/2014/main" xmlns="" id="{D11FCBAA-4D10-3466-2B43-DA8DA1C8E629}"/>
              </a:ext>
            </a:extLst>
          </p:cNvPr>
          <p:cNvSpPr/>
          <p:nvPr/>
        </p:nvSpPr>
        <p:spPr>
          <a:xfrm>
            <a:off x="5373604" y="2710961"/>
            <a:ext cx="5088380" cy="718039"/>
          </a:xfrm>
          <a:custGeom>
            <a:avLst/>
            <a:gdLst>
              <a:gd name="connsiteX0" fmla="*/ 0 w 5088380"/>
              <a:gd name="connsiteY0" fmla="*/ 119676 h 718039"/>
              <a:gd name="connsiteX1" fmla="*/ 119676 w 5088380"/>
              <a:gd name="connsiteY1" fmla="*/ 0 h 718039"/>
              <a:gd name="connsiteX2" fmla="*/ 462018 w 5088380"/>
              <a:gd name="connsiteY2" fmla="*/ 0 h 718039"/>
              <a:gd name="connsiteX3" fmla="*/ 848063 w 5088380"/>
              <a:gd name="connsiteY3" fmla="*/ 0 h 718039"/>
              <a:gd name="connsiteX4" fmla="*/ 848063 w 5088380"/>
              <a:gd name="connsiteY4" fmla="*/ 0 h 718039"/>
              <a:gd name="connsiteX5" fmla="*/ 1284816 w 5088380"/>
              <a:gd name="connsiteY5" fmla="*/ 0 h 718039"/>
              <a:gd name="connsiteX6" fmla="*/ 1670684 w 5088380"/>
              <a:gd name="connsiteY6" fmla="*/ 0 h 718039"/>
              <a:gd name="connsiteX7" fmla="*/ 2120158 w 5088380"/>
              <a:gd name="connsiteY7" fmla="*/ 0 h 718039"/>
              <a:gd name="connsiteX8" fmla="*/ 2689867 w 5088380"/>
              <a:gd name="connsiteY8" fmla="*/ 0 h 718039"/>
              <a:gd name="connsiteX9" fmla="*/ 3288062 w 5088380"/>
              <a:gd name="connsiteY9" fmla="*/ 0 h 718039"/>
              <a:gd name="connsiteX10" fmla="*/ 3829286 w 5088380"/>
              <a:gd name="connsiteY10" fmla="*/ 0 h 718039"/>
              <a:gd name="connsiteX11" fmla="*/ 4427480 w 5088380"/>
              <a:gd name="connsiteY11" fmla="*/ 0 h 718039"/>
              <a:gd name="connsiteX12" fmla="*/ 4968704 w 5088380"/>
              <a:gd name="connsiteY12" fmla="*/ 0 h 718039"/>
              <a:gd name="connsiteX13" fmla="*/ 5088380 w 5088380"/>
              <a:gd name="connsiteY13" fmla="*/ 119676 h 718039"/>
              <a:gd name="connsiteX14" fmla="*/ 5088380 w 5088380"/>
              <a:gd name="connsiteY14" fmla="*/ 418856 h 718039"/>
              <a:gd name="connsiteX15" fmla="*/ 5088380 w 5088380"/>
              <a:gd name="connsiteY15" fmla="*/ 418856 h 718039"/>
              <a:gd name="connsiteX16" fmla="*/ 5088380 w 5088380"/>
              <a:gd name="connsiteY16" fmla="*/ 598366 h 718039"/>
              <a:gd name="connsiteX17" fmla="*/ 5088380 w 5088380"/>
              <a:gd name="connsiteY17" fmla="*/ 598363 h 718039"/>
              <a:gd name="connsiteX18" fmla="*/ 4968704 w 5088380"/>
              <a:gd name="connsiteY18" fmla="*/ 718039 h 718039"/>
              <a:gd name="connsiteX19" fmla="*/ 4455966 w 5088380"/>
              <a:gd name="connsiteY19" fmla="*/ 718039 h 718039"/>
              <a:gd name="connsiteX20" fmla="*/ 3829286 w 5088380"/>
              <a:gd name="connsiteY20" fmla="*/ 718039 h 718039"/>
              <a:gd name="connsiteX21" fmla="*/ 3259576 w 5088380"/>
              <a:gd name="connsiteY21" fmla="*/ 718039 h 718039"/>
              <a:gd name="connsiteX22" fmla="*/ 2775324 w 5088380"/>
              <a:gd name="connsiteY22" fmla="*/ 718039 h 718039"/>
              <a:gd name="connsiteX23" fmla="*/ 2120158 w 5088380"/>
              <a:gd name="connsiteY23" fmla="*/ 718039 h 718039"/>
              <a:gd name="connsiteX24" fmla="*/ 1708847 w 5088380"/>
              <a:gd name="connsiteY24" fmla="*/ 718039 h 718039"/>
              <a:gd name="connsiteX25" fmla="*/ 1284816 w 5088380"/>
              <a:gd name="connsiteY25" fmla="*/ 718039 h 718039"/>
              <a:gd name="connsiteX26" fmla="*/ 848063 w 5088380"/>
              <a:gd name="connsiteY26" fmla="*/ 718039 h 718039"/>
              <a:gd name="connsiteX27" fmla="*/ 848063 w 5088380"/>
              <a:gd name="connsiteY27" fmla="*/ 718039 h 718039"/>
              <a:gd name="connsiteX28" fmla="*/ 469302 w 5088380"/>
              <a:gd name="connsiteY28" fmla="*/ 718039 h 718039"/>
              <a:gd name="connsiteX29" fmla="*/ 119676 w 5088380"/>
              <a:gd name="connsiteY29" fmla="*/ 718039 h 718039"/>
              <a:gd name="connsiteX30" fmla="*/ 0 w 5088380"/>
              <a:gd name="connsiteY30" fmla="*/ 598363 h 718039"/>
              <a:gd name="connsiteX31" fmla="*/ 0 w 5088380"/>
              <a:gd name="connsiteY31" fmla="*/ 598366 h 718039"/>
              <a:gd name="connsiteX32" fmla="*/ -571374 w 5088380"/>
              <a:gd name="connsiteY32" fmla="*/ 725600 h 718039"/>
              <a:gd name="connsiteX33" fmla="*/ -285687 w 5088380"/>
              <a:gd name="connsiteY33" fmla="*/ 572228 h 718039"/>
              <a:gd name="connsiteX34" fmla="*/ 0 w 5088380"/>
              <a:gd name="connsiteY34" fmla="*/ 418856 h 718039"/>
              <a:gd name="connsiteX35" fmla="*/ 0 w 5088380"/>
              <a:gd name="connsiteY35" fmla="*/ 119676 h 71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88380" h="718039" fill="none" extrusionOk="0">
                <a:moveTo>
                  <a:pt x="0" y="119676"/>
                </a:moveTo>
                <a:cubicBezTo>
                  <a:pt x="16707" y="58373"/>
                  <a:pt x="49090" y="-14641"/>
                  <a:pt x="119676" y="0"/>
                </a:cubicBezTo>
                <a:cubicBezTo>
                  <a:pt x="248531" y="-20363"/>
                  <a:pt x="385050" y="30624"/>
                  <a:pt x="462018" y="0"/>
                </a:cubicBezTo>
                <a:cubicBezTo>
                  <a:pt x="538986" y="-30624"/>
                  <a:pt x="742994" y="1415"/>
                  <a:pt x="848063" y="0"/>
                </a:cubicBezTo>
                <a:lnTo>
                  <a:pt x="848063" y="0"/>
                </a:lnTo>
                <a:cubicBezTo>
                  <a:pt x="988297" y="-11875"/>
                  <a:pt x="1140747" y="15337"/>
                  <a:pt x="1284816" y="0"/>
                </a:cubicBezTo>
                <a:cubicBezTo>
                  <a:pt x="1428885" y="-15337"/>
                  <a:pt x="1585836" y="32816"/>
                  <a:pt x="1670684" y="0"/>
                </a:cubicBezTo>
                <a:cubicBezTo>
                  <a:pt x="1755532" y="-32816"/>
                  <a:pt x="1918761" y="52054"/>
                  <a:pt x="2120158" y="0"/>
                </a:cubicBezTo>
                <a:cubicBezTo>
                  <a:pt x="2298820" y="-60216"/>
                  <a:pt x="2481994" y="11732"/>
                  <a:pt x="2689867" y="0"/>
                </a:cubicBezTo>
                <a:cubicBezTo>
                  <a:pt x="2897740" y="-11732"/>
                  <a:pt x="3109562" y="21502"/>
                  <a:pt x="3288062" y="0"/>
                </a:cubicBezTo>
                <a:cubicBezTo>
                  <a:pt x="3466562" y="-21502"/>
                  <a:pt x="3559537" y="8717"/>
                  <a:pt x="3829286" y="0"/>
                </a:cubicBezTo>
                <a:cubicBezTo>
                  <a:pt x="4099035" y="-8717"/>
                  <a:pt x="4298571" y="20446"/>
                  <a:pt x="4427480" y="0"/>
                </a:cubicBezTo>
                <a:cubicBezTo>
                  <a:pt x="4556389" y="-20446"/>
                  <a:pt x="4726702" y="27378"/>
                  <a:pt x="4968704" y="0"/>
                </a:cubicBezTo>
                <a:cubicBezTo>
                  <a:pt x="5035623" y="-8325"/>
                  <a:pt x="5091395" y="44669"/>
                  <a:pt x="5088380" y="119676"/>
                </a:cubicBezTo>
                <a:cubicBezTo>
                  <a:pt x="5120355" y="199483"/>
                  <a:pt x="5087611" y="281939"/>
                  <a:pt x="5088380" y="418856"/>
                </a:cubicBezTo>
                <a:lnTo>
                  <a:pt x="5088380" y="418856"/>
                </a:lnTo>
                <a:cubicBezTo>
                  <a:pt x="5095766" y="493112"/>
                  <a:pt x="5071988" y="527568"/>
                  <a:pt x="5088380" y="598366"/>
                </a:cubicBezTo>
                <a:lnTo>
                  <a:pt x="5088380" y="598363"/>
                </a:lnTo>
                <a:cubicBezTo>
                  <a:pt x="5091035" y="654486"/>
                  <a:pt x="5034187" y="721078"/>
                  <a:pt x="4968704" y="718039"/>
                </a:cubicBezTo>
                <a:cubicBezTo>
                  <a:pt x="4748613" y="730653"/>
                  <a:pt x="4683512" y="664145"/>
                  <a:pt x="4455966" y="718039"/>
                </a:cubicBezTo>
                <a:cubicBezTo>
                  <a:pt x="4228420" y="771933"/>
                  <a:pt x="4136472" y="688198"/>
                  <a:pt x="3829286" y="718039"/>
                </a:cubicBezTo>
                <a:cubicBezTo>
                  <a:pt x="3522100" y="747880"/>
                  <a:pt x="3479874" y="695625"/>
                  <a:pt x="3259576" y="718039"/>
                </a:cubicBezTo>
                <a:cubicBezTo>
                  <a:pt x="3039278" y="740453"/>
                  <a:pt x="2979625" y="685256"/>
                  <a:pt x="2775324" y="718039"/>
                </a:cubicBezTo>
                <a:cubicBezTo>
                  <a:pt x="2571023" y="750822"/>
                  <a:pt x="2284062" y="639599"/>
                  <a:pt x="2120158" y="718039"/>
                </a:cubicBezTo>
                <a:cubicBezTo>
                  <a:pt x="1959505" y="745258"/>
                  <a:pt x="1802630" y="670834"/>
                  <a:pt x="1708847" y="718039"/>
                </a:cubicBezTo>
                <a:cubicBezTo>
                  <a:pt x="1615064" y="765244"/>
                  <a:pt x="1436327" y="679551"/>
                  <a:pt x="1284816" y="718039"/>
                </a:cubicBezTo>
                <a:cubicBezTo>
                  <a:pt x="1133305" y="756527"/>
                  <a:pt x="1036939" y="715797"/>
                  <a:pt x="848063" y="718039"/>
                </a:cubicBezTo>
                <a:lnTo>
                  <a:pt x="848063" y="718039"/>
                </a:lnTo>
                <a:cubicBezTo>
                  <a:pt x="755776" y="741054"/>
                  <a:pt x="586225" y="689687"/>
                  <a:pt x="469302" y="718039"/>
                </a:cubicBezTo>
                <a:cubicBezTo>
                  <a:pt x="352379" y="746391"/>
                  <a:pt x="236475" y="710496"/>
                  <a:pt x="119676" y="718039"/>
                </a:cubicBezTo>
                <a:cubicBezTo>
                  <a:pt x="53121" y="706119"/>
                  <a:pt x="659" y="663197"/>
                  <a:pt x="0" y="598363"/>
                </a:cubicBezTo>
                <a:lnTo>
                  <a:pt x="0" y="598366"/>
                </a:lnTo>
                <a:cubicBezTo>
                  <a:pt x="-117357" y="666945"/>
                  <a:pt x="-450679" y="694090"/>
                  <a:pt x="-571374" y="725600"/>
                </a:cubicBezTo>
                <a:cubicBezTo>
                  <a:pt x="-467447" y="625893"/>
                  <a:pt x="-382393" y="643936"/>
                  <a:pt x="-285687" y="572228"/>
                </a:cubicBezTo>
                <a:cubicBezTo>
                  <a:pt x="-188981" y="500520"/>
                  <a:pt x="-138170" y="493603"/>
                  <a:pt x="0" y="418856"/>
                </a:cubicBezTo>
                <a:cubicBezTo>
                  <a:pt x="-13944" y="358332"/>
                  <a:pt x="29403" y="199157"/>
                  <a:pt x="0" y="119676"/>
                </a:cubicBezTo>
                <a:close/>
              </a:path>
              <a:path w="5088380" h="718039" stroke="0" extrusionOk="0">
                <a:moveTo>
                  <a:pt x="0" y="119676"/>
                </a:moveTo>
                <a:cubicBezTo>
                  <a:pt x="-3745" y="51271"/>
                  <a:pt x="39519" y="5278"/>
                  <a:pt x="119676" y="0"/>
                </a:cubicBezTo>
                <a:cubicBezTo>
                  <a:pt x="232468" y="-217"/>
                  <a:pt x="418387" y="10228"/>
                  <a:pt x="498437" y="0"/>
                </a:cubicBezTo>
                <a:cubicBezTo>
                  <a:pt x="578487" y="-10228"/>
                  <a:pt x="697881" y="23351"/>
                  <a:pt x="848063" y="0"/>
                </a:cubicBezTo>
                <a:lnTo>
                  <a:pt x="848063" y="0"/>
                </a:lnTo>
                <a:cubicBezTo>
                  <a:pt x="975152" y="-19026"/>
                  <a:pt x="1109180" y="8027"/>
                  <a:pt x="1246653" y="0"/>
                </a:cubicBezTo>
                <a:cubicBezTo>
                  <a:pt x="1384126" y="-8027"/>
                  <a:pt x="1513754" y="29668"/>
                  <a:pt x="1696126" y="0"/>
                </a:cubicBezTo>
                <a:cubicBezTo>
                  <a:pt x="1878498" y="-29668"/>
                  <a:pt x="1908477" y="11299"/>
                  <a:pt x="2120158" y="0"/>
                </a:cubicBezTo>
                <a:cubicBezTo>
                  <a:pt x="2257683" y="-21763"/>
                  <a:pt x="2586098" y="43956"/>
                  <a:pt x="2746838" y="0"/>
                </a:cubicBezTo>
                <a:cubicBezTo>
                  <a:pt x="2907578" y="-43956"/>
                  <a:pt x="3039445" y="56294"/>
                  <a:pt x="3259576" y="0"/>
                </a:cubicBezTo>
                <a:cubicBezTo>
                  <a:pt x="3479707" y="-56294"/>
                  <a:pt x="3585181" y="37642"/>
                  <a:pt x="3772315" y="0"/>
                </a:cubicBezTo>
                <a:cubicBezTo>
                  <a:pt x="3959449" y="-37642"/>
                  <a:pt x="4146119" y="49138"/>
                  <a:pt x="4342024" y="0"/>
                </a:cubicBezTo>
                <a:cubicBezTo>
                  <a:pt x="4537929" y="-49138"/>
                  <a:pt x="4747983" y="5980"/>
                  <a:pt x="4968704" y="0"/>
                </a:cubicBezTo>
                <a:cubicBezTo>
                  <a:pt x="5043308" y="13107"/>
                  <a:pt x="5090393" y="56047"/>
                  <a:pt x="5088380" y="119676"/>
                </a:cubicBezTo>
                <a:cubicBezTo>
                  <a:pt x="5122697" y="216651"/>
                  <a:pt x="5059170" y="325842"/>
                  <a:pt x="5088380" y="418856"/>
                </a:cubicBezTo>
                <a:lnTo>
                  <a:pt x="5088380" y="418856"/>
                </a:lnTo>
                <a:cubicBezTo>
                  <a:pt x="5098279" y="466233"/>
                  <a:pt x="5070279" y="515133"/>
                  <a:pt x="5088380" y="598366"/>
                </a:cubicBezTo>
                <a:lnTo>
                  <a:pt x="5088380" y="598363"/>
                </a:lnTo>
                <a:cubicBezTo>
                  <a:pt x="5085154" y="657883"/>
                  <a:pt x="5035986" y="701983"/>
                  <a:pt x="4968704" y="718039"/>
                </a:cubicBezTo>
                <a:cubicBezTo>
                  <a:pt x="4785634" y="766323"/>
                  <a:pt x="4493047" y="715557"/>
                  <a:pt x="4370509" y="718039"/>
                </a:cubicBezTo>
                <a:cubicBezTo>
                  <a:pt x="4247972" y="720521"/>
                  <a:pt x="4050837" y="710261"/>
                  <a:pt x="3857771" y="718039"/>
                </a:cubicBezTo>
                <a:cubicBezTo>
                  <a:pt x="3664705" y="725817"/>
                  <a:pt x="3469980" y="706602"/>
                  <a:pt x="3231091" y="718039"/>
                </a:cubicBezTo>
                <a:cubicBezTo>
                  <a:pt x="2992202" y="729476"/>
                  <a:pt x="2886443" y="705617"/>
                  <a:pt x="2661382" y="718039"/>
                </a:cubicBezTo>
                <a:cubicBezTo>
                  <a:pt x="2436321" y="730461"/>
                  <a:pt x="2285168" y="717481"/>
                  <a:pt x="2120158" y="718039"/>
                </a:cubicBezTo>
                <a:cubicBezTo>
                  <a:pt x="1958447" y="727625"/>
                  <a:pt x="1865383" y="669049"/>
                  <a:pt x="1696126" y="718039"/>
                </a:cubicBezTo>
                <a:cubicBezTo>
                  <a:pt x="1526869" y="767029"/>
                  <a:pt x="1444460" y="683128"/>
                  <a:pt x="1310258" y="718039"/>
                </a:cubicBezTo>
                <a:cubicBezTo>
                  <a:pt x="1176056" y="752950"/>
                  <a:pt x="995989" y="673412"/>
                  <a:pt x="848063" y="718039"/>
                </a:cubicBezTo>
                <a:lnTo>
                  <a:pt x="848063" y="718039"/>
                </a:lnTo>
                <a:cubicBezTo>
                  <a:pt x="698790" y="721841"/>
                  <a:pt x="571707" y="715737"/>
                  <a:pt x="476586" y="718039"/>
                </a:cubicBezTo>
                <a:cubicBezTo>
                  <a:pt x="381465" y="720341"/>
                  <a:pt x="211648" y="695256"/>
                  <a:pt x="119676" y="718039"/>
                </a:cubicBezTo>
                <a:cubicBezTo>
                  <a:pt x="47439" y="719387"/>
                  <a:pt x="-536" y="666129"/>
                  <a:pt x="0" y="598363"/>
                </a:cubicBezTo>
                <a:lnTo>
                  <a:pt x="0" y="598366"/>
                </a:lnTo>
                <a:cubicBezTo>
                  <a:pt x="-224246" y="674967"/>
                  <a:pt x="-397215" y="653096"/>
                  <a:pt x="-571374" y="725600"/>
                </a:cubicBezTo>
                <a:cubicBezTo>
                  <a:pt x="-447890" y="637004"/>
                  <a:pt x="-359771" y="637788"/>
                  <a:pt x="-279973" y="569161"/>
                </a:cubicBezTo>
                <a:cubicBezTo>
                  <a:pt x="-200175" y="500534"/>
                  <a:pt x="-54008" y="487830"/>
                  <a:pt x="0" y="418856"/>
                </a:cubicBezTo>
                <a:cubicBezTo>
                  <a:pt x="-26075" y="304086"/>
                  <a:pt x="20186" y="249404"/>
                  <a:pt x="0" y="119676"/>
                </a:cubicBezTo>
                <a:close/>
              </a:path>
            </a:pathLst>
          </a:custGeom>
          <a:solidFill>
            <a:srgbClr val="AEE7FF"/>
          </a:solidFill>
          <a:ln w="15875">
            <a:noFill/>
            <a:extLst>
              <a:ext uri="{C807C97D-BFC1-408E-A445-0C87EB9F89A2}">
                <ask:lineSketchStyleProps xmlns:ask="http://schemas.microsoft.com/office/drawing/2018/sketchyshapes" xmlns="" sd="1219033472">
                  <a:prstGeom prst="wedgeRoundRectCallout">
                    <a:avLst>
                      <a:gd name="adj1" fmla="val -61229"/>
                      <a:gd name="adj2" fmla="val 51053"/>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2800" b="1" dirty="0">
                <a:solidFill>
                  <a:schemeClr val="tx1"/>
                </a:solidFill>
                <a:latin typeface="Microsoft JhengHei"/>
                <a:ea typeface="Microsoft JhengHei"/>
                <a:cs typeface="Microsoft JhengHei"/>
                <a:sym typeface="Microsoft JhengHei"/>
              </a:rPr>
              <a:t>作者想讓你相信的「真相」？</a:t>
            </a:r>
          </a:p>
        </p:txBody>
      </p:sp>
      <p:sp>
        <p:nvSpPr>
          <p:cNvPr id="97" name="Google Shape;97;p2">
            <a:extLst>
              <a:ext uri="{FF2B5EF4-FFF2-40B4-BE49-F238E27FC236}">
                <a16:creationId xmlns:a16="http://schemas.microsoft.com/office/drawing/2014/main" xmlns="" id="{D352D9C7-8C89-CBC0-101F-9EDDBA085D30}"/>
              </a:ext>
            </a:extLst>
          </p:cNvPr>
          <p:cNvSpPr/>
          <p:nvPr/>
        </p:nvSpPr>
        <p:spPr>
          <a:xfrm>
            <a:off x="4852600" y="3907227"/>
            <a:ext cx="5718666" cy="578837"/>
          </a:xfrm>
          <a:custGeom>
            <a:avLst/>
            <a:gdLst>
              <a:gd name="connsiteX0" fmla="*/ 0 w 5718666"/>
              <a:gd name="connsiteY0" fmla="*/ 96475 h 578837"/>
              <a:gd name="connsiteX1" fmla="*/ 96475 w 5718666"/>
              <a:gd name="connsiteY1" fmla="*/ 0 h 578837"/>
              <a:gd name="connsiteX2" fmla="*/ 603983 w 5718666"/>
              <a:gd name="connsiteY2" fmla="*/ 0 h 578837"/>
              <a:gd name="connsiteX3" fmla="*/ 1046703 w 5718666"/>
              <a:gd name="connsiteY3" fmla="*/ 0 h 578837"/>
              <a:gd name="connsiteX4" fmla="*/ 1586605 w 5718666"/>
              <a:gd name="connsiteY4" fmla="*/ 0 h 578837"/>
              <a:gd name="connsiteX5" fmla="*/ 2061719 w 5718666"/>
              <a:gd name="connsiteY5" fmla="*/ 0 h 578837"/>
              <a:gd name="connsiteX6" fmla="*/ 2601622 w 5718666"/>
              <a:gd name="connsiteY6" fmla="*/ 0 h 578837"/>
              <a:gd name="connsiteX7" fmla="*/ 3335889 w 5718666"/>
              <a:gd name="connsiteY7" fmla="*/ 0 h 578837"/>
              <a:gd name="connsiteX8" fmla="*/ 3335889 w 5718666"/>
              <a:gd name="connsiteY8" fmla="*/ 0 h 578837"/>
              <a:gd name="connsiteX9" fmla="*/ 3812444 w 5718666"/>
              <a:gd name="connsiteY9" fmla="*/ 0 h 578837"/>
              <a:gd name="connsiteX10" fmla="*/ 4274703 w 5718666"/>
              <a:gd name="connsiteY10" fmla="*/ 0 h 578837"/>
              <a:gd name="connsiteX11" fmla="*/ 4765555 w 5718666"/>
              <a:gd name="connsiteY11" fmla="*/ 0 h 578837"/>
              <a:gd name="connsiteX12" fmla="*/ 5193873 w 5718666"/>
              <a:gd name="connsiteY12" fmla="*/ 0 h 578837"/>
              <a:gd name="connsiteX13" fmla="*/ 5622191 w 5718666"/>
              <a:gd name="connsiteY13" fmla="*/ 0 h 578837"/>
              <a:gd name="connsiteX14" fmla="*/ 5718666 w 5718666"/>
              <a:gd name="connsiteY14" fmla="*/ 96475 h 578837"/>
              <a:gd name="connsiteX15" fmla="*/ 5718666 w 5718666"/>
              <a:gd name="connsiteY15" fmla="*/ 337655 h 578837"/>
              <a:gd name="connsiteX16" fmla="*/ 5718666 w 5718666"/>
              <a:gd name="connsiteY16" fmla="*/ 337655 h 578837"/>
              <a:gd name="connsiteX17" fmla="*/ 5718666 w 5718666"/>
              <a:gd name="connsiteY17" fmla="*/ 482364 h 578837"/>
              <a:gd name="connsiteX18" fmla="*/ 5718666 w 5718666"/>
              <a:gd name="connsiteY18" fmla="*/ 482362 h 578837"/>
              <a:gd name="connsiteX19" fmla="*/ 5622191 w 5718666"/>
              <a:gd name="connsiteY19" fmla="*/ 578837 h 578837"/>
              <a:gd name="connsiteX20" fmla="*/ 5176740 w 5718666"/>
              <a:gd name="connsiteY20" fmla="*/ 578837 h 578837"/>
              <a:gd name="connsiteX21" fmla="*/ 4765555 w 5718666"/>
              <a:gd name="connsiteY21" fmla="*/ 578837 h 578837"/>
              <a:gd name="connsiteX22" fmla="*/ 5241386 w 5718666"/>
              <a:gd name="connsiteY22" fmla="*/ 889175 h 578837"/>
              <a:gd name="connsiteX23" fmla="*/ 4765012 w 5718666"/>
              <a:gd name="connsiteY23" fmla="*/ 811591 h 578837"/>
              <a:gd name="connsiteX24" fmla="*/ 4307692 w 5718666"/>
              <a:gd name="connsiteY24" fmla="*/ 737109 h 578837"/>
              <a:gd name="connsiteX25" fmla="*/ 3869428 w 5718666"/>
              <a:gd name="connsiteY25" fmla="*/ 665732 h 578837"/>
              <a:gd name="connsiteX26" fmla="*/ 3335889 w 5718666"/>
              <a:gd name="connsiteY26" fmla="*/ 578837 h 578837"/>
              <a:gd name="connsiteX27" fmla="*/ 2860775 w 5718666"/>
              <a:gd name="connsiteY27" fmla="*/ 578837 h 578837"/>
              <a:gd name="connsiteX28" fmla="*/ 2288478 w 5718666"/>
              <a:gd name="connsiteY28" fmla="*/ 578837 h 578837"/>
              <a:gd name="connsiteX29" fmla="*/ 1813364 w 5718666"/>
              <a:gd name="connsiteY29" fmla="*/ 578837 h 578837"/>
              <a:gd name="connsiteX30" fmla="*/ 1208674 w 5718666"/>
              <a:gd name="connsiteY30" fmla="*/ 578837 h 578837"/>
              <a:gd name="connsiteX31" fmla="*/ 603983 w 5718666"/>
              <a:gd name="connsiteY31" fmla="*/ 578837 h 578837"/>
              <a:gd name="connsiteX32" fmla="*/ 96475 w 5718666"/>
              <a:gd name="connsiteY32" fmla="*/ 578837 h 578837"/>
              <a:gd name="connsiteX33" fmla="*/ 0 w 5718666"/>
              <a:gd name="connsiteY33" fmla="*/ 482362 h 578837"/>
              <a:gd name="connsiteX34" fmla="*/ 0 w 5718666"/>
              <a:gd name="connsiteY34" fmla="*/ 482364 h 578837"/>
              <a:gd name="connsiteX35" fmla="*/ 0 w 5718666"/>
              <a:gd name="connsiteY35" fmla="*/ 337655 h 578837"/>
              <a:gd name="connsiteX36" fmla="*/ 0 w 5718666"/>
              <a:gd name="connsiteY36" fmla="*/ 337655 h 578837"/>
              <a:gd name="connsiteX37" fmla="*/ 0 w 5718666"/>
              <a:gd name="connsiteY37"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8666" h="578837" fill="none" extrusionOk="0">
                <a:moveTo>
                  <a:pt x="0" y="96475"/>
                </a:moveTo>
                <a:cubicBezTo>
                  <a:pt x="3944" y="47279"/>
                  <a:pt x="44451" y="1204"/>
                  <a:pt x="96475" y="0"/>
                </a:cubicBezTo>
                <a:cubicBezTo>
                  <a:pt x="203219" y="-8789"/>
                  <a:pt x="497884" y="30894"/>
                  <a:pt x="603983" y="0"/>
                </a:cubicBezTo>
                <a:cubicBezTo>
                  <a:pt x="710082" y="-30894"/>
                  <a:pt x="923913" y="48622"/>
                  <a:pt x="1046703" y="0"/>
                </a:cubicBezTo>
                <a:cubicBezTo>
                  <a:pt x="1169493" y="-48622"/>
                  <a:pt x="1384211" y="17239"/>
                  <a:pt x="1586605" y="0"/>
                </a:cubicBezTo>
                <a:cubicBezTo>
                  <a:pt x="1788999" y="-17239"/>
                  <a:pt x="1961923" y="23935"/>
                  <a:pt x="2061719" y="0"/>
                </a:cubicBezTo>
                <a:cubicBezTo>
                  <a:pt x="2161515" y="-23935"/>
                  <a:pt x="2460633" y="10331"/>
                  <a:pt x="2601622" y="0"/>
                </a:cubicBezTo>
                <a:cubicBezTo>
                  <a:pt x="2742611" y="-10331"/>
                  <a:pt x="3004950" y="64063"/>
                  <a:pt x="3335889" y="0"/>
                </a:cubicBezTo>
                <a:lnTo>
                  <a:pt x="3335889" y="0"/>
                </a:lnTo>
                <a:cubicBezTo>
                  <a:pt x="3501938" y="-26540"/>
                  <a:pt x="3709350" y="10623"/>
                  <a:pt x="3812444" y="0"/>
                </a:cubicBezTo>
                <a:cubicBezTo>
                  <a:pt x="3915539" y="-10623"/>
                  <a:pt x="4068501" y="18742"/>
                  <a:pt x="4274703" y="0"/>
                </a:cubicBezTo>
                <a:cubicBezTo>
                  <a:pt x="4480905" y="-18742"/>
                  <a:pt x="4661605" y="49826"/>
                  <a:pt x="4765555" y="0"/>
                </a:cubicBezTo>
                <a:cubicBezTo>
                  <a:pt x="4861778" y="-27906"/>
                  <a:pt x="5033222" y="17680"/>
                  <a:pt x="5193873" y="0"/>
                </a:cubicBezTo>
                <a:cubicBezTo>
                  <a:pt x="5354524" y="-17680"/>
                  <a:pt x="5480798" y="27020"/>
                  <a:pt x="5622191" y="0"/>
                </a:cubicBezTo>
                <a:cubicBezTo>
                  <a:pt x="5679534" y="-14262"/>
                  <a:pt x="5714189" y="35235"/>
                  <a:pt x="5718666" y="96475"/>
                </a:cubicBezTo>
                <a:cubicBezTo>
                  <a:pt x="5729267" y="197938"/>
                  <a:pt x="5708037" y="221792"/>
                  <a:pt x="5718666" y="337655"/>
                </a:cubicBezTo>
                <a:lnTo>
                  <a:pt x="5718666" y="337655"/>
                </a:lnTo>
                <a:cubicBezTo>
                  <a:pt x="5731155" y="375878"/>
                  <a:pt x="5704783" y="421373"/>
                  <a:pt x="5718666" y="482364"/>
                </a:cubicBezTo>
                <a:lnTo>
                  <a:pt x="5718666" y="482362"/>
                </a:lnTo>
                <a:cubicBezTo>
                  <a:pt x="5719817" y="537671"/>
                  <a:pt x="5676825" y="580125"/>
                  <a:pt x="5622191" y="578837"/>
                </a:cubicBezTo>
                <a:cubicBezTo>
                  <a:pt x="5532207" y="579325"/>
                  <a:pt x="5351868" y="558877"/>
                  <a:pt x="5176740" y="578837"/>
                </a:cubicBezTo>
                <a:cubicBezTo>
                  <a:pt x="5001612" y="598797"/>
                  <a:pt x="4853543" y="531185"/>
                  <a:pt x="4765555" y="578837"/>
                </a:cubicBezTo>
                <a:cubicBezTo>
                  <a:pt x="5027645" y="690826"/>
                  <a:pt x="5004941" y="813234"/>
                  <a:pt x="5241386" y="889175"/>
                </a:cubicBezTo>
                <a:cubicBezTo>
                  <a:pt x="5137084" y="911270"/>
                  <a:pt x="4966236" y="814845"/>
                  <a:pt x="4765012" y="811591"/>
                </a:cubicBezTo>
                <a:cubicBezTo>
                  <a:pt x="4563788" y="808336"/>
                  <a:pt x="4443363" y="703936"/>
                  <a:pt x="4307692" y="737109"/>
                </a:cubicBezTo>
                <a:cubicBezTo>
                  <a:pt x="4172021" y="770282"/>
                  <a:pt x="3981064" y="664372"/>
                  <a:pt x="3869428" y="665732"/>
                </a:cubicBezTo>
                <a:cubicBezTo>
                  <a:pt x="3757792" y="667092"/>
                  <a:pt x="3523184" y="586664"/>
                  <a:pt x="3335889" y="578837"/>
                </a:cubicBezTo>
                <a:cubicBezTo>
                  <a:pt x="3167543" y="610749"/>
                  <a:pt x="3067485" y="567986"/>
                  <a:pt x="2860775" y="578837"/>
                </a:cubicBezTo>
                <a:cubicBezTo>
                  <a:pt x="2654065" y="589688"/>
                  <a:pt x="2441320" y="510534"/>
                  <a:pt x="2288478" y="578837"/>
                </a:cubicBezTo>
                <a:cubicBezTo>
                  <a:pt x="2135636" y="647140"/>
                  <a:pt x="2035985" y="541485"/>
                  <a:pt x="1813364" y="578837"/>
                </a:cubicBezTo>
                <a:cubicBezTo>
                  <a:pt x="1590743" y="616189"/>
                  <a:pt x="1494243" y="543270"/>
                  <a:pt x="1208674" y="578837"/>
                </a:cubicBezTo>
                <a:cubicBezTo>
                  <a:pt x="923105" y="614404"/>
                  <a:pt x="733163" y="575651"/>
                  <a:pt x="603983" y="578837"/>
                </a:cubicBezTo>
                <a:cubicBezTo>
                  <a:pt x="474803" y="582023"/>
                  <a:pt x="300115" y="559950"/>
                  <a:pt x="96475" y="578837"/>
                </a:cubicBezTo>
                <a:cubicBezTo>
                  <a:pt x="48419" y="585206"/>
                  <a:pt x="-2902" y="542714"/>
                  <a:pt x="0" y="482362"/>
                </a:cubicBezTo>
                <a:lnTo>
                  <a:pt x="0" y="482364"/>
                </a:lnTo>
                <a:cubicBezTo>
                  <a:pt x="-15870" y="441865"/>
                  <a:pt x="16660" y="404586"/>
                  <a:pt x="0" y="337655"/>
                </a:cubicBezTo>
                <a:lnTo>
                  <a:pt x="0" y="337655"/>
                </a:lnTo>
                <a:cubicBezTo>
                  <a:pt x="-26707" y="250105"/>
                  <a:pt x="5314" y="174269"/>
                  <a:pt x="0" y="96475"/>
                </a:cubicBezTo>
                <a:close/>
              </a:path>
              <a:path w="5718666" h="578837" stroke="0" extrusionOk="0">
                <a:moveTo>
                  <a:pt x="0" y="96475"/>
                </a:moveTo>
                <a:cubicBezTo>
                  <a:pt x="-13111" y="35106"/>
                  <a:pt x="29641" y="5086"/>
                  <a:pt x="96475" y="0"/>
                </a:cubicBezTo>
                <a:cubicBezTo>
                  <a:pt x="314553" y="-31984"/>
                  <a:pt x="484312" y="44936"/>
                  <a:pt x="701166" y="0"/>
                </a:cubicBezTo>
                <a:cubicBezTo>
                  <a:pt x="918020" y="-44936"/>
                  <a:pt x="969028" y="45874"/>
                  <a:pt x="1208674" y="0"/>
                </a:cubicBezTo>
                <a:cubicBezTo>
                  <a:pt x="1448320" y="-45874"/>
                  <a:pt x="1588439" y="21664"/>
                  <a:pt x="1683788" y="0"/>
                </a:cubicBezTo>
                <a:cubicBezTo>
                  <a:pt x="1779137" y="-21664"/>
                  <a:pt x="1983176" y="9764"/>
                  <a:pt x="2256084" y="0"/>
                </a:cubicBezTo>
                <a:cubicBezTo>
                  <a:pt x="2528992" y="-9764"/>
                  <a:pt x="2530886" y="15299"/>
                  <a:pt x="2763593" y="0"/>
                </a:cubicBezTo>
                <a:cubicBezTo>
                  <a:pt x="2996300" y="-15299"/>
                  <a:pt x="3105634" y="19888"/>
                  <a:pt x="3335889" y="0"/>
                </a:cubicBezTo>
                <a:lnTo>
                  <a:pt x="3335889" y="0"/>
                </a:lnTo>
                <a:cubicBezTo>
                  <a:pt x="3477793" y="-30864"/>
                  <a:pt x="3565621" y="53649"/>
                  <a:pt x="3783851" y="0"/>
                </a:cubicBezTo>
                <a:cubicBezTo>
                  <a:pt x="4002081" y="-53649"/>
                  <a:pt x="4041251" y="15846"/>
                  <a:pt x="4260406" y="0"/>
                </a:cubicBezTo>
                <a:cubicBezTo>
                  <a:pt x="4479561" y="-15846"/>
                  <a:pt x="4635806" y="41897"/>
                  <a:pt x="4765555" y="0"/>
                </a:cubicBezTo>
                <a:cubicBezTo>
                  <a:pt x="4855699" y="-12402"/>
                  <a:pt x="5073815" y="45598"/>
                  <a:pt x="5185307" y="0"/>
                </a:cubicBezTo>
                <a:cubicBezTo>
                  <a:pt x="5296799" y="-45598"/>
                  <a:pt x="5407277" y="41131"/>
                  <a:pt x="5622191" y="0"/>
                </a:cubicBezTo>
                <a:cubicBezTo>
                  <a:pt x="5664085" y="-2914"/>
                  <a:pt x="5726417" y="33571"/>
                  <a:pt x="5718666" y="96475"/>
                </a:cubicBezTo>
                <a:cubicBezTo>
                  <a:pt x="5739722" y="197943"/>
                  <a:pt x="5699432" y="279261"/>
                  <a:pt x="5718666" y="337655"/>
                </a:cubicBezTo>
                <a:lnTo>
                  <a:pt x="5718666" y="337655"/>
                </a:lnTo>
                <a:cubicBezTo>
                  <a:pt x="5731928" y="387650"/>
                  <a:pt x="5701494" y="450136"/>
                  <a:pt x="5718666" y="482364"/>
                </a:cubicBezTo>
                <a:lnTo>
                  <a:pt x="5718666" y="482362"/>
                </a:lnTo>
                <a:cubicBezTo>
                  <a:pt x="5717338" y="531650"/>
                  <a:pt x="5677626" y="578400"/>
                  <a:pt x="5622191" y="578837"/>
                </a:cubicBezTo>
                <a:cubicBezTo>
                  <a:pt x="5534982" y="615758"/>
                  <a:pt x="5320294" y="548957"/>
                  <a:pt x="5219572" y="578837"/>
                </a:cubicBezTo>
                <a:cubicBezTo>
                  <a:pt x="5118850" y="608717"/>
                  <a:pt x="4925496" y="536039"/>
                  <a:pt x="4765555" y="578837"/>
                </a:cubicBezTo>
                <a:cubicBezTo>
                  <a:pt x="4920299" y="637238"/>
                  <a:pt x="5100652" y="801850"/>
                  <a:pt x="5241386" y="889175"/>
                </a:cubicBezTo>
                <a:cubicBezTo>
                  <a:pt x="5040701" y="860832"/>
                  <a:pt x="4978051" y="845826"/>
                  <a:pt x="4765012" y="811591"/>
                </a:cubicBezTo>
                <a:cubicBezTo>
                  <a:pt x="4551973" y="777356"/>
                  <a:pt x="4496576" y="738498"/>
                  <a:pt x="4288638" y="734006"/>
                </a:cubicBezTo>
                <a:cubicBezTo>
                  <a:pt x="4080700" y="729514"/>
                  <a:pt x="4000821" y="686714"/>
                  <a:pt x="3812263" y="656422"/>
                </a:cubicBezTo>
                <a:cubicBezTo>
                  <a:pt x="3623705" y="626130"/>
                  <a:pt x="3445447" y="540372"/>
                  <a:pt x="3335889" y="578837"/>
                </a:cubicBezTo>
                <a:cubicBezTo>
                  <a:pt x="3090943" y="579808"/>
                  <a:pt x="3018603" y="533573"/>
                  <a:pt x="2763593" y="578837"/>
                </a:cubicBezTo>
                <a:cubicBezTo>
                  <a:pt x="2508583" y="624101"/>
                  <a:pt x="2493656" y="572950"/>
                  <a:pt x="2288478" y="578837"/>
                </a:cubicBezTo>
                <a:cubicBezTo>
                  <a:pt x="2083300" y="584724"/>
                  <a:pt x="1896318" y="512379"/>
                  <a:pt x="1716182" y="578837"/>
                </a:cubicBezTo>
                <a:cubicBezTo>
                  <a:pt x="1536046" y="645295"/>
                  <a:pt x="1403567" y="541113"/>
                  <a:pt x="1273462" y="578837"/>
                </a:cubicBezTo>
                <a:cubicBezTo>
                  <a:pt x="1143357" y="616561"/>
                  <a:pt x="942678" y="514854"/>
                  <a:pt x="701166" y="578837"/>
                </a:cubicBezTo>
                <a:cubicBezTo>
                  <a:pt x="459654" y="642820"/>
                  <a:pt x="383973" y="529579"/>
                  <a:pt x="96475" y="578837"/>
                </a:cubicBezTo>
                <a:cubicBezTo>
                  <a:pt x="32251" y="584972"/>
                  <a:pt x="4784" y="548605"/>
                  <a:pt x="0" y="482362"/>
                </a:cubicBezTo>
                <a:lnTo>
                  <a:pt x="0" y="482364"/>
                </a:lnTo>
                <a:cubicBezTo>
                  <a:pt x="-7339" y="427256"/>
                  <a:pt x="14162" y="408921"/>
                  <a:pt x="0" y="337655"/>
                </a:cubicBezTo>
                <a:lnTo>
                  <a:pt x="0" y="337655"/>
                </a:lnTo>
                <a:cubicBezTo>
                  <a:pt x="-26674" y="232493"/>
                  <a:pt x="12188" y="192695"/>
                  <a:pt x="0" y="96475"/>
                </a:cubicBezTo>
                <a:close/>
              </a:path>
            </a:pathLst>
          </a:custGeom>
          <a:solidFill>
            <a:srgbClr val="9051D4"/>
          </a:solidFill>
          <a:ln w="22225">
            <a:noFill/>
            <a:extLst>
              <a:ext uri="{C807C97D-BFC1-408E-A445-0C87EB9F89A2}">
                <ask:lineSketchStyleProps xmlns:ask="http://schemas.microsoft.com/office/drawing/2018/sketchyshapes" xmlns="" sd="1219033472">
                  <a:prstGeom prst="wedgeRoundRectCallout">
                    <a:avLst>
                      <a:gd name="adj1" fmla="val 41654"/>
                      <a:gd name="adj2" fmla="val 103614"/>
                      <a:gd name="adj3" fmla="val 16667"/>
                    </a:avLst>
                  </a:prstGeom>
                  <ask:type>
                    <ask:lineSketchScribbl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altLang="en-US" sz="2800" b="1" dirty="0">
                <a:solidFill>
                  <a:schemeClr val="bg1"/>
                </a:solidFill>
                <a:latin typeface="Microsoft JhengHei"/>
                <a:ea typeface="Microsoft JhengHei"/>
                <a:cs typeface="Microsoft JhengHei"/>
                <a:sym typeface="Microsoft JhengHei"/>
              </a:rPr>
              <a:t>作者不經意流露的「真相」？</a:t>
            </a:r>
          </a:p>
        </p:txBody>
      </p:sp>
    </p:spTree>
    <p:extLst>
      <p:ext uri="{BB962C8B-B14F-4D97-AF65-F5344CB8AC3E}">
        <p14:creationId xmlns:p14="http://schemas.microsoft.com/office/powerpoint/2010/main" val="2362025995"/>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AF6A2DA9-BA5A-E783-C545-8BBEC5506ADF}"/>
            </a:ext>
          </a:extLst>
        </p:cNvPr>
        <p:cNvGrpSpPr/>
        <p:nvPr/>
      </p:nvGrpSpPr>
      <p:grpSpPr>
        <a:xfrm>
          <a:off x="0" y="0"/>
          <a:ext cx="0" cy="0"/>
          <a:chOff x="0" y="0"/>
          <a:chExt cx="0" cy="0"/>
        </a:xfrm>
      </p:grpSpPr>
      <p:pic>
        <p:nvPicPr>
          <p:cNvPr id="8" name="圖片 7" descr="一張含有 圖形, 平面設計, 創造力, 設計 的圖片&#10;&#10;AI 產生的內容可能不正確。">
            <a:extLst>
              <a:ext uri="{FF2B5EF4-FFF2-40B4-BE49-F238E27FC236}">
                <a16:creationId xmlns:a16="http://schemas.microsoft.com/office/drawing/2014/main" xmlns="" id="{4947FF0A-E82D-9A4F-3BB6-4F052EC51F99}"/>
              </a:ext>
            </a:extLst>
          </p:cNvPr>
          <p:cNvPicPr>
            <a:picLocks noChangeAspect="1"/>
          </p:cNvPicPr>
          <p:nvPr/>
        </p:nvPicPr>
        <p:blipFill>
          <a:blip r:embed="rId3"/>
          <a:stretch>
            <a:fillRect/>
          </a:stretch>
        </p:blipFill>
        <p:spPr>
          <a:xfrm>
            <a:off x="9038354" y="4754291"/>
            <a:ext cx="2628900" cy="2527300"/>
          </a:xfrm>
          <a:prstGeom prst="rect">
            <a:avLst/>
          </a:prstGeom>
        </p:spPr>
      </p:pic>
      <p:pic>
        <p:nvPicPr>
          <p:cNvPr id="9" name="圖片 8">
            <a:extLst>
              <a:ext uri="{FF2B5EF4-FFF2-40B4-BE49-F238E27FC236}">
                <a16:creationId xmlns:a16="http://schemas.microsoft.com/office/drawing/2014/main" xmlns="" id="{F897B2BA-249F-45C9-BA51-6FEABC7C0601}"/>
              </a:ext>
            </a:extLst>
          </p:cNvPr>
          <p:cNvPicPr>
            <a:picLocks noChangeAspect="1"/>
          </p:cNvPicPr>
          <p:nvPr/>
        </p:nvPicPr>
        <p:blipFill>
          <a:blip r:embed="rId4"/>
          <a:stretch>
            <a:fillRect/>
          </a:stretch>
        </p:blipFill>
        <p:spPr>
          <a:xfrm rot="1142832">
            <a:off x="8305725" y="4856151"/>
            <a:ext cx="1133273" cy="1873179"/>
          </a:xfrm>
          <a:prstGeom prst="rect">
            <a:avLst/>
          </a:prstGeom>
        </p:spPr>
      </p:pic>
      <p:sp>
        <p:nvSpPr>
          <p:cNvPr id="2" name="Google Shape;102;p3">
            <a:extLst>
              <a:ext uri="{FF2B5EF4-FFF2-40B4-BE49-F238E27FC236}">
                <a16:creationId xmlns:a16="http://schemas.microsoft.com/office/drawing/2014/main" xmlns="" id="{E15791F4-DF34-752D-7857-0E0F7C0E05B5}"/>
              </a:ext>
            </a:extLst>
          </p:cNvPr>
          <p:cNvSpPr txBox="1">
            <a:spLocks/>
          </p:cNvSpPr>
          <p:nvPr/>
        </p:nvSpPr>
        <p:spPr>
          <a:xfrm>
            <a:off x="-118684" y="1084439"/>
            <a:ext cx="10883900"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活動二  理解圖片的「刻意」與「不經意」</a:t>
            </a:r>
            <a:endParaRPr lang="zh-TW" altLang="en-US" sz="2800" dirty="0"/>
          </a:p>
        </p:txBody>
      </p:sp>
      <p:sp>
        <p:nvSpPr>
          <p:cNvPr id="3" name="Google Shape;138;p7">
            <a:extLst>
              <a:ext uri="{FF2B5EF4-FFF2-40B4-BE49-F238E27FC236}">
                <a16:creationId xmlns:a16="http://schemas.microsoft.com/office/drawing/2014/main" xmlns="" id="{782788AC-31F7-3FC6-4B16-F830C0DBE166}"/>
              </a:ext>
            </a:extLst>
          </p:cNvPr>
          <p:cNvSpPr txBox="1"/>
          <p:nvPr/>
        </p:nvSpPr>
        <p:spPr>
          <a:xfrm>
            <a:off x="1570867" y="2248355"/>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教師簡介臺史博數位學習資源。</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學生運用臺史博數位學習資源進行實作：</a:t>
            </a:r>
            <a:r>
              <a:rPr lang="en-US" altLang="zh-TW" sz="2600" b="1" dirty="0">
                <a:solidFill>
                  <a:srgbClr val="333333"/>
                </a:solidFill>
                <a:latin typeface="Microsoft JhengHei"/>
                <a:ea typeface="Microsoft JhengHei"/>
                <a:cs typeface="Microsoft JhengHei"/>
                <a:sym typeface="Microsoft JhengHei"/>
              </a:rPr>
              <a:t>⑴</a:t>
            </a:r>
            <a:r>
              <a:rPr lang="zh-TW" altLang="en-US" sz="2600" b="1" dirty="0">
                <a:solidFill>
                  <a:srgbClr val="333333"/>
                </a:solidFill>
                <a:latin typeface="Microsoft JhengHei"/>
                <a:ea typeface="Microsoft JhengHei"/>
                <a:cs typeface="Microsoft JhengHei"/>
                <a:sym typeface="Microsoft JhengHei"/>
              </a:rPr>
              <a:t>確認四張圖片的產生時期。</a:t>
            </a:r>
            <a:r>
              <a:rPr lang="en-US" altLang="zh-TW" sz="2600" b="1" dirty="0">
                <a:solidFill>
                  <a:srgbClr val="333333"/>
                </a:solidFill>
                <a:latin typeface="Microsoft JhengHei"/>
                <a:ea typeface="Microsoft JhengHei"/>
                <a:cs typeface="Microsoft JhengHei"/>
                <a:sym typeface="Microsoft JhengHei"/>
              </a:rPr>
              <a:t>⑵</a:t>
            </a:r>
            <a:r>
              <a:rPr lang="zh-TW" altLang="en-US" sz="2600" b="1" dirty="0">
                <a:solidFill>
                  <a:srgbClr val="333333"/>
                </a:solidFill>
                <a:latin typeface="Microsoft JhengHei"/>
                <a:ea typeface="Microsoft JhengHei"/>
                <a:cs typeface="Microsoft JhengHei"/>
                <a:sym typeface="Microsoft JhengHei"/>
              </a:rPr>
              <a:t>完成該組圖片的「文物身世表」。</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小組初步討論圖片傳達的意涵。</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275712626"/>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EE32C370-A208-F66E-CA01-BD3926472819}"/>
            </a:ext>
          </a:extLst>
        </p:cNvPr>
        <p:cNvGrpSpPr/>
        <p:nvPr/>
      </p:nvGrpSpPr>
      <p:grpSpPr>
        <a:xfrm>
          <a:off x="0" y="0"/>
          <a:ext cx="0" cy="0"/>
          <a:chOff x="0" y="0"/>
          <a:chExt cx="0" cy="0"/>
        </a:xfrm>
      </p:grpSpPr>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F9C1E63E-585F-B34D-DEE8-5907231D0E62}"/>
                  </a:ext>
                </a:extLst>
              </p14:cNvPr>
              <p14:cNvContentPartPr/>
              <p14:nvPr/>
            </p14:nvContentPartPr>
            <p14:xfrm>
              <a:off x="2585743" y="5247929"/>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F9C1E63E-585F-B34D-DEE8-5907231D0E62}"/>
                  </a:ext>
                </a:extLst>
              </p:cNvPr>
              <p:cNvPicPr/>
              <p:nvPr/>
            </p:nvPicPr>
            <p:blipFill>
              <a:blip r:embed="rId4"/>
              <a:stretch>
                <a:fillRect/>
              </a:stretch>
            </p:blipFill>
            <p:spPr>
              <a:xfrm>
                <a:off x="2567743" y="5139929"/>
                <a:ext cx="36000" cy="216000"/>
              </a:xfrm>
              <a:prstGeom prst="rect">
                <a:avLst/>
              </a:prstGeom>
            </p:spPr>
          </p:pic>
        </mc:Fallback>
      </mc:AlternateContent>
      <p:pic>
        <p:nvPicPr>
          <p:cNvPr id="6" name="Google Shape;39;p2" descr="一張含有 油畫, 藝術, 水果, 室內 的圖片&#10;&#10;自動產生的描述">
            <a:extLst>
              <a:ext uri="{FF2B5EF4-FFF2-40B4-BE49-F238E27FC236}">
                <a16:creationId xmlns:a16="http://schemas.microsoft.com/office/drawing/2014/main" xmlns="" id="{11203B8A-2B9C-C0F1-5A27-3BB2EFF6038E}"/>
              </a:ext>
            </a:extLst>
          </p:cNvPr>
          <p:cNvPicPr preferRelativeResize="0">
            <a:picLocks/>
          </p:cNvPicPr>
          <p:nvPr/>
        </p:nvPicPr>
        <p:blipFill rotWithShape="1">
          <a:blip r:embed="rId5">
            <a:alphaModFix/>
          </a:blip>
          <a:srcRect/>
          <a:stretch/>
        </p:blipFill>
        <p:spPr>
          <a:xfrm>
            <a:off x="3846409" y="1743151"/>
            <a:ext cx="7552889" cy="4568398"/>
          </a:xfrm>
          <a:prstGeom prst="rect">
            <a:avLst/>
          </a:prstGeom>
          <a:noFill/>
          <a:ln>
            <a:noFill/>
          </a:ln>
        </p:spPr>
      </p:pic>
      <p:sp>
        <p:nvSpPr>
          <p:cNvPr id="2" name="文字方塊 1">
            <a:extLst>
              <a:ext uri="{FF2B5EF4-FFF2-40B4-BE49-F238E27FC236}">
                <a16:creationId xmlns:a16="http://schemas.microsoft.com/office/drawing/2014/main" xmlns="" id="{D30A19CB-EFF9-D04C-F4E0-16AE2CA7C200}"/>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3" name="副標題 9">
            <a:extLst>
              <a:ext uri="{FF2B5EF4-FFF2-40B4-BE49-F238E27FC236}">
                <a16:creationId xmlns:a16="http://schemas.microsoft.com/office/drawing/2014/main" xmlns="" id="{B496320E-BF00-AEAC-AA2C-F5ABB18C3D04}"/>
              </a:ext>
            </a:extLst>
          </p:cNvPr>
          <p:cNvSpPr txBox="1">
            <a:spLocks/>
          </p:cNvSpPr>
          <p:nvPr/>
        </p:nvSpPr>
        <p:spPr>
          <a:xfrm>
            <a:off x="3627855" y="1103471"/>
            <a:ext cx="6233341" cy="399022"/>
          </a:xfrm>
          <a:prstGeom prst="rect">
            <a:avLst/>
          </a:prstGeom>
          <a:solidFill>
            <a:srgbClr val="B1E8FF"/>
          </a:solidFill>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p:sp>
        <p:nvSpPr>
          <p:cNvPr id="5" name="Google Shape;102;p3">
            <a:extLst>
              <a:ext uri="{FF2B5EF4-FFF2-40B4-BE49-F238E27FC236}">
                <a16:creationId xmlns:a16="http://schemas.microsoft.com/office/drawing/2014/main" xmlns="" id="{ECCC4A66-F7C0-84BF-2604-076F6801F8CD}"/>
              </a:ext>
            </a:extLst>
          </p:cNvPr>
          <p:cNvSpPr txBox="1">
            <a:spLocks/>
          </p:cNvSpPr>
          <p:nvPr/>
        </p:nvSpPr>
        <p:spPr>
          <a:xfrm>
            <a:off x="444211" y="1824796"/>
            <a:ext cx="2504723" cy="170338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spcBef>
                <a:spcPts val="1200"/>
              </a:spcBef>
            </a:pPr>
            <a:r>
              <a:rPr lang="zh-TW" altLang="en-US" sz="1800" b="1" dirty="0">
                <a:latin typeface="Microsoft JhengHei"/>
                <a:ea typeface="Microsoft JhengHei"/>
                <a:cs typeface="Microsoft JhengHei"/>
                <a:sym typeface="Microsoft JhengHei"/>
              </a:rPr>
              <a:t>請指認畫面中</a:t>
            </a:r>
            <a:r>
              <a:rPr lang="en-US" altLang="zh-TW" sz="1800" b="1" dirty="0">
                <a:latin typeface="Microsoft JhengHei"/>
                <a:ea typeface="Microsoft JhengHei"/>
                <a:cs typeface="Microsoft JhengHei"/>
                <a:sym typeface="Microsoft JhengHei"/>
              </a:rPr>
              <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出現哪些種類的水果？</a:t>
            </a:r>
          </a:p>
        </p:txBody>
      </p:sp>
      <p:sp>
        <p:nvSpPr>
          <p:cNvPr id="7" name="Google Shape;102;p3">
            <a:extLst>
              <a:ext uri="{FF2B5EF4-FFF2-40B4-BE49-F238E27FC236}">
                <a16:creationId xmlns:a16="http://schemas.microsoft.com/office/drawing/2014/main" xmlns="" id="{8F98C2A2-D796-1343-0323-53E3192D9AD2}"/>
              </a:ext>
            </a:extLst>
          </p:cNvPr>
          <p:cNvSpPr txBox="1">
            <a:spLocks/>
          </p:cNvSpPr>
          <p:nvPr/>
        </p:nvSpPr>
        <p:spPr>
          <a:xfrm>
            <a:off x="3834275" y="1001438"/>
            <a:ext cx="5298834" cy="603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400" b="1" dirty="0">
                <a:latin typeface="Microsoft JhengHei"/>
                <a:ea typeface="Microsoft JhengHei"/>
                <a:cs typeface="Microsoft JhengHei"/>
                <a:sym typeface="Microsoft JhengHei"/>
              </a:rPr>
              <a:t>巴達維亞的市集</a:t>
            </a:r>
            <a:endParaRPr lang="zh-TW" altLang="en-US" sz="2400" dirty="0"/>
          </a:p>
        </p:txBody>
      </p:sp>
    </p:spTree>
    <p:extLst>
      <p:ext uri="{BB962C8B-B14F-4D97-AF65-F5344CB8AC3E}">
        <p14:creationId xmlns:p14="http://schemas.microsoft.com/office/powerpoint/2010/main" val="112626699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8" name="圖片 7" descr="一張含有 圖形, 美工圖案, 創造力, 藝術 的圖片&#10;&#10;AI 產生的內容可能不正確。">
            <a:extLst>
              <a:ext uri="{FF2B5EF4-FFF2-40B4-BE49-F238E27FC236}">
                <a16:creationId xmlns:a16="http://schemas.microsoft.com/office/drawing/2014/main" xmlns="" id="{F306EE57-8D5F-E0B9-3048-2235EDAE9656}"/>
              </a:ext>
            </a:extLst>
          </p:cNvPr>
          <p:cNvPicPr>
            <a:picLocks noChangeAspect="1"/>
          </p:cNvPicPr>
          <p:nvPr/>
        </p:nvPicPr>
        <p:blipFill>
          <a:blip r:embed="rId3"/>
          <a:stretch>
            <a:fillRect/>
          </a:stretch>
        </p:blipFill>
        <p:spPr>
          <a:xfrm rot="186827">
            <a:off x="10285516" y="4947973"/>
            <a:ext cx="1726525" cy="1793792"/>
          </a:xfrm>
          <a:prstGeom prst="rect">
            <a:avLst/>
          </a:prstGeom>
        </p:spPr>
      </p:pic>
      <p:pic>
        <p:nvPicPr>
          <p:cNvPr id="200" name="Google Shape;200;p20" descr="一張含有 文字, 地圖, 圖表, 螢幕擷取畫面 的圖片&#10;&#10;自動產生的描述"/>
          <p:cNvPicPr preferRelativeResize="0"/>
          <p:nvPr/>
        </p:nvPicPr>
        <p:blipFill rotWithShape="1">
          <a:blip r:embed="rId4">
            <a:alphaModFix/>
          </a:blip>
          <a:srcRect/>
          <a:stretch/>
        </p:blipFill>
        <p:spPr>
          <a:xfrm>
            <a:off x="5398420" y="1983488"/>
            <a:ext cx="4532195" cy="4148048"/>
          </a:xfrm>
          <a:prstGeom prst="rect">
            <a:avLst/>
          </a:prstGeom>
          <a:noFill/>
          <a:ln>
            <a:noFill/>
          </a:ln>
        </p:spPr>
      </p:pic>
      <p:pic>
        <p:nvPicPr>
          <p:cNvPr id="198" name="Google Shape;198;p20" descr="一張含有 設計, 字型, 標誌, 圖形 的圖片&#10;&#10;自動產生的描述"/>
          <p:cNvPicPr preferRelativeResize="0">
            <a:picLocks noGrp="1"/>
          </p:cNvPicPr>
          <p:nvPr>
            <p:ph type="body" idx="4294967295"/>
          </p:nvPr>
        </p:nvPicPr>
        <p:blipFill rotWithShape="1">
          <a:blip r:embed="rId5">
            <a:alphaModFix/>
          </a:blip>
          <a:srcRect/>
          <a:stretch/>
        </p:blipFill>
        <p:spPr>
          <a:xfrm>
            <a:off x="10726245" y="1983488"/>
            <a:ext cx="925512" cy="555625"/>
          </a:xfrm>
          <a:prstGeom prst="rect">
            <a:avLst/>
          </a:prstGeom>
          <a:noFill/>
          <a:ln>
            <a:noFill/>
          </a:ln>
        </p:spPr>
      </p:pic>
      <p:sp>
        <p:nvSpPr>
          <p:cNvPr id="3" name="Google Shape;102;p3">
            <a:extLst>
              <a:ext uri="{FF2B5EF4-FFF2-40B4-BE49-F238E27FC236}">
                <a16:creationId xmlns:a16="http://schemas.microsoft.com/office/drawing/2014/main" xmlns="" id="{0F636C48-1DD8-88D5-ECB1-9DEF26F3C449}"/>
              </a:ext>
            </a:extLst>
          </p:cNvPr>
          <p:cNvSpPr txBox="1">
            <a:spLocks/>
          </p:cNvSpPr>
          <p:nvPr/>
        </p:nvSpPr>
        <p:spPr>
          <a:xfrm>
            <a:off x="3688081" y="944761"/>
            <a:ext cx="3395107" cy="84879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2400" b="1" dirty="0">
                <a:solidFill>
                  <a:schemeClr val="tx1"/>
                </a:solidFill>
                <a:latin typeface="Microsoft JhengHei"/>
                <a:ea typeface="Microsoft JhengHei"/>
                <a:sym typeface="Microsoft JhengHei"/>
              </a:rPr>
              <a:t>國立臺灣歷史博物館</a:t>
            </a:r>
            <a:endParaRPr lang="zh-TW" altLang="en-US" sz="2400" dirty="0">
              <a:solidFill>
                <a:schemeClr val="tx1"/>
              </a:solidFill>
            </a:endParaRPr>
          </a:p>
        </p:txBody>
      </p:sp>
      <p:sp>
        <p:nvSpPr>
          <p:cNvPr id="7" name="Google Shape;95;p2">
            <a:extLst>
              <a:ext uri="{FF2B5EF4-FFF2-40B4-BE49-F238E27FC236}">
                <a16:creationId xmlns:a16="http://schemas.microsoft.com/office/drawing/2014/main" xmlns="" id="{C0421393-0533-EB66-62DE-455F8B2AF461}"/>
              </a:ext>
            </a:extLst>
          </p:cNvPr>
          <p:cNvSpPr/>
          <p:nvPr/>
        </p:nvSpPr>
        <p:spPr>
          <a:xfrm>
            <a:off x="260371" y="944761"/>
            <a:ext cx="3245945" cy="3037153"/>
          </a:xfrm>
          <a:custGeom>
            <a:avLst/>
            <a:gdLst>
              <a:gd name="connsiteX0" fmla="*/ 0 w 3245945"/>
              <a:gd name="connsiteY0" fmla="*/ 541002 h 3702987"/>
              <a:gd name="connsiteX1" fmla="*/ 541002 w 3245945"/>
              <a:gd name="connsiteY1" fmla="*/ 0 h 3702987"/>
              <a:gd name="connsiteX2" fmla="*/ 540991 w 3245945"/>
              <a:gd name="connsiteY2" fmla="*/ 0 h 3702987"/>
              <a:gd name="connsiteX3" fmla="*/ 540991 w 3245945"/>
              <a:gd name="connsiteY3" fmla="*/ 0 h 3702987"/>
              <a:gd name="connsiteX4" fmla="*/ 938619 w 3245945"/>
              <a:gd name="connsiteY4" fmla="*/ 0 h 3702987"/>
              <a:gd name="connsiteX5" fmla="*/ 1352477 w 3245945"/>
              <a:gd name="connsiteY5" fmla="*/ 0 h 3702987"/>
              <a:gd name="connsiteX6" fmla="*/ 1830348 w 3245945"/>
              <a:gd name="connsiteY6" fmla="*/ 0 h 3702987"/>
              <a:gd name="connsiteX7" fmla="*/ 2281170 w 3245945"/>
              <a:gd name="connsiteY7" fmla="*/ 0 h 3702987"/>
              <a:gd name="connsiteX8" fmla="*/ 2704943 w 3245945"/>
              <a:gd name="connsiteY8" fmla="*/ 0 h 3702987"/>
              <a:gd name="connsiteX9" fmla="*/ 3245945 w 3245945"/>
              <a:gd name="connsiteY9" fmla="*/ 541002 h 3702987"/>
              <a:gd name="connsiteX10" fmla="*/ 3245945 w 3245945"/>
              <a:gd name="connsiteY10" fmla="*/ 1113075 h 3702987"/>
              <a:gd name="connsiteX11" fmla="*/ 3245945 w 3245945"/>
              <a:gd name="connsiteY11" fmla="*/ 1668957 h 3702987"/>
              <a:gd name="connsiteX12" fmla="*/ 3245945 w 3245945"/>
              <a:gd name="connsiteY12" fmla="*/ 2160076 h 3702987"/>
              <a:gd name="connsiteX13" fmla="*/ 3245945 w 3245945"/>
              <a:gd name="connsiteY13" fmla="*/ 2160076 h 3702987"/>
              <a:gd name="connsiteX14" fmla="*/ 3245945 w 3245945"/>
              <a:gd name="connsiteY14" fmla="*/ 2622950 h 3702987"/>
              <a:gd name="connsiteX15" fmla="*/ 3245945 w 3245945"/>
              <a:gd name="connsiteY15" fmla="*/ 3085823 h 3702987"/>
              <a:gd name="connsiteX16" fmla="*/ 3245945 w 3245945"/>
              <a:gd name="connsiteY16" fmla="*/ 3161985 h 3702987"/>
              <a:gd name="connsiteX17" fmla="*/ 2704943 w 3245945"/>
              <a:gd name="connsiteY17" fmla="*/ 3702987 h 3702987"/>
              <a:gd name="connsiteX18" fmla="*/ 2294695 w 3245945"/>
              <a:gd name="connsiteY18" fmla="*/ 3702987 h 3702987"/>
              <a:gd name="connsiteX19" fmla="*/ 1870922 w 3245945"/>
              <a:gd name="connsiteY19" fmla="*/ 3702987 h 3702987"/>
              <a:gd name="connsiteX20" fmla="*/ 1352477 w 3245945"/>
              <a:gd name="connsiteY20" fmla="*/ 3702987 h 3702987"/>
              <a:gd name="connsiteX21" fmla="*/ 1530820 w 3245945"/>
              <a:gd name="connsiteY21" fmla="*/ 4172526 h 3702987"/>
              <a:gd name="connsiteX22" fmla="*/ 1026007 w 3245945"/>
              <a:gd name="connsiteY22" fmla="*/ 3933061 h 3702987"/>
              <a:gd name="connsiteX23" fmla="*/ 540991 w 3245945"/>
              <a:gd name="connsiteY23" fmla="*/ 3702987 h 3702987"/>
              <a:gd name="connsiteX24" fmla="*/ 541002 w 3245945"/>
              <a:gd name="connsiteY24" fmla="*/ 3702987 h 3702987"/>
              <a:gd name="connsiteX25" fmla="*/ 0 w 3245945"/>
              <a:gd name="connsiteY25" fmla="*/ 3161985 h 3702987"/>
              <a:gd name="connsiteX26" fmla="*/ 0 w 3245945"/>
              <a:gd name="connsiteY26" fmla="*/ 3085823 h 3702987"/>
              <a:gd name="connsiteX27" fmla="*/ 0 w 3245945"/>
              <a:gd name="connsiteY27" fmla="*/ 2650722 h 3702987"/>
              <a:gd name="connsiteX28" fmla="*/ 0 w 3245945"/>
              <a:gd name="connsiteY28" fmla="*/ 2160076 h 3702987"/>
              <a:gd name="connsiteX29" fmla="*/ 0 w 3245945"/>
              <a:gd name="connsiteY29" fmla="*/ 2160076 h 3702987"/>
              <a:gd name="connsiteX30" fmla="*/ 0 w 3245945"/>
              <a:gd name="connsiteY30" fmla="*/ 1636575 h 3702987"/>
              <a:gd name="connsiteX31" fmla="*/ 0 w 3245945"/>
              <a:gd name="connsiteY31" fmla="*/ 1129266 h 3702987"/>
              <a:gd name="connsiteX32" fmla="*/ 0 w 3245945"/>
              <a:gd name="connsiteY32" fmla="*/ 541002 h 370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45945" h="3702987" extrusionOk="0">
                <a:moveTo>
                  <a:pt x="0" y="541002"/>
                </a:moveTo>
                <a:cubicBezTo>
                  <a:pt x="-13912" y="233634"/>
                  <a:pt x="219129" y="8665"/>
                  <a:pt x="541002" y="0"/>
                </a:cubicBezTo>
                <a:cubicBezTo>
                  <a:pt x="540997" y="1"/>
                  <a:pt x="540996" y="0"/>
                  <a:pt x="540991" y="0"/>
                </a:cubicBezTo>
                <a:lnTo>
                  <a:pt x="540991" y="0"/>
                </a:lnTo>
                <a:cubicBezTo>
                  <a:pt x="723903" y="-8547"/>
                  <a:pt x="774877" y="1572"/>
                  <a:pt x="938619" y="0"/>
                </a:cubicBezTo>
                <a:cubicBezTo>
                  <a:pt x="1102361" y="-1572"/>
                  <a:pt x="1196070" y="2796"/>
                  <a:pt x="1352477" y="0"/>
                </a:cubicBezTo>
                <a:cubicBezTo>
                  <a:pt x="1479183" y="-54589"/>
                  <a:pt x="1608297" y="53678"/>
                  <a:pt x="1830348" y="0"/>
                </a:cubicBezTo>
                <a:cubicBezTo>
                  <a:pt x="2052399" y="-53678"/>
                  <a:pt x="2070854" y="39622"/>
                  <a:pt x="2281170" y="0"/>
                </a:cubicBezTo>
                <a:cubicBezTo>
                  <a:pt x="2491486" y="-39622"/>
                  <a:pt x="2582332" y="35497"/>
                  <a:pt x="2704943" y="0"/>
                </a:cubicBezTo>
                <a:cubicBezTo>
                  <a:pt x="3035498" y="17785"/>
                  <a:pt x="3292101" y="253313"/>
                  <a:pt x="3245945" y="541002"/>
                </a:cubicBezTo>
                <a:cubicBezTo>
                  <a:pt x="3293705" y="686521"/>
                  <a:pt x="3242904" y="994458"/>
                  <a:pt x="3245945" y="1113075"/>
                </a:cubicBezTo>
                <a:cubicBezTo>
                  <a:pt x="3248986" y="1231692"/>
                  <a:pt x="3226801" y="1431096"/>
                  <a:pt x="3245945" y="1668957"/>
                </a:cubicBezTo>
                <a:cubicBezTo>
                  <a:pt x="3265089" y="1906818"/>
                  <a:pt x="3212233" y="1941217"/>
                  <a:pt x="3245945" y="2160076"/>
                </a:cubicBezTo>
                <a:lnTo>
                  <a:pt x="3245945" y="2160076"/>
                </a:lnTo>
                <a:cubicBezTo>
                  <a:pt x="3275007" y="2314698"/>
                  <a:pt x="3239281" y="2468345"/>
                  <a:pt x="3245945" y="2622950"/>
                </a:cubicBezTo>
                <a:cubicBezTo>
                  <a:pt x="3252609" y="2777555"/>
                  <a:pt x="3233556" y="2894758"/>
                  <a:pt x="3245945" y="3085823"/>
                </a:cubicBezTo>
                <a:cubicBezTo>
                  <a:pt x="3246821" y="3107124"/>
                  <a:pt x="3242040" y="3129657"/>
                  <a:pt x="3245945" y="3161985"/>
                </a:cubicBezTo>
                <a:cubicBezTo>
                  <a:pt x="3252112" y="3377354"/>
                  <a:pt x="2934624" y="3743339"/>
                  <a:pt x="2704943" y="3702987"/>
                </a:cubicBezTo>
                <a:cubicBezTo>
                  <a:pt x="2526402" y="3740443"/>
                  <a:pt x="2426105" y="3655430"/>
                  <a:pt x="2294695" y="3702987"/>
                </a:cubicBezTo>
                <a:cubicBezTo>
                  <a:pt x="2163285" y="3750544"/>
                  <a:pt x="2057669" y="3656778"/>
                  <a:pt x="1870922" y="3702987"/>
                </a:cubicBezTo>
                <a:cubicBezTo>
                  <a:pt x="1684175" y="3749196"/>
                  <a:pt x="1530438" y="3664047"/>
                  <a:pt x="1352477" y="3702987"/>
                </a:cubicBezTo>
                <a:cubicBezTo>
                  <a:pt x="1474803" y="3924643"/>
                  <a:pt x="1453940" y="4001392"/>
                  <a:pt x="1530820" y="4172526"/>
                </a:cubicBezTo>
                <a:cubicBezTo>
                  <a:pt x="1317955" y="4137555"/>
                  <a:pt x="1255528" y="4024825"/>
                  <a:pt x="1026007" y="3933061"/>
                </a:cubicBezTo>
                <a:cubicBezTo>
                  <a:pt x="796486" y="3841297"/>
                  <a:pt x="670655" y="3722798"/>
                  <a:pt x="540991" y="3702987"/>
                </a:cubicBezTo>
                <a:cubicBezTo>
                  <a:pt x="540994" y="3702986"/>
                  <a:pt x="541000" y="3702988"/>
                  <a:pt x="541002" y="3702987"/>
                </a:cubicBezTo>
                <a:cubicBezTo>
                  <a:pt x="265325" y="3780832"/>
                  <a:pt x="20582" y="3454721"/>
                  <a:pt x="0" y="3161985"/>
                </a:cubicBezTo>
                <a:cubicBezTo>
                  <a:pt x="-1842" y="3145662"/>
                  <a:pt x="7240" y="3110173"/>
                  <a:pt x="0" y="3085823"/>
                </a:cubicBezTo>
                <a:cubicBezTo>
                  <a:pt x="-31212" y="2890118"/>
                  <a:pt x="16124" y="2781440"/>
                  <a:pt x="0" y="2650722"/>
                </a:cubicBezTo>
                <a:cubicBezTo>
                  <a:pt x="-16124" y="2520004"/>
                  <a:pt x="3583" y="2344178"/>
                  <a:pt x="0" y="2160076"/>
                </a:cubicBezTo>
                <a:lnTo>
                  <a:pt x="0" y="2160076"/>
                </a:lnTo>
                <a:cubicBezTo>
                  <a:pt x="-9990" y="1964996"/>
                  <a:pt x="11317" y="1778889"/>
                  <a:pt x="0" y="1636575"/>
                </a:cubicBezTo>
                <a:cubicBezTo>
                  <a:pt x="-11317" y="1494261"/>
                  <a:pt x="38385" y="1261450"/>
                  <a:pt x="0" y="1129266"/>
                </a:cubicBezTo>
                <a:cubicBezTo>
                  <a:pt x="-38385" y="997082"/>
                  <a:pt x="64138" y="718987"/>
                  <a:pt x="0" y="541002"/>
                </a:cubicBezTo>
                <a:close/>
              </a:path>
            </a:pathLst>
          </a:custGeom>
          <a:noFill/>
          <a:ln w="12700">
            <a:noFill/>
            <a:extLst>
              <a:ext uri="{C807C97D-BFC1-408E-A445-0C87EB9F89A2}">
                <ask:lineSketchStyleProps xmlns:ask="http://schemas.microsoft.com/office/drawing/2018/sketchyshapes" xmlns="" sd="1219033472">
                  <a:prstGeom prst="wedgeRoundRectCallout">
                    <a:avLst>
                      <a:gd name="adj1" fmla="val -2839"/>
                      <a:gd name="adj2" fmla="val 62680"/>
                      <a:gd name="adj3" fmla="val 16667"/>
                    </a:avLst>
                  </a:prstGeom>
                  <ask:type>
                    <ask:lineSketchScribble/>
                  </ask:type>
                </ask:lineSketchStyleProps>
              </a:ext>
            </a:extLst>
          </a:ln>
        </p:spPr>
        <p:txBody>
          <a:bodyPr spcFirstLastPara="1" wrap="square" lIns="91425" tIns="45700" rIns="91425" bIns="36000" anchor="t" anchorCtr="0">
            <a:spAutoFit/>
          </a:bodyPr>
          <a:lstStyle/>
          <a:p>
            <a:pPr lvl="0">
              <a:lnSpc>
                <a:spcPct val="150000"/>
              </a:lnSpc>
            </a:pPr>
            <a:r>
              <a:rPr lang="zh-TW" altLang="en-US" sz="1600" dirty="0">
                <a:solidFill>
                  <a:schemeClr val="dk1"/>
                </a:solidFill>
                <a:latin typeface="Microsoft JhengHei"/>
                <a:ea typeface="Microsoft JhengHei"/>
                <a:cs typeface="Microsoft JhengHei"/>
                <a:sym typeface="Microsoft JhengHei"/>
              </a:rPr>
              <a:t>臺史博的所在位置，</a:t>
            </a:r>
            <a:r>
              <a:rPr lang="en-US" altLang="zh-TW" sz="1600" dirty="0">
                <a:solidFill>
                  <a:schemeClr val="dk1"/>
                </a:solidFill>
                <a:latin typeface="Microsoft JhengHei"/>
                <a:ea typeface="Microsoft JhengHei"/>
                <a:cs typeface="Microsoft JhengHei"/>
                <a:sym typeface="Microsoft JhengHei"/>
              </a:rPr>
              <a:t>400</a:t>
            </a:r>
            <a:r>
              <a:rPr lang="zh-TW" altLang="en-US" sz="1600" dirty="0">
                <a:solidFill>
                  <a:schemeClr val="dk1"/>
                </a:solidFill>
                <a:latin typeface="Microsoft JhengHei"/>
                <a:ea typeface="Microsoft JhengHei"/>
                <a:cs typeface="Microsoft JhengHei"/>
                <a:sym typeface="Microsoft JhengHei"/>
              </a:rPr>
              <a:t>年前是名為</a:t>
            </a:r>
            <a:r>
              <a:rPr lang="zh-TW" altLang="en-US" sz="1600" dirty="0" smtClean="0">
                <a:solidFill>
                  <a:schemeClr val="dk1"/>
                </a:solidFill>
                <a:latin typeface="Microsoft JhengHei"/>
                <a:ea typeface="Microsoft JhengHei"/>
                <a:cs typeface="Microsoft JhengHei"/>
                <a:sym typeface="Microsoft JhengHei"/>
              </a:rPr>
              <a:t>「臺江</a:t>
            </a:r>
            <a:r>
              <a:rPr lang="zh-TW" altLang="en-US" sz="1600" dirty="0">
                <a:solidFill>
                  <a:schemeClr val="dk1"/>
                </a:solidFill>
                <a:latin typeface="Microsoft JhengHei"/>
                <a:ea typeface="Microsoft JhengHei"/>
                <a:cs typeface="Microsoft JhengHei"/>
                <a:sym typeface="Microsoft JhengHei"/>
              </a:rPr>
              <a:t>内海」的大海灣，在這個深具歷史意義的地點，我們承續了述說臺灣故事的使命。戶外區域是</a:t>
            </a:r>
            <a:r>
              <a:rPr lang="en-US" altLang="zh-TW" sz="1600" dirty="0">
                <a:solidFill>
                  <a:schemeClr val="dk1"/>
                </a:solidFill>
                <a:latin typeface="Microsoft JhengHei"/>
                <a:ea typeface="Microsoft JhengHei"/>
                <a:cs typeface="Microsoft JhengHei"/>
                <a:sym typeface="Microsoft JhengHei"/>
              </a:rPr>
              <a:t>20</a:t>
            </a:r>
            <a:r>
              <a:rPr lang="zh-TW" altLang="en-US" sz="1600" dirty="0">
                <a:solidFill>
                  <a:schemeClr val="dk1"/>
                </a:solidFill>
                <a:latin typeface="Microsoft JhengHei"/>
                <a:ea typeface="Microsoft JhengHei"/>
                <a:cs typeface="Microsoft JhengHei"/>
                <a:sym typeface="Microsoft JhengHei"/>
              </a:rPr>
              <a:t>公頃的「臺灣歷史公園」，涵養了多樣的臺灣原生物種，而公共藝術、老樹與湖景，提供悠閒認識臺灣生態的休憩空間。</a:t>
            </a:r>
          </a:p>
        </p:txBody>
      </p:sp>
      <p:pic>
        <p:nvPicPr>
          <p:cNvPr id="2" name="圖片 1">
            <a:extLst>
              <a:ext uri="{FF2B5EF4-FFF2-40B4-BE49-F238E27FC236}">
                <a16:creationId xmlns:a16="http://schemas.microsoft.com/office/drawing/2014/main" xmlns="" id="{B8910061-CB4B-1C77-8482-0FF0647EAFFD}"/>
              </a:ext>
            </a:extLst>
          </p:cNvPr>
          <p:cNvPicPr>
            <a:picLocks noChangeAspect="1"/>
          </p:cNvPicPr>
          <p:nvPr/>
        </p:nvPicPr>
        <p:blipFill>
          <a:blip r:embed="rId6"/>
          <a:stretch>
            <a:fillRect/>
          </a:stretch>
        </p:blipFill>
        <p:spPr>
          <a:xfrm rot="9691716">
            <a:off x="9368686" y="1610901"/>
            <a:ext cx="1123859" cy="1033950"/>
          </a:xfrm>
          <a:prstGeom prst="rect">
            <a:avLst/>
          </a:prstGeom>
          <a:effectLst>
            <a:outerShdw dist="32879" dir="5400000" sx="97000" sy="97000" algn="ctr" rotWithShape="0">
              <a:srgbClr val="000000">
                <a:alpha val="10777"/>
              </a:srgbClr>
            </a:outerShdw>
          </a:effectLst>
        </p:spPr>
      </p:pic>
      <p:pic>
        <p:nvPicPr>
          <p:cNvPr id="4" name="圖片 3">
            <a:extLst>
              <a:ext uri="{FF2B5EF4-FFF2-40B4-BE49-F238E27FC236}">
                <a16:creationId xmlns:a16="http://schemas.microsoft.com/office/drawing/2014/main" xmlns="" id="{A306B96A-ED8D-5247-52FC-86BDE41B59E7}"/>
              </a:ext>
            </a:extLst>
          </p:cNvPr>
          <p:cNvPicPr>
            <a:picLocks noChangeAspect="1"/>
          </p:cNvPicPr>
          <p:nvPr/>
        </p:nvPicPr>
        <p:blipFill>
          <a:blip r:embed="rId6"/>
          <a:stretch>
            <a:fillRect/>
          </a:stretch>
        </p:blipFill>
        <p:spPr>
          <a:xfrm rot="9691716">
            <a:off x="4737635" y="5457391"/>
            <a:ext cx="1123859" cy="1033950"/>
          </a:xfrm>
          <a:prstGeom prst="rect">
            <a:avLst/>
          </a:prstGeom>
          <a:effectLst>
            <a:outerShdw dist="32879" dir="5400000" sx="97000" sy="97000" algn="ctr" rotWithShape="0">
              <a:srgbClr val="000000">
                <a:alpha val="10777"/>
              </a:srgbClr>
            </a:outerShdw>
          </a:effec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09021F10-148A-D88A-2D7C-49F3E42DCAFE}"/>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49BAAB20-58C0-2C17-9C7A-F0F468DD17EF}"/>
              </a:ext>
            </a:extLst>
          </p:cNvPr>
          <p:cNvSpPr txBox="1">
            <a:spLocks/>
          </p:cNvSpPr>
          <p:nvPr/>
        </p:nvSpPr>
        <p:spPr>
          <a:xfrm>
            <a:off x="1968249" y="1064093"/>
            <a:ext cx="354544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臺史博數位資源介紹</a:t>
            </a:r>
            <a:endParaRPr lang="zh-TW" altLang="en-US" sz="2800" dirty="0"/>
          </a:p>
        </p:txBody>
      </p:sp>
      <p:graphicFrame>
        <p:nvGraphicFramePr>
          <p:cNvPr id="4" name="Google Shape;210;p21">
            <a:extLst>
              <a:ext uri="{FF2B5EF4-FFF2-40B4-BE49-F238E27FC236}">
                <a16:creationId xmlns:a16="http://schemas.microsoft.com/office/drawing/2014/main" xmlns="" id="{18505534-2044-B642-5AE3-450A0BA3BDE5}"/>
              </a:ext>
            </a:extLst>
          </p:cNvPr>
          <p:cNvGraphicFramePr/>
          <p:nvPr>
            <p:extLst>
              <p:ext uri="{D42A27DB-BD31-4B8C-83A1-F6EECF244321}">
                <p14:modId xmlns:p14="http://schemas.microsoft.com/office/powerpoint/2010/main" val="3204972574"/>
              </p:ext>
            </p:extLst>
          </p:nvPr>
        </p:nvGraphicFramePr>
        <p:xfrm>
          <a:off x="993354" y="2029328"/>
          <a:ext cx="10205292" cy="4178300"/>
        </p:xfrm>
        <a:graphic>
          <a:graphicData uri="http://schemas.openxmlformats.org/drawingml/2006/table">
            <a:tbl>
              <a:tblPr firstRow="1" bandRow="1">
                <a:tableStyleId>{D27102A9-8310-4765-A935-A1911B00CA55}</a:tableStyleId>
              </a:tblPr>
              <a:tblGrid>
                <a:gridCol w="3959287">
                  <a:extLst>
                    <a:ext uri="{9D8B030D-6E8A-4147-A177-3AD203B41FA5}">
                      <a16:colId xmlns:a16="http://schemas.microsoft.com/office/drawing/2014/main" xmlns="" val="20000"/>
                    </a:ext>
                  </a:extLst>
                </a:gridCol>
                <a:gridCol w="3000313">
                  <a:extLst>
                    <a:ext uri="{9D8B030D-6E8A-4147-A177-3AD203B41FA5}">
                      <a16:colId xmlns:a16="http://schemas.microsoft.com/office/drawing/2014/main" xmlns="" val="20001"/>
                    </a:ext>
                  </a:extLst>
                </a:gridCol>
                <a:gridCol w="3245692">
                  <a:extLst>
                    <a:ext uri="{9D8B030D-6E8A-4147-A177-3AD203B41FA5}">
                      <a16:colId xmlns:a16="http://schemas.microsoft.com/office/drawing/2014/main" xmlns="" val="20002"/>
                    </a:ext>
                  </a:extLst>
                </a:gridCol>
              </a:tblGrid>
              <a:tr h="696119">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資源整合</a:t>
                      </a:r>
                      <a:r>
                        <a:rPr lang="zh-TW" sz="2000" b="1" u="none" strike="noStrike" cap="none" dirty="0" smtClean="0">
                          <a:latin typeface="Microsoft JhengHei" panose="020B0604030504040204" pitchFamily="34" charset="-120"/>
                          <a:ea typeface="Microsoft JhengHei" panose="020B0604030504040204" pitchFamily="34" charset="-120"/>
                          <a:sym typeface="Microsoft JhengHei"/>
                        </a:rPr>
                        <a:t>平</a:t>
                      </a:r>
                      <a:r>
                        <a:rPr lang="zh-TW" altLang="en-US" sz="2000" b="1" u="none" strike="noStrike" cap="none" dirty="0" smtClean="0">
                          <a:latin typeface="Microsoft JhengHei" panose="020B0604030504040204" pitchFamily="34" charset="-120"/>
                          <a:ea typeface="Microsoft JhengHei" panose="020B0604030504040204" pitchFamily="34" charset="-120"/>
                          <a:sym typeface="Microsoft JhengHei"/>
                        </a:rPr>
                        <a:t>臺</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R w="28575" cap="flat" cmpd="sng" algn="ctr">
                      <a:solidFill>
                        <a:schemeClr val="bg1"/>
                      </a:solidFill>
                      <a:prstDash val="solid"/>
                      <a:round/>
                      <a:headEnd type="none" w="med" len="med"/>
                      <a:tailEnd type="none" w="med" len="med"/>
                    </a:lnR>
                    <a:solidFill>
                      <a:schemeClr val="bg1"/>
                    </a:solidFill>
                  </a:tcPr>
                </a:tc>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主題資料庫</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solidFill>
                      <a:schemeClr val="bg1"/>
                    </a:solidFill>
                  </a:tcPr>
                </a:tc>
                <a:tc>
                  <a:txBody>
                    <a:bodyPr/>
                    <a:lstStyle/>
                    <a:p>
                      <a:pPr marL="0" marR="0" lvl="0" indent="0" algn="ctr" rtl="0">
                        <a:spcBef>
                          <a:spcPts val="0"/>
                        </a:spcBef>
                        <a:spcAft>
                          <a:spcPts val="0"/>
                        </a:spcAft>
                        <a:buNone/>
                      </a:pPr>
                      <a:r>
                        <a:rPr lang="zh-TW" sz="2000" b="1" u="none" strike="noStrike" cap="none" dirty="0">
                          <a:latin typeface="Microsoft JhengHei" panose="020B0604030504040204" pitchFamily="34" charset="-120"/>
                          <a:ea typeface="Microsoft JhengHei" panose="020B0604030504040204" pitchFamily="34" charset="-120"/>
                          <a:sym typeface="Microsoft JhengHei"/>
                        </a:rPr>
                        <a:t>主題網站</a:t>
                      </a:r>
                      <a:endParaRPr sz="1100" dirty="0">
                        <a:latin typeface="Microsoft JhengHei" panose="020B0604030504040204" pitchFamily="34" charset="-120"/>
                        <a:ea typeface="Microsoft JhengHei" panose="020B0604030504040204" pitchFamily="34" charset="-120"/>
                      </a:endParaRPr>
                    </a:p>
                  </a:txBody>
                  <a:tcPr marL="91450" marR="91450" marT="45725" marB="45725" anchor="ctr">
                    <a:lnL w="28575" cap="flat" cmpd="sng" algn="ctr">
                      <a:solidFill>
                        <a:schemeClr val="bg1"/>
                      </a:solidFill>
                      <a:prstDash val="solid"/>
                      <a:round/>
                      <a:headEnd type="none" w="med" len="med"/>
                      <a:tailEnd type="none" w="med" len="med"/>
                    </a:lnL>
                    <a:solidFill>
                      <a:schemeClr val="bg1"/>
                    </a:solidFill>
                  </a:tcPr>
                </a:tc>
                <a:extLst>
                  <a:ext uri="{0D108BD9-81ED-4DB2-BD59-A6C34878D82A}">
                    <a16:rowId xmlns:a16="http://schemas.microsoft.com/office/drawing/2014/main" xmlns="" val="10000"/>
                  </a:ext>
                </a:extLst>
              </a:tr>
              <a:tr h="3482181">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sng" strike="noStrike" cap="none" dirty="0">
                          <a:solidFill>
                            <a:schemeClr val="hlink"/>
                          </a:solidFill>
                          <a:latin typeface="Microsoft JhengHei" panose="020B0604030504040204" pitchFamily="34" charset="-120"/>
                          <a:ea typeface="Microsoft JhengHei" panose="020B0604030504040204" pitchFamily="34" charset="-120"/>
                          <a:sym typeface="Microsoft JhengHei"/>
                          <a:hlinkClick r:id="rId3"/>
                        </a:rPr>
                        <a:t>臺灣史數位資源整合入口網</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臺灣歷史學習資源平臺/臺史博線上博物館</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國家文化記憶庫2.0主題平臺</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時空旅行社-國家文化記憶庫2.0線上策展平臺 </a:t>
                      </a:r>
                      <a:endParaRPr sz="1800" b="0" u="none" strike="noStrike" cap="none" dirty="0">
                        <a:latin typeface="Microsoft JhengHei" panose="020B0604030504040204" pitchFamily="34" charset="-120"/>
                        <a:ea typeface="Microsoft JhengHei" panose="020B0604030504040204" pitchFamily="34" charset="-120"/>
                        <a:cs typeface="Microsoft JhengHei"/>
                        <a:sym typeface="Microsoft JhengHei"/>
                      </a:endParaRPr>
                    </a:p>
                  </a:txBody>
                  <a:tcPr marL="144000" marR="91450" marT="45725" marB="45725" anchor="ctr">
                    <a:lnR w="28575" cap="flat" cmpd="sng" algn="ctr">
                      <a:solidFill>
                        <a:schemeClr val="bg1"/>
                      </a:solidFill>
                      <a:prstDash val="solid"/>
                      <a:round/>
                      <a:headEnd type="none" w="med" len="med"/>
                      <a:tailEnd type="none" w="med" len="med"/>
                    </a:lnR>
                    <a:solidFill>
                      <a:srgbClr val="D7EDF8"/>
                    </a:solidFill>
                  </a:tcPr>
                </a:tc>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典藏網</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校園生活記憶庫 </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臺南文史研究資料庫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臺灣音聲100年</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臺灣女人資料庫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影音資料庫</a:t>
                      </a:r>
                      <a:endParaRPr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solidFill>
                            <a:schemeClr val="dk1"/>
                          </a:solidFill>
                          <a:latin typeface="Microsoft JhengHei" panose="020B0604030504040204" pitchFamily="34" charset="-120"/>
                          <a:ea typeface="Microsoft JhengHei" panose="020B0604030504040204" pitchFamily="34" charset="-120"/>
                          <a:sym typeface="Microsoft JhengHei"/>
                        </a:rPr>
                        <a:t>近代臺灣報刊資料庫</a:t>
                      </a:r>
                      <a:endParaRPr sz="1050" b="0" dirty="0">
                        <a:latin typeface="Microsoft JhengHei" panose="020B0604030504040204" pitchFamily="34" charset="-120"/>
                        <a:ea typeface="Microsoft JhengHei" panose="020B0604030504040204" pitchFamily="34" charset="-120"/>
                      </a:endParaRPr>
                    </a:p>
                  </a:txBody>
                  <a:tcPr marL="144000" marR="91450" marT="45725" marB="45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tcPr>
                </a:tc>
                <a:tc>
                  <a:txBody>
                    <a:bodyPr/>
                    <a:lstStyle/>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樂為世界人線上展覽</a:t>
                      </a: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lnSpc>
                          <a:spcPct val="150000"/>
                        </a:lnSpc>
                        <a:spcBef>
                          <a:spcPts val="0"/>
                        </a:spcBef>
                        <a:spcAft>
                          <a:spcPts val="0"/>
                        </a:spcAft>
                        <a:buClr>
                          <a:schemeClr val="dk1"/>
                        </a:buClr>
                        <a:buSzPct val="110000"/>
                        <a:buFont typeface="Wingdings" pitchFamily="2" charset="2"/>
                        <a:buAutoNum type="circleNumWdWhitePlain"/>
                      </a:pPr>
                      <a:r>
                        <a:rPr lang="zh-TW" sz="1800" b="0" u="none" strike="noStrike" cap="none" dirty="0">
                          <a:latin typeface="Microsoft JhengHei" panose="020B0604030504040204" pitchFamily="34" charset="-120"/>
                          <a:ea typeface="Microsoft JhengHei" panose="020B0604030504040204" pitchFamily="34" charset="-120"/>
                          <a:sym typeface="Microsoft JhengHei"/>
                        </a:rPr>
                        <a:t>母語地名故事</a:t>
                      </a:r>
                      <a:endParaRPr lang="en-US" altLang="zh-TW" sz="1800" b="0" u="none" strike="noStrike" cap="none" dirty="0">
                        <a:latin typeface="Microsoft JhengHei" panose="020B0604030504040204" pitchFamily="34" charset="-120"/>
                        <a:ea typeface="Microsoft JhengHei" panose="020B0604030504040204" pitchFamily="34" charset="-120"/>
                        <a:sym typeface="Microsoft JhengHei"/>
                      </a:endParaRPr>
                    </a:p>
                    <a:p>
                      <a:pPr marL="457200" marR="0" lvl="0" indent="-457200" algn="l" rtl="0">
                        <a:spcBef>
                          <a:spcPts val="0"/>
                        </a:spcBef>
                        <a:spcAft>
                          <a:spcPts val="0"/>
                        </a:spcAft>
                        <a:buClr>
                          <a:schemeClr val="dk1"/>
                        </a:buClr>
                        <a:buSzPct val="110000"/>
                        <a:buFont typeface="Wingdings" pitchFamily="2" charset="2"/>
                        <a:buAutoNum type="circleNumWdWhitePlain"/>
                      </a:pPr>
                      <a:endParaRPr lang="en-US" altLang="zh-TW" sz="1800" b="0" u="none" strike="noStrike" cap="none" dirty="0">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chemeClr val="dk1"/>
                        </a:buClr>
                        <a:buSzPts val="2800"/>
                        <a:buFont typeface="Arial"/>
                        <a:buNone/>
                      </a:pPr>
                      <a:r>
                        <a:rPr lang="en-US" altLang="zh-TW" sz="1800" b="0" u="none" strike="noStrike" cap="none" dirty="0">
                          <a:latin typeface="Microsoft JhengHei" panose="020B0604030504040204" pitchFamily="34" charset="-120"/>
                          <a:ea typeface="Microsoft JhengHei" panose="020B0604030504040204" pitchFamily="34" charset="-120"/>
                          <a:sym typeface="Microsoft JhengHei"/>
                        </a:rPr>
                        <a:t>( </a:t>
                      </a:r>
                      <a:r>
                        <a:rPr lang="zh-TW" sz="1800" b="0" u="none" strike="noStrike" cap="none" dirty="0">
                          <a:latin typeface="Microsoft JhengHei" panose="020B0604030504040204" pitchFamily="34" charset="-120"/>
                          <a:ea typeface="Microsoft JhengHei" panose="020B0604030504040204" pitchFamily="34" charset="-120"/>
                          <a:sym typeface="Microsoft JhengHei"/>
                        </a:rPr>
                        <a:t>延伸網站</a:t>
                      </a:r>
                      <a:r>
                        <a:rPr lang="en-US" altLang="zh-TW" sz="1800" b="0" u="none" strike="noStrike" cap="none" dirty="0">
                          <a:latin typeface="Microsoft JhengHei" panose="020B0604030504040204" pitchFamily="34" charset="-120"/>
                          <a:ea typeface="Microsoft JhengHei" panose="020B0604030504040204" pitchFamily="34" charset="-120"/>
                          <a:sym typeface="Microsoft JhengHei"/>
                        </a:rPr>
                        <a:t> )</a:t>
                      </a:r>
                    </a:p>
                    <a:p>
                      <a:pPr marL="0" marR="0" lvl="0" indent="0" algn="ctr" rtl="0">
                        <a:spcBef>
                          <a:spcPts val="0"/>
                        </a:spcBef>
                        <a:spcAft>
                          <a:spcPts val="0"/>
                        </a:spcAft>
                        <a:buClr>
                          <a:schemeClr val="dk1"/>
                        </a:buClr>
                        <a:buSzPts val="2800"/>
                        <a:buFont typeface="Arial"/>
                        <a:buNone/>
                      </a:pPr>
                      <a:endParaRPr sz="1800" b="0" u="none" strike="noStrike" cap="none" dirty="0">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rgbClr val="FF0000"/>
                        </a:buClr>
                        <a:buSzPts val="2800"/>
                        <a:buFont typeface="Arial"/>
                        <a:buNone/>
                      </a:pPr>
                      <a:r>
                        <a:rPr lang="zh-TW"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rPr>
                        <a:t>臺灣史新手村</a:t>
                      </a:r>
                      <a:endParaRPr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endParaRPr>
                    </a:p>
                    <a:p>
                      <a:pPr marL="0" marR="0" lvl="0" indent="0" algn="ctr" rtl="0">
                        <a:spcBef>
                          <a:spcPts val="0"/>
                        </a:spcBef>
                        <a:spcAft>
                          <a:spcPts val="0"/>
                        </a:spcAft>
                        <a:buClr>
                          <a:srgbClr val="FF0000"/>
                        </a:buClr>
                        <a:buSzPts val="2800"/>
                        <a:buFont typeface="Arial"/>
                        <a:buNone/>
                      </a:pPr>
                      <a:r>
                        <a:rPr lang="zh-TW" sz="1800" b="1" u="none" strike="noStrike" cap="none" dirty="0" smtClean="0">
                          <a:solidFill>
                            <a:schemeClr val="tx1"/>
                          </a:solidFill>
                          <a:latin typeface="Microsoft JhengHei" panose="020B0604030504040204" pitchFamily="34" charset="-120"/>
                          <a:ea typeface="Microsoft JhengHei" panose="020B0604030504040204" pitchFamily="34" charset="-120"/>
                          <a:sym typeface="Microsoft JhengHei"/>
                        </a:rPr>
                        <a:t>看見</a:t>
                      </a:r>
                      <a:r>
                        <a:rPr lang="zh-TW" altLang="en-US" sz="1800" b="1" u="none" strike="noStrike" cap="none" dirty="0" smtClean="0">
                          <a:solidFill>
                            <a:schemeClr val="tx1"/>
                          </a:solidFill>
                          <a:latin typeface="Microsoft JhengHei" panose="020B0604030504040204" pitchFamily="34" charset="-120"/>
                          <a:ea typeface="Microsoft JhengHei" panose="020B0604030504040204" pitchFamily="34" charset="-120"/>
                          <a:sym typeface="Microsoft JhengHei"/>
                        </a:rPr>
                        <a:t>臺</a:t>
                      </a:r>
                      <a:r>
                        <a:rPr lang="zh-TW" sz="1800" b="1" u="none" strike="noStrike" cap="none" dirty="0" smtClean="0">
                          <a:solidFill>
                            <a:schemeClr val="tx1"/>
                          </a:solidFill>
                          <a:latin typeface="Microsoft JhengHei" panose="020B0604030504040204" pitchFamily="34" charset="-120"/>
                          <a:ea typeface="Microsoft JhengHei" panose="020B0604030504040204" pitchFamily="34" charset="-120"/>
                          <a:sym typeface="Microsoft JhengHei"/>
                        </a:rPr>
                        <a:t>灣</a:t>
                      </a:r>
                      <a:r>
                        <a:rPr lang="zh-TW" sz="1800" b="1" u="none" strike="noStrike" cap="none" dirty="0">
                          <a:solidFill>
                            <a:schemeClr val="tx1"/>
                          </a:solidFill>
                          <a:latin typeface="Microsoft JhengHei" panose="020B0604030504040204" pitchFamily="34" charset="-120"/>
                          <a:ea typeface="Microsoft JhengHei" panose="020B0604030504040204" pitchFamily="34" charset="-120"/>
                          <a:sym typeface="Microsoft JhengHei"/>
                        </a:rPr>
                        <a:t>故事</a:t>
                      </a:r>
                      <a:endParaRPr sz="1800" b="1" u="none" strike="noStrike" cap="none"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endParaRPr>
                    </a:p>
                  </a:txBody>
                  <a:tcPr marL="144000" marR="91450" marT="45725" marB="45725" anchor="ct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2917608081"/>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4">
          <a:extLst>
            <a:ext uri="{FF2B5EF4-FFF2-40B4-BE49-F238E27FC236}">
              <a16:creationId xmlns:a16="http://schemas.microsoft.com/office/drawing/2014/main" xmlns="" id="{2573CF3C-9881-42CE-7B0F-59FC91C33D7C}"/>
            </a:ext>
          </a:extLst>
        </p:cNvPr>
        <p:cNvGrpSpPr/>
        <p:nvPr/>
      </p:nvGrpSpPr>
      <p:grpSpPr>
        <a:xfrm>
          <a:off x="0" y="0"/>
          <a:ext cx="0" cy="0"/>
          <a:chOff x="0" y="0"/>
          <a:chExt cx="0" cy="0"/>
        </a:xfrm>
      </p:grpSpPr>
      <p:sp>
        <p:nvSpPr>
          <p:cNvPr id="3" name="Google Shape;102;p3">
            <a:extLst>
              <a:ext uri="{FF2B5EF4-FFF2-40B4-BE49-F238E27FC236}">
                <a16:creationId xmlns:a16="http://schemas.microsoft.com/office/drawing/2014/main" xmlns="" id="{4F8AC630-B108-13F5-B9F8-39E38F3D7760}"/>
              </a:ext>
            </a:extLst>
          </p:cNvPr>
          <p:cNvSpPr txBox="1">
            <a:spLocks/>
          </p:cNvSpPr>
          <p:nvPr/>
        </p:nvSpPr>
        <p:spPr>
          <a:xfrm>
            <a:off x="3694660" y="959867"/>
            <a:ext cx="3866637" cy="72290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800" b="1" dirty="0">
                <a:latin typeface="Microsoft JhengHei"/>
                <a:ea typeface="Microsoft JhengHei"/>
                <a:cs typeface="Microsoft JhengHei"/>
                <a:sym typeface="Microsoft JhengHei"/>
              </a:rPr>
              <a:t>臺史博典藏網</a:t>
            </a:r>
            <a:endParaRPr lang="zh-TW" altLang="en-US" sz="2800" dirty="0"/>
          </a:p>
        </p:txBody>
      </p:sp>
      <p:sp>
        <p:nvSpPr>
          <p:cNvPr id="4" name="文字方塊 3">
            <a:extLst>
              <a:ext uri="{FF2B5EF4-FFF2-40B4-BE49-F238E27FC236}">
                <a16:creationId xmlns:a16="http://schemas.microsoft.com/office/drawing/2014/main" xmlns="" id="{69E0A826-3FA0-4E49-C7B0-9409564435D0}"/>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學生實作</a:t>
            </a:r>
            <a:endParaRPr lang="zh-TW" altLang="en-US" sz="900" b="1" dirty="0"/>
          </a:p>
        </p:txBody>
      </p:sp>
      <p:pic>
        <p:nvPicPr>
          <p:cNvPr id="7" name="Google Shape;217;p22" descr="一張含有 文字, 地圖, 圖表, 地圖集 的圖片&#10;&#10;自動產生的描述">
            <a:extLst>
              <a:ext uri="{FF2B5EF4-FFF2-40B4-BE49-F238E27FC236}">
                <a16:creationId xmlns:a16="http://schemas.microsoft.com/office/drawing/2014/main" xmlns="" id="{5B144552-A7CB-8337-5055-FEF61C752978}"/>
              </a:ext>
            </a:extLst>
          </p:cNvPr>
          <p:cNvPicPr preferRelativeResize="0">
            <a:picLocks/>
          </p:cNvPicPr>
          <p:nvPr/>
        </p:nvPicPr>
        <p:blipFill rotWithShape="1">
          <a:blip r:embed="rId3">
            <a:alphaModFix/>
          </a:blip>
          <a:srcRect/>
          <a:stretch/>
        </p:blipFill>
        <p:spPr>
          <a:xfrm>
            <a:off x="3873393" y="2282184"/>
            <a:ext cx="7713829" cy="3450707"/>
          </a:xfrm>
          <a:prstGeom prst="rect">
            <a:avLst/>
          </a:prstGeom>
          <a:noFill/>
          <a:ln>
            <a:noFill/>
          </a:ln>
        </p:spPr>
      </p:pic>
      <p:sp>
        <p:nvSpPr>
          <p:cNvPr id="10" name="Google Shape;138;p7">
            <a:extLst>
              <a:ext uri="{FF2B5EF4-FFF2-40B4-BE49-F238E27FC236}">
                <a16:creationId xmlns:a16="http://schemas.microsoft.com/office/drawing/2014/main" xmlns="" id="{57D56D15-A70A-37BB-074E-C752953A7E08}"/>
              </a:ext>
            </a:extLst>
          </p:cNvPr>
          <p:cNvSpPr txBox="1"/>
          <p:nvPr/>
        </p:nvSpPr>
        <p:spPr>
          <a:xfrm>
            <a:off x="427749" y="1257178"/>
            <a:ext cx="3107021" cy="2642133"/>
          </a:xfrm>
          <a:custGeom>
            <a:avLst/>
            <a:gdLst>
              <a:gd name="connsiteX0" fmla="*/ 0 w 3107021"/>
              <a:gd name="connsiteY0" fmla="*/ 0 h 2642133"/>
              <a:gd name="connsiteX1" fmla="*/ 486767 w 3107021"/>
              <a:gd name="connsiteY1" fmla="*/ 0 h 2642133"/>
              <a:gd name="connsiteX2" fmla="*/ 911393 w 3107021"/>
              <a:gd name="connsiteY2" fmla="*/ 0 h 2642133"/>
              <a:gd name="connsiteX3" fmla="*/ 1491370 w 3107021"/>
              <a:gd name="connsiteY3" fmla="*/ 0 h 2642133"/>
              <a:gd name="connsiteX4" fmla="*/ 1978137 w 3107021"/>
              <a:gd name="connsiteY4" fmla="*/ 0 h 2642133"/>
              <a:gd name="connsiteX5" fmla="*/ 2464903 w 3107021"/>
              <a:gd name="connsiteY5" fmla="*/ 0 h 2642133"/>
              <a:gd name="connsiteX6" fmla="*/ 3107021 w 3107021"/>
              <a:gd name="connsiteY6" fmla="*/ 0 h 2642133"/>
              <a:gd name="connsiteX7" fmla="*/ 3107021 w 3107021"/>
              <a:gd name="connsiteY7" fmla="*/ 475584 h 2642133"/>
              <a:gd name="connsiteX8" fmla="*/ 3107021 w 3107021"/>
              <a:gd name="connsiteY8" fmla="*/ 1004011 h 2642133"/>
              <a:gd name="connsiteX9" fmla="*/ 3107021 w 3107021"/>
              <a:gd name="connsiteY9" fmla="*/ 1479594 h 2642133"/>
              <a:gd name="connsiteX10" fmla="*/ 3107021 w 3107021"/>
              <a:gd name="connsiteY10" fmla="*/ 1955178 h 2642133"/>
              <a:gd name="connsiteX11" fmla="*/ 3107021 w 3107021"/>
              <a:gd name="connsiteY11" fmla="*/ 2642133 h 2642133"/>
              <a:gd name="connsiteX12" fmla="*/ 2558114 w 3107021"/>
              <a:gd name="connsiteY12" fmla="*/ 2642133 h 2642133"/>
              <a:gd name="connsiteX13" fmla="*/ 1978137 w 3107021"/>
              <a:gd name="connsiteY13" fmla="*/ 2642133 h 2642133"/>
              <a:gd name="connsiteX14" fmla="*/ 1398159 w 3107021"/>
              <a:gd name="connsiteY14" fmla="*/ 2642133 h 2642133"/>
              <a:gd name="connsiteX15" fmla="*/ 942463 w 3107021"/>
              <a:gd name="connsiteY15" fmla="*/ 2642133 h 2642133"/>
              <a:gd name="connsiteX16" fmla="*/ 0 w 3107021"/>
              <a:gd name="connsiteY16" fmla="*/ 2642133 h 2642133"/>
              <a:gd name="connsiteX17" fmla="*/ 0 w 3107021"/>
              <a:gd name="connsiteY17" fmla="*/ 2060864 h 2642133"/>
              <a:gd name="connsiteX18" fmla="*/ 0 w 3107021"/>
              <a:gd name="connsiteY18" fmla="*/ 1611701 h 2642133"/>
              <a:gd name="connsiteX19" fmla="*/ 0 w 3107021"/>
              <a:gd name="connsiteY19" fmla="*/ 1136117 h 2642133"/>
              <a:gd name="connsiteX20" fmla="*/ 0 w 3107021"/>
              <a:gd name="connsiteY20" fmla="*/ 660533 h 2642133"/>
              <a:gd name="connsiteX21" fmla="*/ 0 w 3107021"/>
              <a:gd name="connsiteY21" fmla="*/ 0 h 264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07021" h="2642133" extrusionOk="0">
                <a:moveTo>
                  <a:pt x="0" y="0"/>
                </a:moveTo>
                <a:cubicBezTo>
                  <a:pt x="156280" y="-6842"/>
                  <a:pt x="272745" y="13409"/>
                  <a:pt x="486767" y="0"/>
                </a:cubicBezTo>
                <a:cubicBezTo>
                  <a:pt x="700789" y="-13409"/>
                  <a:pt x="791634" y="43600"/>
                  <a:pt x="911393" y="0"/>
                </a:cubicBezTo>
                <a:cubicBezTo>
                  <a:pt x="1031152" y="-43600"/>
                  <a:pt x="1290684" y="7054"/>
                  <a:pt x="1491370" y="0"/>
                </a:cubicBezTo>
                <a:cubicBezTo>
                  <a:pt x="1692056" y="-7054"/>
                  <a:pt x="1786010" y="410"/>
                  <a:pt x="1978137" y="0"/>
                </a:cubicBezTo>
                <a:cubicBezTo>
                  <a:pt x="2170264" y="-410"/>
                  <a:pt x="2259625" y="9771"/>
                  <a:pt x="2464903" y="0"/>
                </a:cubicBezTo>
                <a:cubicBezTo>
                  <a:pt x="2670181" y="-9771"/>
                  <a:pt x="2976880" y="36490"/>
                  <a:pt x="3107021" y="0"/>
                </a:cubicBezTo>
                <a:cubicBezTo>
                  <a:pt x="3152942" y="209962"/>
                  <a:pt x="3059905" y="377779"/>
                  <a:pt x="3107021" y="475584"/>
                </a:cubicBezTo>
                <a:cubicBezTo>
                  <a:pt x="3154137" y="573389"/>
                  <a:pt x="3091061" y="755635"/>
                  <a:pt x="3107021" y="1004011"/>
                </a:cubicBezTo>
                <a:cubicBezTo>
                  <a:pt x="3122981" y="1252387"/>
                  <a:pt x="3065504" y="1348974"/>
                  <a:pt x="3107021" y="1479594"/>
                </a:cubicBezTo>
                <a:cubicBezTo>
                  <a:pt x="3148538" y="1610214"/>
                  <a:pt x="3064028" y="1728161"/>
                  <a:pt x="3107021" y="1955178"/>
                </a:cubicBezTo>
                <a:cubicBezTo>
                  <a:pt x="3150014" y="2182195"/>
                  <a:pt x="3083389" y="2412169"/>
                  <a:pt x="3107021" y="2642133"/>
                </a:cubicBezTo>
                <a:cubicBezTo>
                  <a:pt x="2916794" y="2665558"/>
                  <a:pt x="2709283" y="2580698"/>
                  <a:pt x="2558114" y="2642133"/>
                </a:cubicBezTo>
                <a:cubicBezTo>
                  <a:pt x="2406945" y="2703568"/>
                  <a:pt x="2166897" y="2633250"/>
                  <a:pt x="1978137" y="2642133"/>
                </a:cubicBezTo>
                <a:cubicBezTo>
                  <a:pt x="1789377" y="2651016"/>
                  <a:pt x="1654691" y="2604021"/>
                  <a:pt x="1398159" y="2642133"/>
                </a:cubicBezTo>
                <a:cubicBezTo>
                  <a:pt x="1141627" y="2680245"/>
                  <a:pt x="1033761" y="2609777"/>
                  <a:pt x="942463" y="2642133"/>
                </a:cubicBezTo>
                <a:cubicBezTo>
                  <a:pt x="851165" y="2674489"/>
                  <a:pt x="211981" y="2598416"/>
                  <a:pt x="0" y="2642133"/>
                </a:cubicBezTo>
                <a:cubicBezTo>
                  <a:pt x="-48163" y="2358519"/>
                  <a:pt x="57433" y="2255406"/>
                  <a:pt x="0" y="2060864"/>
                </a:cubicBezTo>
                <a:cubicBezTo>
                  <a:pt x="-57433" y="1866322"/>
                  <a:pt x="34486" y="1769638"/>
                  <a:pt x="0" y="1611701"/>
                </a:cubicBezTo>
                <a:cubicBezTo>
                  <a:pt x="-34486" y="1453764"/>
                  <a:pt x="56484" y="1299571"/>
                  <a:pt x="0" y="1136117"/>
                </a:cubicBezTo>
                <a:cubicBezTo>
                  <a:pt x="-56484" y="972663"/>
                  <a:pt x="28241" y="807217"/>
                  <a:pt x="0" y="660533"/>
                </a:cubicBezTo>
                <a:cubicBezTo>
                  <a:pt x="-28241" y="513849"/>
                  <a:pt x="6383" y="205695"/>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a:lnSpc>
                <a:spcPts val="3280"/>
              </a:lnSpc>
              <a:spcBef>
                <a:spcPts val="1200"/>
              </a:spcBef>
            </a:pPr>
            <a:r>
              <a:rPr lang="zh-TW" altLang="en-US" sz="1800" b="1" dirty="0">
                <a:latin typeface="Microsoft JhengHei"/>
                <a:ea typeface="Microsoft JhengHei"/>
                <a:cs typeface="Microsoft JhengHei"/>
                <a:sym typeface="Microsoft JhengHei"/>
              </a:rPr>
              <a:t>實作</a:t>
            </a:r>
            <a:r>
              <a:rPr lang="en-US" altLang="zh-TW" sz="1800" b="1" dirty="0">
                <a:latin typeface="Microsoft JhengHei"/>
                <a:ea typeface="Microsoft JhengHei"/>
                <a:cs typeface="Microsoft JhengHei"/>
                <a:sym typeface="Microsoft JhengHei"/>
              </a:rPr>
              <a:t>⑴</a:t>
            </a:r>
            <a:r>
              <a:rPr lang="zh-TW" altLang="en-US" sz="1800" b="1" dirty="0">
                <a:latin typeface="Microsoft JhengHei"/>
                <a:ea typeface="Microsoft JhengHei"/>
                <a:cs typeface="Microsoft JhengHei"/>
                <a:sym typeface="Microsoft JhengHei"/>
              </a:rPr>
              <a:t>：確認四張圖片的產生時期。</a:t>
            </a:r>
          </a:p>
          <a:p>
            <a:pPr>
              <a:lnSpc>
                <a:spcPts val="3280"/>
              </a:lnSpc>
              <a:spcBef>
                <a:spcPts val="1200"/>
              </a:spcBef>
            </a:pPr>
            <a:r>
              <a:rPr lang="zh-TW" altLang="en-US" sz="1800" b="1" dirty="0">
                <a:latin typeface="Microsoft JhengHei"/>
                <a:ea typeface="Microsoft JhengHei"/>
                <a:cs typeface="Microsoft JhengHei"/>
                <a:sym typeface="Microsoft JhengHei"/>
              </a:rPr>
              <a:t>實作</a:t>
            </a:r>
            <a:r>
              <a:rPr lang="en-US" altLang="zh-TW" sz="1800" b="1" dirty="0">
                <a:latin typeface="Microsoft JhengHei"/>
                <a:ea typeface="Microsoft JhengHei"/>
                <a:cs typeface="Microsoft JhengHei"/>
                <a:sym typeface="Microsoft JhengHei"/>
              </a:rPr>
              <a:t>⑵</a:t>
            </a:r>
            <a:r>
              <a:rPr lang="zh-TW" altLang="en-US" sz="1800" b="1" dirty="0">
                <a:latin typeface="Microsoft JhengHei"/>
                <a:ea typeface="Microsoft JhengHei"/>
                <a:cs typeface="Microsoft JhengHei"/>
                <a:sym typeface="Microsoft JhengHei"/>
              </a:rPr>
              <a:t>：完成該組圖片的「文物身世表」。</a:t>
            </a:r>
          </a:p>
        </p:txBody>
      </p:sp>
      <p:sp>
        <p:nvSpPr>
          <p:cNvPr id="11" name="橢圓 10">
            <a:extLst>
              <a:ext uri="{FF2B5EF4-FFF2-40B4-BE49-F238E27FC236}">
                <a16:creationId xmlns:a16="http://schemas.microsoft.com/office/drawing/2014/main" xmlns="" id="{2F184002-8C1C-94BC-871F-966E8A82779D}"/>
              </a:ext>
            </a:extLst>
          </p:cNvPr>
          <p:cNvSpPr/>
          <p:nvPr/>
        </p:nvSpPr>
        <p:spPr>
          <a:xfrm>
            <a:off x="5230847" y="2662458"/>
            <a:ext cx="4660900" cy="533400"/>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TW" altLang="en-US"/>
          </a:p>
        </p:txBody>
      </p:sp>
    </p:spTree>
    <p:extLst>
      <p:ext uri="{BB962C8B-B14F-4D97-AF65-F5344CB8AC3E}">
        <p14:creationId xmlns:p14="http://schemas.microsoft.com/office/powerpoint/2010/main" val="3174207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AC5DE49B-0744-D382-6C20-C8B067730F59}"/>
            </a:ext>
          </a:extLst>
        </p:cNvPr>
        <p:cNvGrpSpPr/>
        <p:nvPr/>
      </p:nvGrpSpPr>
      <p:grpSpPr>
        <a:xfrm>
          <a:off x="0" y="0"/>
          <a:ext cx="0" cy="0"/>
          <a:chOff x="0" y="0"/>
          <a:chExt cx="0" cy="0"/>
        </a:xfrm>
      </p:grpSpPr>
      <p:pic>
        <p:nvPicPr>
          <p:cNvPr id="4" name="圖片 3" descr="一張含有 圖形, 平面設計, 鮮豔, 螢幕擷取畫面 的圖片&#10;&#10;AI 產生的內容可能不正確。">
            <a:extLst>
              <a:ext uri="{FF2B5EF4-FFF2-40B4-BE49-F238E27FC236}">
                <a16:creationId xmlns:a16="http://schemas.microsoft.com/office/drawing/2014/main" xmlns="" id="{6B12C8F9-956A-FCD1-E261-18679EF735C6}"/>
              </a:ext>
            </a:extLst>
          </p:cNvPr>
          <p:cNvPicPr>
            <a:picLocks noChangeAspect="1"/>
          </p:cNvPicPr>
          <p:nvPr/>
        </p:nvPicPr>
        <p:blipFill>
          <a:blip r:embed="rId3"/>
          <a:stretch>
            <a:fillRect/>
          </a:stretch>
        </p:blipFill>
        <p:spPr>
          <a:xfrm rot="19051810">
            <a:off x="9485306" y="4698169"/>
            <a:ext cx="2623864" cy="2507247"/>
          </a:xfrm>
          <a:prstGeom prst="rect">
            <a:avLst/>
          </a:prstGeom>
        </p:spPr>
      </p:pic>
      <p:sp>
        <p:nvSpPr>
          <p:cNvPr id="2" name="文字方塊 1">
            <a:extLst>
              <a:ext uri="{FF2B5EF4-FFF2-40B4-BE49-F238E27FC236}">
                <a16:creationId xmlns:a16="http://schemas.microsoft.com/office/drawing/2014/main" xmlns="" id="{8FC2557B-01C0-3AB4-F622-5D5FCDFDCAB4}"/>
              </a:ext>
            </a:extLst>
          </p:cNvPr>
          <p:cNvSpPr txBox="1"/>
          <p:nvPr/>
        </p:nvSpPr>
        <p:spPr>
          <a:xfrm>
            <a:off x="1987434" y="990434"/>
            <a:ext cx="458100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學習單（二）</a:t>
            </a:r>
            <a:r>
              <a:rPr kumimoji="1" lang="zh-TW" altLang="en-US" sz="2800" b="1" dirty="0"/>
              <a:t>文物身世表</a:t>
            </a:r>
            <a:endParaRPr lang="zh-TW" altLang="en-US" sz="2800" b="1" dirty="0"/>
          </a:p>
        </p:txBody>
      </p:sp>
      <p:grpSp>
        <p:nvGrpSpPr>
          <p:cNvPr id="26" name="群組 25">
            <a:extLst>
              <a:ext uri="{FF2B5EF4-FFF2-40B4-BE49-F238E27FC236}">
                <a16:creationId xmlns:a16="http://schemas.microsoft.com/office/drawing/2014/main" xmlns="" id="{5608E6AB-D242-37C0-D364-43A3E30C81F8}"/>
              </a:ext>
            </a:extLst>
          </p:cNvPr>
          <p:cNvGrpSpPr/>
          <p:nvPr/>
        </p:nvGrpSpPr>
        <p:grpSpPr>
          <a:xfrm>
            <a:off x="1354014" y="2081985"/>
            <a:ext cx="9329226" cy="3861614"/>
            <a:chOff x="1354014" y="2081985"/>
            <a:chExt cx="9329226" cy="3861614"/>
          </a:xfrm>
        </p:grpSpPr>
        <p:sp>
          <p:nvSpPr>
            <p:cNvPr id="6" name="Google Shape;138;p7">
              <a:extLst>
                <a:ext uri="{FF2B5EF4-FFF2-40B4-BE49-F238E27FC236}">
                  <a16:creationId xmlns:a16="http://schemas.microsoft.com/office/drawing/2014/main" xmlns="" id="{D3C040DB-CC23-B9D6-4632-F39DA9548DD1}"/>
                </a:ext>
              </a:extLst>
            </p:cNvPr>
            <p:cNvSpPr txBox="1"/>
            <p:nvPr/>
          </p:nvSpPr>
          <p:spPr>
            <a:xfrm>
              <a:off x="1354014" y="2081985"/>
              <a:ext cx="3230148" cy="3861614"/>
            </a:xfrm>
            <a:custGeom>
              <a:avLst/>
              <a:gdLst>
                <a:gd name="connsiteX0" fmla="*/ 0 w 3230148"/>
                <a:gd name="connsiteY0" fmla="*/ 0 h 3861614"/>
                <a:gd name="connsiteX1" fmla="*/ 570659 w 3230148"/>
                <a:gd name="connsiteY1" fmla="*/ 0 h 3861614"/>
                <a:gd name="connsiteX2" fmla="*/ 1012113 w 3230148"/>
                <a:gd name="connsiteY2" fmla="*/ 0 h 3861614"/>
                <a:gd name="connsiteX3" fmla="*/ 1518170 w 3230148"/>
                <a:gd name="connsiteY3" fmla="*/ 0 h 3861614"/>
                <a:gd name="connsiteX4" fmla="*/ 2121131 w 3230148"/>
                <a:gd name="connsiteY4" fmla="*/ 0 h 3861614"/>
                <a:gd name="connsiteX5" fmla="*/ 2659489 w 3230148"/>
                <a:gd name="connsiteY5" fmla="*/ 0 h 3861614"/>
                <a:gd name="connsiteX6" fmla="*/ 3230148 w 3230148"/>
                <a:gd name="connsiteY6" fmla="*/ 0 h 3861614"/>
                <a:gd name="connsiteX7" fmla="*/ 3230148 w 3230148"/>
                <a:gd name="connsiteY7" fmla="*/ 513043 h 3861614"/>
                <a:gd name="connsiteX8" fmla="*/ 3230148 w 3230148"/>
                <a:gd name="connsiteY8" fmla="*/ 987470 h 3861614"/>
                <a:gd name="connsiteX9" fmla="*/ 3230148 w 3230148"/>
                <a:gd name="connsiteY9" fmla="*/ 1577745 h 3861614"/>
                <a:gd name="connsiteX10" fmla="*/ 3230148 w 3230148"/>
                <a:gd name="connsiteY10" fmla="*/ 2052172 h 3861614"/>
                <a:gd name="connsiteX11" fmla="*/ 3230148 w 3230148"/>
                <a:gd name="connsiteY11" fmla="*/ 2487983 h 3861614"/>
                <a:gd name="connsiteX12" fmla="*/ 3230148 w 3230148"/>
                <a:gd name="connsiteY12" fmla="*/ 2962410 h 3861614"/>
                <a:gd name="connsiteX13" fmla="*/ 3230148 w 3230148"/>
                <a:gd name="connsiteY13" fmla="*/ 3861614 h 3861614"/>
                <a:gd name="connsiteX14" fmla="*/ 2691790 w 3230148"/>
                <a:gd name="connsiteY14" fmla="*/ 3861614 h 3861614"/>
                <a:gd name="connsiteX15" fmla="*/ 2153432 w 3230148"/>
                <a:gd name="connsiteY15" fmla="*/ 3861614 h 3861614"/>
                <a:gd name="connsiteX16" fmla="*/ 1679677 w 3230148"/>
                <a:gd name="connsiteY16" fmla="*/ 3861614 h 3861614"/>
                <a:gd name="connsiteX17" fmla="*/ 1141319 w 3230148"/>
                <a:gd name="connsiteY17" fmla="*/ 3861614 h 3861614"/>
                <a:gd name="connsiteX18" fmla="*/ 602961 w 3230148"/>
                <a:gd name="connsiteY18" fmla="*/ 3861614 h 3861614"/>
                <a:gd name="connsiteX19" fmla="*/ 0 w 3230148"/>
                <a:gd name="connsiteY19" fmla="*/ 3861614 h 3861614"/>
                <a:gd name="connsiteX20" fmla="*/ 0 w 3230148"/>
                <a:gd name="connsiteY20" fmla="*/ 3309955 h 3861614"/>
                <a:gd name="connsiteX21" fmla="*/ 0 w 3230148"/>
                <a:gd name="connsiteY21" fmla="*/ 2796912 h 3861614"/>
                <a:gd name="connsiteX22" fmla="*/ 0 w 3230148"/>
                <a:gd name="connsiteY22" fmla="*/ 2245253 h 3861614"/>
                <a:gd name="connsiteX23" fmla="*/ 0 w 3230148"/>
                <a:gd name="connsiteY23" fmla="*/ 1654977 h 3861614"/>
                <a:gd name="connsiteX24" fmla="*/ 0 w 3230148"/>
                <a:gd name="connsiteY24" fmla="*/ 1064702 h 3861614"/>
                <a:gd name="connsiteX25" fmla="*/ 0 w 3230148"/>
                <a:gd name="connsiteY25" fmla="*/ 474427 h 3861614"/>
                <a:gd name="connsiteX26" fmla="*/ 0 w 3230148"/>
                <a:gd name="connsiteY26"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230148" h="3861614" fill="none" extrusionOk="0">
                  <a:moveTo>
                    <a:pt x="0" y="0"/>
                  </a:moveTo>
                  <a:cubicBezTo>
                    <a:pt x="175318" y="-30562"/>
                    <a:pt x="294112" y="6293"/>
                    <a:pt x="570659" y="0"/>
                  </a:cubicBezTo>
                  <a:cubicBezTo>
                    <a:pt x="847206" y="-6293"/>
                    <a:pt x="828202" y="6932"/>
                    <a:pt x="1012113" y="0"/>
                  </a:cubicBezTo>
                  <a:cubicBezTo>
                    <a:pt x="1196024" y="-6932"/>
                    <a:pt x="1387173" y="33259"/>
                    <a:pt x="1518170" y="0"/>
                  </a:cubicBezTo>
                  <a:cubicBezTo>
                    <a:pt x="1649167" y="-33259"/>
                    <a:pt x="1828106" y="4380"/>
                    <a:pt x="2121131" y="0"/>
                  </a:cubicBezTo>
                  <a:cubicBezTo>
                    <a:pt x="2414156" y="-4380"/>
                    <a:pt x="2465804" y="15752"/>
                    <a:pt x="2659489" y="0"/>
                  </a:cubicBezTo>
                  <a:cubicBezTo>
                    <a:pt x="2853174" y="-15752"/>
                    <a:pt x="3012816" y="68193"/>
                    <a:pt x="3230148" y="0"/>
                  </a:cubicBezTo>
                  <a:cubicBezTo>
                    <a:pt x="3283147" y="226566"/>
                    <a:pt x="3169190" y="354346"/>
                    <a:pt x="3230148" y="513043"/>
                  </a:cubicBezTo>
                  <a:cubicBezTo>
                    <a:pt x="3291106" y="671740"/>
                    <a:pt x="3193700" y="840513"/>
                    <a:pt x="3230148" y="987470"/>
                  </a:cubicBezTo>
                  <a:cubicBezTo>
                    <a:pt x="3266596" y="1134427"/>
                    <a:pt x="3219370" y="1428090"/>
                    <a:pt x="3230148" y="1577745"/>
                  </a:cubicBezTo>
                  <a:cubicBezTo>
                    <a:pt x="3240926" y="1727401"/>
                    <a:pt x="3196159" y="1864774"/>
                    <a:pt x="3230148" y="2052172"/>
                  </a:cubicBezTo>
                  <a:cubicBezTo>
                    <a:pt x="3264137" y="2239570"/>
                    <a:pt x="3199564" y="2357652"/>
                    <a:pt x="3230148" y="2487983"/>
                  </a:cubicBezTo>
                  <a:cubicBezTo>
                    <a:pt x="3260732" y="2618314"/>
                    <a:pt x="3196294" y="2728391"/>
                    <a:pt x="3230148" y="2962410"/>
                  </a:cubicBezTo>
                  <a:cubicBezTo>
                    <a:pt x="3264002" y="3196429"/>
                    <a:pt x="3178614" y="3599615"/>
                    <a:pt x="3230148" y="3861614"/>
                  </a:cubicBezTo>
                  <a:cubicBezTo>
                    <a:pt x="2977148" y="3880799"/>
                    <a:pt x="2897914" y="3807084"/>
                    <a:pt x="2691790" y="3861614"/>
                  </a:cubicBezTo>
                  <a:cubicBezTo>
                    <a:pt x="2485666" y="3916144"/>
                    <a:pt x="2274336" y="3814176"/>
                    <a:pt x="2153432" y="3861614"/>
                  </a:cubicBezTo>
                  <a:cubicBezTo>
                    <a:pt x="2032528" y="3909052"/>
                    <a:pt x="1839171" y="3821115"/>
                    <a:pt x="1679677" y="3861614"/>
                  </a:cubicBezTo>
                  <a:cubicBezTo>
                    <a:pt x="1520184" y="3902113"/>
                    <a:pt x="1352951" y="3829496"/>
                    <a:pt x="1141319" y="3861614"/>
                  </a:cubicBezTo>
                  <a:cubicBezTo>
                    <a:pt x="929687" y="3893732"/>
                    <a:pt x="822060" y="3831713"/>
                    <a:pt x="602961" y="3861614"/>
                  </a:cubicBezTo>
                  <a:cubicBezTo>
                    <a:pt x="383862" y="3891515"/>
                    <a:pt x="273893" y="3846963"/>
                    <a:pt x="0" y="3861614"/>
                  </a:cubicBezTo>
                  <a:cubicBezTo>
                    <a:pt x="-54874" y="3736971"/>
                    <a:pt x="6218" y="3449716"/>
                    <a:pt x="0" y="3309955"/>
                  </a:cubicBezTo>
                  <a:cubicBezTo>
                    <a:pt x="-6218" y="3170194"/>
                    <a:pt x="23995" y="2948861"/>
                    <a:pt x="0" y="2796912"/>
                  </a:cubicBezTo>
                  <a:cubicBezTo>
                    <a:pt x="-23995" y="2644963"/>
                    <a:pt x="43878" y="2472847"/>
                    <a:pt x="0" y="2245253"/>
                  </a:cubicBezTo>
                  <a:cubicBezTo>
                    <a:pt x="-43878" y="2017659"/>
                    <a:pt x="5123" y="1837459"/>
                    <a:pt x="0" y="1654977"/>
                  </a:cubicBezTo>
                  <a:cubicBezTo>
                    <a:pt x="-5123" y="1472495"/>
                    <a:pt x="25998" y="1325205"/>
                    <a:pt x="0" y="1064702"/>
                  </a:cubicBezTo>
                  <a:cubicBezTo>
                    <a:pt x="-25998" y="804199"/>
                    <a:pt x="3500" y="720824"/>
                    <a:pt x="0" y="474427"/>
                  </a:cubicBezTo>
                  <a:cubicBezTo>
                    <a:pt x="-3500" y="228031"/>
                    <a:pt x="5124" y="113943"/>
                    <a:pt x="0" y="0"/>
                  </a:cubicBezTo>
                  <a:close/>
                </a:path>
                <a:path w="3230148" h="3861614" stroke="0" extrusionOk="0">
                  <a:moveTo>
                    <a:pt x="0" y="0"/>
                  </a:moveTo>
                  <a:cubicBezTo>
                    <a:pt x="208711" y="-11548"/>
                    <a:pt x="369913" y="54328"/>
                    <a:pt x="506057" y="0"/>
                  </a:cubicBezTo>
                  <a:cubicBezTo>
                    <a:pt x="642201" y="-54328"/>
                    <a:pt x="855327" y="50582"/>
                    <a:pt x="947510" y="0"/>
                  </a:cubicBezTo>
                  <a:cubicBezTo>
                    <a:pt x="1039693" y="-50582"/>
                    <a:pt x="1279134" y="48807"/>
                    <a:pt x="1550471" y="0"/>
                  </a:cubicBezTo>
                  <a:cubicBezTo>
                    <a:pt x="1821808" y="-48807"/>
                    <a:pt x="1894547" y="1889"/>
                    <a:pt x="2056528" y="0"/>
                  </a:cubicBezTo>
                  <a:cubicBezTo>
                    <a:pt x="2218509" y="-1889"/>
                    <a:pt x="2408735" y="42205"/>
                    <a:pt x="2562584" y="0"/>
                  </a:cubicBezTo>
                  <a:cubicBezTo>
                    <a:pt x="2716433" y="-42205"/>
                    <a:pt x="3069778" y="20025"/>
                    <a:pt x="3230148" y="0"/>
                  </a:cubicBezTo>
                  <a:cubicBezTo>
                    <a:pt x="3285581" y="232845"/>
                    <a:pt x="3176362" y="304080"/>
                    <a:pt x="3230148" y="474427"/>
                  </a:cubicBezTo>
                  <a:cubicBezTo>
                    <a:pt x="3283934" y="644774"/>
                    <a:pt x="3192721" y="819196"/>
                    <a:pt x="3230148" y="1026086"/>
                  </a:cubicBezTo>
                  <a:cubicBezTo>
                    <a:pt x="3267575" y="1232976"/>
                    <a:pt x="3187414" y="1287539"/>
                    <a:pt x="3230148" y="1500513"/>
                  </a:cubicBezTo>
                  <a:cubicBezTo>
                    <a:pt x="3272882" y="1713487"/>
                    <a:pt x="3201375" y="1859631"/>
                    <a:pt x="3230148" y="1974940"/>
                  </a:cubicBezTo>
                  <a:cubicBezTo>
                    <a:pt x="3258921" y="2090249"/>
                    <a:pt x="3186729" y="2251851"/>
                    <a:pt x="3230148" y="2526599"/>
                  </a:cubicBezTo>
                  <a:cubicBezTo>
                    <a:pt x="3273567" y="2801347"/>
                    <a:pt x="3199780" y="2840682"/>
                    <a:pt x="3230148" y="3116874"/>
                  </a:cubicBezTo>
                  <a:cubicBezTo>
                    <a:pt x="3260516" y="3393067"/>
                    <a:pt x="3178509" y="3617124"/>
                    <a:pt x="3230148" y="3861614"/>
                  </a:cubicBezTo>
                  <a:cubicBezTo>
                    <a:pt x="3094082" y="3892928"/>
                    <a:pt x="2823110" y="3824456"/>
                    <a:pt x="2691790" y="3861614"/>
                  </a:cubicBezTo>
                  <a:cubicBezTo>
                    <a:pt x="2560470" y="3898772"/>
                    <a:pt x="2391675" y="3811462"/>
                    <a:pt x="2218035" y="3861614"/>
                  </a:cubicBezTo>
                  <a:cubicBezTo>
                    <a:pt x="2044395" y="3911766"/>
                    <a:pt x="1789884" y="3848475"/>
                    <a:pt x="1679677" y="3861614"/>
                  </a:cubicBezTo>
                  <a:cubicBezTo>
                    <a:pt x="1569470" y="3874753"/>
                    <a:pt x="1200559" y="3799121"/>
                    <a:pt x="1076716" y="3861614"/>
                  </a:cubicBezTo>
                  <a:cubicBezTo>
                    <a:pt x="952873" y="3924107"/>
                    <a:pt x="654717" y="3806862"/>
                    <a:pt x="538358" y="3861614"/>
                  </a:cubicBezTo>
                  <a:cubicBezTo>
                    <a:pt x="421999" y="3916366"/>
                    <a:pt x="127961" y="3823004"/>
                    <a:pt x="0" y="3861614"/>
                  </a:cubicBezTo>
                  <a:cubicBezTo>
                    <a:pt x="-21247" y="3748007"/>
                    <a:pt x="48205" y="3545550"/>
                    <a:pt x="0" y="3387187"/>
                  </a:cubicBezTo>
                  <a:cubicBezTo>
                    <a:pt x="-48205" y="3228824"/>
                    <a:pt x="30570" y="3062032"/>
                    <a:pt x="0" y="2874144"/>
                  </a:cubicBezTo>
                  <a:cubicBezTo>
                    <a:pt x="-30570" y="2686256"/>
                    <a:pt x="27488" y="2494355"/>
                    <a:pt x="0" y="2245253"/>
                  </a:cubicBezTo>
                  <a:cubicBezTo>
                    <a:pt x="-27488" y="1996151"/>
                    <a:pt x="20356" y="1820226"/>
                    <a:pt x="0" y="1693594"/>
                  </a:cubicBezTo>
                  <a:cubicBezTo>
                    <a:pt x="-20356" y="1566962"/>
                    <a:pt x="37394" y="1425295"/>
                    <a:pt x="0" y="1180551"/>
                  </a:cubicBezTo>
                  <a:cubicBezTo>
                    <a:pt x="-37394" y="935807"/>
                    <a:pt x="36385" y="858775"/>
                    <a:pt x="0" y="744740"/>
                  </a:cubicBezTo>
                  <a:cubicBezTo>
                    <a:pt x="-36385" y="630705"/>
                    <a:pt x="6863" y="308496"/>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文物名稱：</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登錄號：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類別：</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歷史分期：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推測年份：</a:t>
              </a:r>
              <a:endParaRPr lang="en-US" altLang="zh-TW" sz="2400" b="1" dirty="0">
                <a:solidFill>
                  <a:srgbClr val="333333"/>
                </a:solidFill>
                <a:latin typeface="Microsoft JhengHei"/>
                <a:ea typeface="Microsoft JhengHei"/>
                <a:cs typeface="Microsoft JhengHei"/>
                <a:sym typeface="Microsoft JhengHei"/>
              </a:endParaRPr>
            </a:p>
          </p:txBody>
        </p:sp>
        <p:sp>
          <p:nvSpPr>
            <p:cNvPr id="8" name="Google Shape;138;p7">
              <a:extLst>
                <a:ext uri="{FF2B5EF4-FFF2-40B4-BE49-F238E27FC236}">
                  <a16:creationId xmlns:a16="http://schemas.microsoft.com/office/drawing/2014/main" xmlns="" id="{C5E0880A-34B6-C2ED-B72D-578165E8A2C3}"/>
                </a:ext>
              </a:extLst>
            </p:cNvPr>
            <p:cNvSpPr txBox="1"/>
            <p:nvPr/>
          </p:nvSpPr>
          <p:spPr>
            <a:xfrm>
              <a:off x="6302472" y="2081985"/>
              <a:ext cx="3230148" cy="2642415"/>
            </a:xfrm>
            <a:custGeom>
              <a:avLst/>
              <a:gdLst>
                <a:gd name="connsiteX0" fmla="*/ 0 w 3230148"/>
                <a:gd name="connsiteY0" fmla="*/ 0 h 2642415"/>
                <a:gd name="connsiteX1" fmla="*/ 602961 w 3230148"/>
                <a:gd name="connsiteY1" fmla="*/ 0 h 2642415"/>
                <a:gd name="connsiteX2" fmla="*/ 1173620 w 3230148"/>
                <a:gd name="connsiteY2" fmla="*/ 0 h 2642415"/>
                <a:gd name="connsiteX3" fmla="*/ 1711978 w 3230148"/>
                <a:gd name="connsiteY3" fmla="*/ 0 h 2642415"/>
                <a:gd name="connsiteX4" fmla="*/ 2250336 w 3230148"/>
                <a:gd name="connsiteY4" fmla="*/ 0 h 2642415"/>
                <a:gd name="connsiteX5" fmla="*/ 3230148 w 3230148"/>
                <a:gd name="connsiteY5" fmla="*/ 0 h 2642415"/>
                <a:gd name="connsiteX6" fmla="*/ 3230148 w 3230148"/>
                <a:gd name="connsiteY6" fmla="*/ 554907 h 2642415"/>
                <a:gd name="connsiteX7" fmla="*/ 3230148 w 3230148"/>
                <a:gd name="connsiteY7" fmla="*/ 1030542 h 2642415"/>
                <a:gd name="connsiteX8" fmla="*/ 3230148 w 3230148"/>
                <a:gd name="connsiteY8" fmla="*/ 1585449 h 2642415"/>
                <a:gd name="connsiteX9" fmla="*/ 3230148 w 3230148"/>
                <a:gd name="connsiteY9" fmla="*/ 2034660 h 2642415"/>
                <a:gd name="connsiteX10" fmla="*/ 3230148 w 3230148"/>
                <a:gd name="connsiteY10" fmla="*/ 2642415 h 2642415"/>
                <a:gd name="connsiteX11" fmla="*/ 2756393 w 3230148"/>
                <a:gd name="connsiteY11" fmla="*/ 2642415 h 2642415"/>
                <a:gd name="connsiteX12" fmla="*/ 2153432 w 3230148"/>
                <a:gd name="connsiteY12" fmla="*/ 2642415 h 2642415"/>
                <a:gd name="connsiteX13" fmla="*/ 1647375 w 3230148"/>
                <a:gd name="connsiteY13" fmla="*/ 2642415 h 2642415"/>
                <a:gd name="connsiteX14" fmla="*/ 1044415 w 3230148"/>
                <a:gd name="connsiteY14" fmla="*/ 2642415 h 2642415"/>
                <a:gd name="connsiteX15" fmla="*/ 570659 w 3230148"/>
                <a:gd name="connsiteY15" fmla="*/ 2642415 h 2642415"/>
                <a:gd name="connsiteX16" fmla="*/ 0 w 3230148"/>
                <a:gd name="connsiteY16" fmla="*/ 2642415 h 2642415"/>
                <a:gd name="connsiteX17" fmla="*/ 0 w 3230148"/>
                <a:gd name="connsiteY17" fmla="*/ 2193204 h 2642415"/>
                <a:gd name="connsiteX18" fmla="*/ 0 w 3230148"/>
                <a:gd name="connsiteY18" fmla="*/ 1743994 h 2642415"/>
                <a:gd name="connsiteX19" fmla="*/ 0 w 3230148"/>
                <a:gd name="connsiteY19" fmla="*/ 1294783 h 2642415"/>
                <a:gd name="connsiteX20" fmla="*/ 0 w 3230148"/>
                <a:gd name="connsiteY20" fmla="*/ 713452 h 2642415"/>
                <a:gd name="connsiteX21" fmla="*/ 0 w 3230148"/>
                <a:gd name="connsiteY21" fmla="*/ 0 h 264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230148" h="2642415" fill="none" extrusionOk="0">
                  <a:moveTo>
                    <a:pt x="0" y="0"/>
                  </a:moveTo>
                  <a:cubicBezTo>
                    <a:pt x="291326" y="-51760"/>
                    <a:pt x="372561" y="54632"/>
                    <a:pt x="602961" y="0"/>
                  </a:cubicBezTo>
                  <a:cubicBezTo>
                    <a:pt x="833361" y="-54632"/>
                    <a:pt x="993500" y="60264"/>
                    <a:pt x="1173620" y="0"/>
                  </a:cubicBezTo>
                  <a:cubicBezTo>
                    <a:pt x="1353740" y="-60264"/>
                    <a:pt x="1593185" y="4417"/>
                    <a:pt x="1711978" y="0"/>
                  </a:cubicBezTo>
                  <a:cubicBezTo>
                    <a:pt x="1830771" y="-4417"/>
                    <a:pt x="2141720" y="7155"/>
                    <a:pt x="2250336" y="0"/>
                  </a:cubicBezTo>
                  <a:cubicBezTo>
                    <a:pt x="2358952" y="-7155"/>
                    <a:pt x="2917934" y="62199"/>
                    <a:pt x="3230148" y="0"/>
                  </a:cubicBezTo>
                  <a:cubicBezTo>
                    <a:pt x="3289747" y="179255"/>
                    <a:pt x="3203023" y="287508"/>
                    <a:pt x="3230148" y="554907"/>
                  </a:cubicBezTo>
                  <a:cubicBezTo>
                    <a:pt x="3257273" y="822306"/>
                    <a:pt x="3215996" y="872952"/>
                    <a:pt x="3230148" y="1030542"/>
                  </a:cubicBezTo>
                  <a:cubicBezTo>
                    <a:pt x="3244300" y="1188133"/>
                    <a:pt x="3207721" y="1400413"/>
                    <a:pt x="3230148" y="1585449"/>
                  </a:cubicBezTo>
                  <a:cubicBezTo>
                    <a:pt x="3252575" y="1770485"/>
                    <a:pt x="3176349" y="1871348"/>
                    <a:pt x="3230148" y="2034660"/>
                  </a:cubicBezTo>
                  <a:cubicBezTo>
                    <a:pt x="3283947" y="2197972"/>
                    <a:pt x="3169380" y="2379531"/>
                    <a:pt x="3230148" y="2642415"/>
                  </a:cubicBezTo>
                  <a:cubicBezTo>
                    <a:pt x="3015371" y="2668482"/>
                    <a:pt x="2912911" y="2609734"/>
                    <a:pt x="2756393" y="2642415"/>
                  </a:cubicBezTo>
                  <a:cubicBezTo>
                    <a:pt x="2599876" y="2675096"/>
                    <a:pt x="2441545" y="2595120"/>
                    <a:pt x="2153432" y="2642415"/>
                  </a:cubicBezTo>
                  <a:cubicBezTo>
                    <a:pt x="1865319" y="2689710"/>
                    <a:pt x="1763637" y="2599079"/>
                    <a:pt x="1647375" y="2642415"/>
                  </a:cubicBezTo>
                  <a:cubicBezTo>
                    <a:pt x="1531113" y="2685751"/>
                    <a:pt x="1248130" y="2591346"/>
                    <a:pt x="1044415" y="2642415"/>
                  </a:cubicBezTo>
                  <a:cubicBezTo>
                    <a:pt x="840700" y="2693484"/>
                    <a:pt x="803219" y="2641597"/>
                    <a:pt x="570659" y="2642415"/>
                  </a:cubicBezTo>
                  <a:cubicBezTo>
                    <a:pt x="338099" y="2643233"/>
                    <a:pt x="150748" y="2608823"/>
                    <a:pt x="0" y="2642415"/>
                  </a:cubicBezTo>
                  <a:cubicBezTo>
                    <a:pt x="-14261" y="2522461"/>
                    <a:pt x="51674" y="2289235"/>
                    <a:pt x="0" y="2193204"/>
                  </a:cubicBezTo>
                  <a:cubicBezTo>
                    <a:pt x="-51674" y="2097173"/>
                    <a:pt x="25033" y="1902483"/>
                    <a:pt x="0" y="1743994"/>
                  </a:cubicBezTo>
                  <a:cubicBezTo>
                    <a:pt x="-25033" y="1585505"/>
                    <a:pt x="17972" y="1397693"/>
                    <a:pt x="0" y="1294783"/>
                  </a:cubicBezTo>
                  <a:cubicBezTo>
                    <a:pt x="-17972" y="1191873"/>
                    <a:pt x="61180" y="853753"/>
                    <a:pt x="0" y="713452"/>
                  </a:cubicBezTo>
                  <a:cubicBezTo>
                    <a:pt x="-61180" y="573151"/>
                    <a:pt x="57450" y="288212"/>
                    <a:pt x="0" y="0"/>
                  </a:cubicBezTo>
                  <a:close/>
                </a:path>
                <a:path w="3230148" h="2642415" stroke="0" extrusionOk="0">
                  <a:moveTo>
                    <a:pt x="0" y="0"/>
                  </a:moveTo>
                  <a:cubicBezTo>
                    <a:pt x="208711" y="-11548"/>
                    <a:pt x="369913" y="54328"/>
                    <a:pt x="506057" y="0"/>
                  </a:cubicBezTo>
                  <a:cubicBezTo>
                    <a:pt x="642201" y="-54328"/>
                    <a:pt x="855327" y="50582"/>
                    <a:pt x="947510" y="0"/>
                  </a:cubicBezTo>
                  <a:cubicBezTo>
                    <a:pt x="1039693" y="-50582"/>
                    <a:pt x="1279134" y="48807"/>
                    <a:pt x="1550471" y="0"/>
                  </a:cubicBezTo>
                  <a:cubicBezTo>
                    <a:pt x="1821808" y="-48807"/>
                    <a:pt x="1894547" y="1889"/>
                    <a:pt x="2056528" y="0"/>
                  </a:cubicBezTo>
                  <a:cubicBezTo>
                    <a:pt x="2218509" y="-1889"/>
                    <a:pt x="2408735" y="42205"/>
                    <a:pt x="2562584" y="0"/>
                  </a:cubicBezTo>
                  <a:cubicBezTo>
                    <a:pt x="2716433" y="-42205"/>
                    <a:pt x="3069778" y="20025"/>
                    <a:pt x="3230148" y="0"/>
                  </a:cubicBezTo>
                  <a:cubicBezTo>
                    <a:pt x="3232405" y="182253"/>
                    <a:pt x="3201595" y="346447"/>
                    <a:pt x="3230148" y="475635"/>
                  </a:cubicBezTo>
                  <a:cubicBezTo>
                    <a:pt x="3258701" y="604824"/>
                    <a:pt x="3226765" y="807075"/>
                    <a:pt x="3230148" y="1004118"/>
                  </a:cubicBezTo>
                  <a:cubicBezTo>
                    <a:pt x="3233531" y="1201161"/>
                    <a:pt x="3229129" y="1369872"/>
                    <a:pt x="3230148" y="1479752"/>
                  </a:cubicBezTo>
                  <a:cubicBezTo>
                    <a:pt x="3231167" y="1589632"/>
                    <a:pt x="3177193" y="1765757"/>
                    <a:pt x="3230148" y="1955387"/>
                  </a:cubicBezTo>
                  <a:cubicBezTo>
                    <a:pt x="3283103" y="2145018"/>
                    <a:pt x="3179941" y="2304083"/>
                    <a:pt x="3230148" y="2642415"/>
                  </a:cubicBezTo>
                  <a:cubicBezTo>
                    <a:pt x="3101700" y="2682293"/>
                    <a:pt x="2927996" y="2592758"/>
                    <a:pt x="2659489" y="2642415"/>
                  </a:cubicBezTo>
                  <a:cubicBezTo>
                    <a:pt x="2390982" y="2692072"/>
                    <a:pt x="2354959" y="2585884"/>
                    <a:pt x="2056528" y="2642415"/>
                  </a:cubicBezTo>
                  <a:cubicBezTo>
                    <a:pt x="1758097" y="2698946"/>
                    <a:pt x="1672899" y="2641473"/>
                    <a:pt x="1453567" y="2642415"/>
                  </a:cubicBezTo>
                  <a:cubicBezTo>
                    <a:pt x="1234235" y="2643357"/>
                    <a:pt x="1153452" y="2592263"/>
                    <a:pt x="979812" y="2642415"/>
                  </a:cubicBezTo>
                  <a:cubicBezTo>
                    <a:pt x="806172" y="2692567"/>
                    <a:pt x="367484" y="2575467"/>
                    <a:pt x="0" y="2642415"/>
                  </a:cubicBezTo>
                  <a:cubicBezTo>
                    <a:pt x="-54125" y="2484395"/>
                    <a:pt x="55678" y="2339864"/>
                    <a:pt x="0" y="2061084"/>
                  </a:cubicBezTo>
                  <a:cubicBezTo>
                    <a:pt x="-55678" y="1782304"/>
                    <a:pt x="20156" y="1802734"/>
                    <a:pt x="0" y="1611873"/>
                  </a:cubicBezTo>
                  <a:cubicBezTo>
                    <a:pt x="-20156" y="1421012"/>
                    <a:pt x="22109" y="1326232"/>
                    <a:pt x="0" y="1136238"/>
                  </a:cubicBezTo>
                  <a:cubicBezTo>
                    <a:pt x="-22109" y="946244"/>
                    <a:pt x="2762" y="843688"/>
                    <a:pt x="0" y="660604"/>
                  </a:cubicBezTo>
                  <a:cubicBezTo>
                    <a:pt x="-2762" y="477520"/>
                    <a:pt x="60334" y="239520"/>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創作者：</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產地原始：</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startAt="6"/>
              </a:pPr>
              <a:r>
                <a:rPr lang="zh-TW" altLang="en-US" sz="2400" b="1" dirty="0">
                  <a:solidFill>
                    <a:srgbClr val="333333"/>
                  </a:solidFill>
                  <a:latin typeface="Microsoft JhengHei"/>
                  <a:ea typeface="Microsoft JhengHei"/>
                  <a:cs typeface="Microsoft JhengHei"/>
                  <a:sym typeface="Microsoft JhengHei"/>
                </a:rPr>
                <a:t>內容介紹：</a:t>
              </a:r>
              <a:endParaRPr lang="en-US" altLang="zh-TW" sz="2400" b="1" dirty="0">
                <a:solidFill>
                  <a:srgbClr val="333333"/>
                </a:solidFill>
                <a:latin typeface="Microsoft JhengHei"/>
                <a:ea typeface="Microsoft JhengHei"/>
                <a:cs typeface="Microsoft JhengHei"/>
                <a:sym typeface="Microsoft JhengHei"/>
              </a:endParaRPr>
            </a:p>
          </p:txBody>
        </p:sp>
        <p:grpSp>
          <p:nvGrpSpPr>
            <p:cNvPr id="25" name="群組 24">
              <a:extLst>
                <a:ext uri="{FF2B5EF4-FFF2-40B4-BE49-F238E27FC236}">
                  <a16:creationId xmlns:a16="http://schemas.microsoft.com/office/drawing/2014/main" xmlns="" id="{3FB08FE7-B9B3-7915-6EF5-DAB38C948CF8}"/>
                </a:ext>
              </a:extLst>
            </p:cNvPr>
            <p:cNvGrpSpPr/>
            <p:nvPr/>
          </p:nvGrpSpPr>
          <p:grpSpPr>
            <a:xfrm>
              <a:off x="3261360" y="2880360"/>
              <a:ext cx="7421880" cy="2834640"/>
              <a:chOff x="3261360" y="2880360"/>
              <a:chExt cx="7421880" cy="2834640"/>
            </a:xfrm>
          </p:grpSpPr>
          <p:cxnSp>
            <p:nvCxnSpPr>
              <p:cNvPr id="12" name="直線接點 11">
                <a:extLst>
                  <a:ext uri="{FF2B5EF4-FFF2-40B4-BE49-F238E27FC236}">
                    <a16:creationId xmlns:a16="http://schemas.microsoft.com/office/drawing/2014/main" xmlns="" id="{E01BABAA-D60D-735E-C18A-A2C266E75D89}"/>
                  </a:ext>
                </a:extLst>
              </p:cNvPr>
              <p:cNvCxnSpPr/>
              <p:nvPr/>
            </p:nvCxnSpPr>
            <p:spPr>
              <a:xfrm>
                <a:off x="3794760" y="288036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直線接點 12">
                <a:extLst>
                  <a:ext uri="{FF2B5EF4-FFF2-40B4-BE49-F238E27FC236}">
                    <a16:creationId xmlns:a16="http://schemas.microsoft.com/office/drawing/2014/main" xmlns="" id="{89BBC5B4-9037-6738-064E-0E97FDB0CF46}"/>
                  </a:ext>
                </a:extLst>
              </p:cNvPr>
              <p:cNvCxnSpPr/>
              <p:nvPr/>
            </p:nvCxnSpPr>
            <p:spPr>
              <a:xfrm>
                <a:off x="8382000" y="288036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直線接點 13">
                <a:extLst>
                  <a:ext uri="{FF2B5EF4-FFF2-40B4-BE49-F238E27FC236}">
                    <a16:creationId xmlns:a16="http://schemas.microsoft.com/office/drawing/2014/main" xmlns="" id="{550C1060-A86F-5AA2-E872-4AE38865792A}"/>
                  </a:ext>
                </a:extLst>
              </p:cNvPr>
              <p:cNvCxnSpPr>
                <a:cxnSpLocks/>
              </p:cNvCxnSpPr>
              <p:nvPr/>
            </p:nvCxnSpPr>
            <p:spPr>
              <a:xfrm>
                <a:off x="3550920" y="3550920"/>
                <a:ext cx="25450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直線接點 14">
                <a:extLst>
                  <a:ext uri="{FF2B5EF4-FFF2-40B4-BE49-F238E27FC236}">
                    <a16:creationId xmlns:a16="http://schemas.microsoft.com/office/drawing/2014/main" xmlns="" id="{80F7987C-F1D4-0EEC-D59B-6E9A1767E73A}"/>
                  </a:ext>
                </a:extLst>
              </p:cNvPr>
              <p:cNvCxnSpPr>
                <a:cxnSpLocks/>
              </p:cNvCxnSpPr>
              <p:nvPr/>
            </p:nvCxnSpPr>
            <p:spPr>
              <a:xfrm>
                <a:off x="3261360" y="4236720"/>
                <a:ext cx="28346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直線接點 15">
                <a:extLst>
                  <a:ext uri="{FF2B5EF4-FFF2-40B4-BE49-F238E27FC236}">
                    <a16:creationId xmlns:a16="http://schemas.microsoft.com/office/drawing/2014/main" xmlns="" id="{0052A7B6-C751-A915-3FCB-5E70F7338B1A}"/>
                  </a:ext>
                </a:extLst>
              </p:cNvPr>
              <p:cNvCxnSpPr/>
              <p:nvPr/>
            </p:nvCxnSpPr>
            <p:spPr>
              <a:xfrm>
                <a:off x="3794760" y="499872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直線接點 16">
                <a:extLst>
                  <a:ext uri="{FF2B5EF4-FFF2-40B4-BE49-F238E27FC236}">
                    <a16:creationId xmlns:a16="http://schemas.microsoft.com/office/drawing/2014/main" xmlns="" id="{4E7C3F4E-76B4-B7AE-3996-465F27649E82}"/>
                  </a:ext>
                </a:extLst>
              </p:cNvPr>
              <p:cNvCxnSpPr/>
              <p:nvPr/>
            </p:nvCxnSpPr>
            <p:spPr>
              <a:xfrm>
                <a:off x="3794760" y="5715000"/>
                <a:ext cx="2301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直線接點 17">
                <a:extLst>
                  <a:ext uri="{FF2B5EF4-FFF2-40B4-BE49-F238E27FC236}">
                    <a16:creationId xmlns:a16="http://schemas.microsoft.com/office/drawing/2014/main" xmlns="" id="{5A12B5A9-D184-3D41-3018-37459F935AA5}"/>
                  </a:ext>
                </a:extLst>
              </p:cNvPr>
              <p:cNvCxnSpPr>
                <a:cxnSpLocks/>
              </p:cNvCxnSpPr>
              <p:nvPr/>
            </p:nvCxnSpPr>
            <p:spPr>
              <a:xfrm>
                <a:off x="8763000" y="3642360"/>
                <a:ext cx="192024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直線接點 18">
                <a:extLst>
                  <a:ext uri="{FF2B5EF4-FFF2-40B4-BE49-F238E27FC236}">
                    <a16:creationId xmlns:a16="http://schemas.microsoft.com/office/drawing/2014/main" xmlns="" id="{E56D9E4B-828B-CCF1-65D0-987800240DD7}"/>
                  </a:ext>
                </a:extLst>
              </p:cNvPr>
              <p:cNvCxnSpPr>
                <a:cxnSpLocks/>
              </p:cNvCxnSpPr>
              <p:nvPr/>
            </p:nvCxnSpPr>
            <p:spPr>
              <a:xfrm>
                <a:off x="8763000" y="4373880"/>
                <a:ext cx="1920240" cy="0"/>
              </a:xfrm>
              <a:prstGeom prst="line">
                <a:avLst/>
              </a:prstGeom>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519513426"/>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07A0952F-13B8-A97B-1190-099183559A7F}"/>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9D1AD291-5675-C6A4-383D-4158B0F34F0B}"/>
              </a:ext>
            </a:extLst>
          </p:cNvPr>
          <p:cNvSpPr txBox="1"/>
          <p:nvPr/>
        </p:nvSpPr>
        <p:spPr>
          <a:xfrm>
            <a:off x="1641515" y="2270759"/>
            <a:ext cx="5643205" cy="3733800"/>
          </a:xfrm>
          <a:custGeom>
            <a:avLst/>
            <a:gdLst>
              <a:gd name="connsiteX0" fmla="*/ 0 w 5643205"/>
              <a:gd name="connsiteY0" fmla="*/ 0 h 3733800"/>
              <a:gd name="connsiteX1" fmla="*/ 507888 w 5643205"/>
              <a:gd name="connsiteY1" fmla="*/ 0 h 3733800"/>
              <a:gd name="connsiteX2" fmla="*/ 1128641 w 5643205"/>
              <a:gd name="connsiteY2" fmla="*/ 0 h 3733800"/>
              <a:gd name="connsiteX3" fmla="*/ 1580097 w 5643205"/>
              <a:gd name="connsiteY3" fmla="*/ 0 h 3733800"/>
              <a:gd name="connsiteX4" fmla="*/ 2144418 w 5643205"/>
              <a:gd name="connsiteY4" fmla="*/ 0 h 3733800"/>
              <a:gd name="connsiteX5" fmla="*/ 2765170 w 5643205"/>
              <a:gd name="connsiteY5" fmla="*/ 0 h 3733800"/>
              <a:gd name="connsiteX6" fmla="*/ 3160195 w 5643205"/>
              <a:gd name="connsiteY6" fmla="*/ 0 h 3733800"/>
              <a:gd name="connsiteX7" fmla="*/ 3555219 w 5643205"/>
              <a:gd name="connsiteY7" fmla="*/ 0 h 3733800"/>
              <a:gd name="connsiteX8" fmla="*/ 4232404 w 5643205"/>
              <a:gd name="connsiteY8" fmla="*/ 0 h 3733800"/>
              <a:gd name="connsiteX9" fmla="*/ 4796724 w 5643205"/>
              <a:gd name="connsiteY9" fmla="*/ 0 h 3733800"/>
              <a:gd name="connsiteX10" fmla="*/ 5643205 w 5643205"/>
              <a:gd name="connsiteY10" fmla="*/ 0 h 3733800"/>
              <a:gd name="connsiteX11" fmla="*/ 5643205 w 5643205"/>
              <a:gd name="connsiteY11" fmla="*/ 533400 h 3733800"/>
              <a:gd name="connsiteX12" fmla="*/ 5643205 w 5643205"/>
              <a:gd name="connsiteY12" fmla="*/ 1104138 h 3733800"/>
              <a:gd name="connsiteX13" fmla="*/ 5643205 w 5643205"/>
              <a:gd name="connsiteY13" fmla="*/ 1562862 h 3733800"/>
              <a:gd name="connsiteX14" fmla="*/ 5643205 w 5643205"/>
              <a:gd name="connsiteY14" fmla="*/ 2096262 h 3733800"/>
              <a:gd name="connsiteX15" fmla="*/ 5643205 w 5643205"/>
              <a:gd name="connsiteY15" fmla="*/ 2517648 h 3733800"/>
              <a:gd name="connsiteX16" fmla="*/ 5643205 w 5643205"/>
              <a:gd name="connsiteY16" fmla="*/ 3125724 h 3733800"/>
              <a:gd name="connsiteX17" fmla="*/ 5643205 w 5643205"/>
              <a:gd name="connsiteY17" fmla="*/ 3733800 h 3733800"/>
              <a:gd name="connsiteX18" fmla="*/ 4966020 w 5643205"/>
              <a:gd name="connsiteY18" fmla="*/ 3733800 h 3733800"/>
              <a:gd name="connsiteX19" fmla="*/ 4345268 w 5643205"/>
              <a:gd name="connsiteY19" fmla="*/ 3733800 h 3733800"/>
              <a:gd name="connsiteX20" fmla="*/ 3893811 w 5643205"/>
              <a:gd name="connsiteY20" fmla="*/ 3733800 h 3733800"/>
              <a:gd name="connsiteX21" fmla="*/ 3216627 w 5643205"/>
              <a:gd name="connsiteY21" fmla="*/ 3733800 h 3733800"/>
              <a:gd name="connsiteX22" fmla="*/ 2652306 w 5643205"/>
              <a:gd name="connsiteY22" fmla="*/ 3733800 h 3733800"/>
              <a:gd name="connsiteX23" fmla="*/ 2257282 w 5643205"/>
              <a:gd name="connsiteY23" fmla="*/ 3733800 h 3733800"/>
              <a:gd name="connsiteX24" fmla="*/ 1692961 w 5643205"/>
              <a:gd name="connsiteY24" fmla="*/ 3733800 h 3733800"/>
              <a:gd name="connsiteX25" fmla="*/ 1185073 w 5643205"/>
              <a:gd name="connsiteY25" fmla="*/ 3733800 h 3733800"/>
              <a:gd name="connsiteX26" fmla="*/ 677185 w 5643205"/>
              <a:gd name="connsiteY26" fmla="*/ 3733800 h 3733800"/>
              <a:gd name="connsiteX27" fmla="*/ 0 w 5643205"/>
              <a:gd name="connsiteY27" fmla="*/ 3733800 h 3733800"/>
              <a:gd name="connsiteX28" fmla="*/ 0 w 5643205"/>
              <a:gd name="connsiteY28" fmla="*/ 3237738 h 3733800"/>
              <a:gd name="connsiteX29" fmla="*/ 0 w 5643205"/>
              <a:gd name="connsiteY29" fmla="*/ 2667000 h 3733800"/>
              <a:gd name="connsiteX30" fmla="*/ 0 w 5643205"/>
              <a:gd name="connsiteY30" fmla="*/ 2170938 h 3733800"/>
              <a:gd name="connsiteX31" fmla="*/ 0 w 5643205"/>
              <a:gd name="connsiteY31" fmla="*/ 1749552 h 3733800"/>
              <a:gd name="connsiteX32" fmla="*/ 0 w 5643205"/>
              <a:gd name="connsiteY32" fmla="*/ 1253490 h 3733800"/>
              <a:gd name="connsiteX33" fmla="*/ 0 w 5643205"/>
              <a:gd name="connsiteY33" fmla="*/ 682752 h 3733800"/>
              <a:gd name="connsiteX34" fmla="*/ 0 w 5643205"/>
              <a:gd name="connsiteY34"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43205" h="3733800" fill="none" extrusionOk="0">
                <a:moveTo>
                  <a:pt x="0" y="0"/>
                </a:moveTo>
                <a:cubicBezTo>
                  <a:pt x="187177" y="-9757"/>
                  <a:pt x="365458" y="13386"/>
                  <a:pt x="507888" y="0"/>
                </a:cubicBezTo>
                <a:cubicBezTo>
                  <a:pt x="650318" y="-13386"/>
                  <a:pt x="840191" y="15033"/>
                  <a:pt x="1128641" y="0"/>
                </a:cubicBezTo>
                <a:cubicBezTo>
                  <a:pt x="1417091" y="-15033"/>
                  <a:pt x="1355252" y="13834"/>
                  <a:pt x="1580097" y="0"/>
                </a:cubicBezTo>
                <a:cubicBezTo>
                  <a:pt x="1804942" y="-13834"/>
                  <a:pt x="1987009" y="48894"/>
                  <a:pt x="2144418" y="0"/>
                </a:cubicBezTo>
                <a:cubicBezTo>
                  <a:pt x="2301827" y="-48894"/>
                  <a:pt x="2526069" y="7291"/>
                  <a:pt x="2765170" y="0"/>
                </a:cubicBezTo>
                <a:cubicBezTo>
                  <a:pt x="3004271" y="-7291"/>
                  <a:pt x="2970195" y="38758"/>
                  <a:pt x="3160195" y="0"/>
                </a:cubicBezTo>
                <a:cubicBezTo>
                  <a:pt x="3350196" y="-38758"/>
                  <a:pt x="3391796" y="7065"/>
                  <a:pt x="3555219" y="0"/>
                </a:cubicBezTo>
                <a:cubicBezTo>
                  <a:pt x="3718642" y="-7065"/>
                  <a:pt x="3969204" y="20429"/>
                  <a:pt x="4232404" y="0"/>
                </a:cubicBezTo>
                <a:cubicBezTo>
                  <a:pt x="4495604" y="-20429"/>
                  <a:pt x="4593380" y="22104"/>
                  <a:pt x="4796724" y="0"/>
                </a:cubicBezTo>
                <a:cubicBezTo>
                  <a:pt x="5000068" y="-22104"/>
                  <a:pt x="5279564" y="22129"/>
                  <a:pt x="5643205" y="0"/>
                </a:cubicBezTo>
                <a:cubicBezTo>
                  <a:pt x="5665475" y="205437"/>
                  <a:pt x="5585182" y="316264"/>
                  <a:pt x="5643205" y="533400"/>
                </a:cubicBezTo>
                <a:cubicBezTo>
                  <a:pt x="5701228" y="750536"/>
                  <a:pt x="5591030" y="859721"/>
                  <a:pt x="5643205" y="1104138"/>
                </a:cubicBezTo>
                <a:cubicBezTo>
                  <a:pt x="5695380" y="1348555"/>
                  <a:pt x="5634329" y="1431091"/>
                  <a:pt x="5643205" y="1562862"/>
                </a:cubicBezTo>
                <a:cubicBezTo>
                  <a:pt x="5652081" y="1694633"/>
                  <a:pt x="5641342" y="1875758"/>
                  <a:pt x="5643205" y="2096262"/>
                </a:cubicBezTo>
                <a:cubicBezTo>
                  <a:pt x="5645068" y="2316766"/>
                  <a:pt x="5601037" y="2418916"/>
                  <a:pt x="5643205" y="2517648"/>
                </a:cubicBezTo>
                <a:cubicBezTo>
                  <a:pt x="5685373" y="2616380"/>
                  <a:pt x="5635074" y="2958507"/>
                  <a:pt x="5643205" y="3125724"/>
                </a:cubicBezTo>
                <a:cubicBezTo>
                  <a:pt x="5651336" y="3292941"/>
                  <a:pt x="5603937" y="3501418"/>
                  <a:pt x="5643205" y="3733800"/>
                </a:cubicBezTo>
                <a:cubicBezTo>
                  <a:pt x="5398894" y="3734499"/>
                  <a:pt x="5147595" y="3665546"/>
                  <a:pt x="4966020" y="3733800"/>
                </a:cubicBezTo>
                <a:cubicBezTo>
                  <a:pt x="4784445" y="3802054"/>
                  <a:pt x="4535601" y="3669307"/>
                  <a:pt x="4345268" y="3733800"/>
                </a:cubicBezTo>
                <a:cubicBezTo>
                  <a:pt x="4154935" y="3798293"/>
                  <a:pt x="4003262" y="3691709"/>
                  <a:pt x="3893811" y="3733800"/>
                </a:cubicBezTo>
                <a:cubicBezTo>
                  <a:pt x="3784360" y="3775891"/>
                  <a:pt x="3357670" y="3690736"/>
                  <a:pt x="3216627" y="3733800"/>
                </a:cubicBezTo>
                <a:cubicBezTo>
                  <a:pt x="3075584" y="3776864"/>
                  <a:pt x="2889389" y="3666122"/>
                  <a:pt x="2652306" y="3733800"/>
                </a:cubicBezTo>
                <a:cubicBezTo>
                  <a:pt x="2415223" y="3801478"/>
                  <a:pt x="2381338" y="3695256"/>
                  <a:pt x="2257282" y="3733800"/>
                </a:cubicBezTo>
                <a:cubicBezTo>
                  <a:pt x="2133226" y="3772344"/>
                  <a:pt x="1808620" y="3706975"/>
                  <a:pt x="1692961" y="3733800"/>
                </a:cubicBezTo>
                <a:cubicBezTo>
                  <a:pt x="1577302" y="3760625"/>
                  <a:pt x="1429356" y="3727487"/>
                  <a:pt x="1185073" y="3733800"/>
                </a:cubicBezTo>
                <a:cubicBezTo>
                  <a:pt x="940790" y="3740113"/>
                  <a:pt x="852848" y="3706234"/>
                  <a:pt x="677185" y="3733800"/>
                </a:cubicBezTo>
                <a:cubicBezTo>
                  <a:pt x="501522" y="3761366"/>
                  <a:pt x="172339" y="3654932"/>
                  <a:pt x="0" y="3733800"/>
                </a:cubicBezTo>
                <a:cubicBezTo>
                  <a:pt x="-8274" y="3614052"/>
                  <a:pt x="48147" y="3362916"/>
                  <a:pt x="0" y="3237738"/>
                </a:cubicBezTo>
                <a:cubicBezTo>
                  <a:pt x="-48147" y="3112560"/>
                  <a:pt x="25097" y="2835802"/>
                  <a:pt x="0" y="2667000"/>
                </a:cubicBezTo>
                <a:cubicBezTo>
                  <a:pt x="-25097" y="2498198"/>
                  <a:pt x="49264" y="2372777"/>
                  <a:pt x="0" y="2170938"/>
                </a:cubicBezTo>
                <a:cubicBezTo>
                  <a:pt x="-49264" y="1969099"/>
                  <a:pt x="19164" y="1929505"/>
                  <a:pt x="0" y="1749552"/>
                </a:cubicBezTo>
                <a:cubicBezTo>
                  <a:pt x="-19164" y="1569599"/>
                  <a:pt x="30154" y="1490829"/>
                  <a:pt x="0" y="1253490"/>
                </a:cubicBezTo>
                <a:cubicBezTo>
                  <a:pt x="-30154" y="1016151"/>
                  <a:pt x="66024" y="951982"/>
                  <a:pt x="0" y="682752"/>
                </a:cubicBezTo>
                <a:cubicBezTo>
                  <a:pt x="-66024" y="413522"/>
                  <a:pt x="30183" y="313539"/>
                  <a:pt x="0" y="0"/>
                </a:cubicBezTo>
                <a:close/>
              </a:path>
              <a:path w="5643205" h="3733800" stroke="0" extrusionOk="0">
                <a:moveTo>
                  <a:pt x="0" y="0"/>
                </a:moveTo>
                <a:cubicBezTo>
                  <a:pt x="113584" y="-60038"/>
                  <a:pt x="305801" y="34881"/>
                  <a:pt x="507888" y="0"/>
                </a:cubicBezTo>
                <a:cubicBezTo>
                  <a:pt x="709975" y="-34881"/>
                  <a:pt x="772867" y="24134"/>
                  <a:pt x="902913" y="0"/>
                </a:cubicBezTo>
                <a:cubicBezTo>
                  <a:pt x="1032959" y="-24134"/>
                  <a:pt x="1378094" y="74505"/>
                  <a:pt x="1580097" y="0"/>
                </a:cubicBezTo>
                <a:cubicBezTo>
                  <a:pt x="1782100" y="-74505"/>
                  <a:pt x="1908573" y="24144"/>
                  <a:pt x="2087986" y="0"/>
                </a:cubicBezTo>
                <a:cubicBezTo>
                  <a:pt x="2267399" y="-24144"/>
                  <a:pt x="2400768" y="16778"/>
                  <a:pt x="2595874" y="0"/>
                </a:cubicBezTo>
                <a:cubicBezTo>
                  <a:pt x="2790980" y="-16778"/>
                  <a:pt x="3136231" y="3174"/>
                  <a:pt x="3273059" y="0"/>
                </a:cubicBezTo>
                <a:cubicBezTo>
                  <a:pt x="3409888" y="-3174"/>
                  <a:pt x="3514003" y="8500"/>
                  <a:pt x="3724515" y="0"/>
                </a:cubicBezTo>
                <a:cubicBezTo>
                  <a:pt x="3935027" y="-8500"/>
                  <a:pt x="4202345" y="60143"/>
                  <a:pt x="4401700" y="0"/>
                </a:cubicBezTo>
                <a:cubicBezTo>
                  <a:pt x="4601055" y="-60143"/>
                  <a:pt x="4847500" y="50865"/>
                  <a:pt x="5078885" y="0"/>
                </a:cubicBezTo>
                <a:cubicBezTo>
                  <a:pt x="5310270" y="-50865"/>
                  <a:pt x="5417963" y="6455"/>
                  <a:pt x="5643205" y="0"/>
                </a:cubicBezTo>
                <a:cubicBezTo>
                  <a:pt x="5645940" y="144738"/>
                  <a:pt x="5609867" y="325416"/>
                  <a:pt x="5643205" y="608076"/>
                </a:cubicBezTo>
                <a:cubicBezTo>
                  <a:pt x="5676543" y="890736"/>
                  <a:pt x="5580195" y="1026289"/>
                  <a:pt x="5643205" y="1178814"/>
                </a:cubicBezTo>
                <a:cubicBezTo>
                  <a:pt x="5706215" y="1331339"/>
                  <a:pt x="5617310" y="1428899"/>
                  <a:pt x="5643205" y="1600200"/>
                </a:cubicBezTo>
                <a:cubicBezTo>
                  <a:pt x="5669100" y="1771501"/>
                  <a:pt x="5597054" y="1914770"/>
                  <a:pt x="5643205" y="2133600"/>
                </a:cubicBezTo>
                <a:cubicBezTo>
                  <a:pt x="5689356" y="2352430"/>
                  <a:pt x="5619354" y="2428338"/>
                  <a:pt x="5643205" y="2667000"/>
                </a:cubicBezTo>
                <a:cubicBezTo>
                  <a:pt x="5667056" y="2905662"/>
                  <a:pt x="5638558" y="3024813"/>
                  <a:pt x="5643205" y="3200400"/>
                </a:cubicBezTo>
                <a:cubicBezTo>
                  <a:pt x="5647852" y="3375987"/>
                  <a:pt x="5585444" y="3610763"/>
                  <a:pt x="5643205" y="3733800"/>
                </a:cubicBezTo>
                <a:cubicBezTo>
                  <a:pt x="5370723" y="3756351"/>
                  <a:pt x="5258055" y="3674456"/>
                  <a:pt x="5022452" y="3733800"/>
                </a:cubicBezTo>
                <a:cubicBezTo>
                  <a:pt x="4786849" y="3793144"/>
                  <a:pt x="4743365" y="3699885"/>
                  <a:pt x="4627428" y="3733800"/>
                </a:cubicBezTo>
                <a:cubicBezTo>
                  <a:pt x="4511491" y="3767715"/>
                  <a:pt x="4398838" y="3716756"/>
                  <a:pt x="4175972" y="3733800"/>
                </a:cubicBezTo>
                <a:cubicBezTo>
                  <a:pt x="3953106" y="3750844"/>
                  <a:pt x="3747995" y="3728106"/>
                  <a:pt x="3498787" y="3733800"/>
                </a:cubicBezTo>
                <a:cubicBezTo>
                  <a:pt x="3249580" y="3739494"/>
                  <a:pt x="3129882" y="3727578"/>
                  <a:pt x="2934467" y="3733800"/>
                </a:cubicBezTo>
                <a:cubicBezTo>
                  <a:pt x="2739052" y="3740022"/>
                  <a:pt x="2685115" y="3727049"/>
                  <a:pt x="2483010" y="3733800"/>
                </a:cubicBezTo>
                <a:cubicBezTo>
                  <a:pt x="2280905" y="3740551"/>
                  <a:pt x="2058106" y="3732776"/>
                  <a:pt x="1918690" y="3733800"/>
                </a:cubicBezTo>
                <a:cubicBezTo>
                  <a:pt x="1779274" y="3734824"/>
                  <a:pt x="1622523" y="3700971"/>
                  <a:pt x="1523665" y="3733800"/>
                </a:cubicBezTo>
                <a:cubicBezTo>
                  <a:pt x="1424808" y="3766629"/>
                  <a:pt x="1324962" y="3720030"/>
                  <a:pt x="1128641" y="3733800"/>
                </a:cubicBezTo>
                <a:cubicBezTo>
                  <a:pt x="932320" y="3747570"/>
                  <a:pt x="832475" y="3702751"/>
                  <a:pt x="564320" y="3733800"/>
                </a:cubicBezTo>
                <a:cubicBezTo>
                  <a:pt x="296165" y="3764849"/>
                  <a:pt x="263532" y="3716901"/>
                  <a:pt x="0" y="3733800"/>
                </a:cubicBezTo>
                <a:cubicBezTo>
                  <a:pt x="-12804" y="3617791"/>
                  <a:pt x="38417" y="3337824"/>
                  <a:pt x="0" y="3163062"/>
                </a:cubicBezTo>
                <a:cubicBezTo>
                  <a:pt x="-38417" y="2988300"/>
                  <a:pt x="41099" y="2832804"/>
                  <a:pt x="0" y="2667000"/>
                </a:cubicBezTo>
                <a:cubicBezTo>
                  <a:pt x="-41099" y="2501196"/>
                  <a:pt x="8523" y="2357486"/>
                  <a:pt x="0" y="2245614"/>
                </a:cubicBezTo>
                <a:cubicBezTo>
                  <a:pt x="-8523" y="2133742"/>
                  <a:pt x="15392" y="1828281"/>
                  <a:pt x="0" y="1674876"/>
                </a:cubicBezTo>
                <a:cubicBezTo>
                  <a:pt x="-15392" y="1521471"/>
                  <a:pt x="1797" y="1374207"/>
                  <a:pt x="0" y="1216152"/>
                </a:cubicBezTo>
                <a:cubicBezTo>
                  <a:pt x="-1797" y="1058097"/>
                  <a:pt x="34431" y="771529"/>
                  <a:pt x="0" y="645414"/>
                </a:cubicBezTo>
                <a:cubicBezTo>
                  <a:pt x="-34431" y="519299"/>
                  <a:pt x="64463" y="268365"/>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612000" tIns="144000" rIns="324000" bIns="45700" anchor="t" anchorCtr="0">
            <a:normAutofit/>
          </a:bodyPr>
          <a:lstStyle/>
          <a:p>
            <a:pPr lvl="0">
              <a:lnSpc>
                <a:spcPts val="3080"/>
              </a:lnSpc>
              <a:spcBef>
                <a:spcPts val="1200"/>
              </a:spcBef>
              <a:buClr>
                <a:srgbClr val="333333"/>
              </a:buClr>
              <a:buSzPts val="2600"/>
            </a:pPr>
            <a:r>
              <a:rPr lang="zh-TW" altLang="en-US" sz="2600" b="1" dirty="0">
                <a:solidFill>
                  <a:srgbClr val="333333"/>
                </a:solidFill>
                <a:latin typeface="Microsoft JhengHei"/>
                <a:ea typeface="Microsoft JhengHei"/>
                <a:cs typeface="Microsoft JhengHei"/>
                <a:sym typeface="Microsoft JhengHei"/>
              </a:rPr>
              <a:t>探查圖片的基本來源</a:t>
            </a:r>
            <a:endParaRPr lang="en-US" altLang="zh-TW"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作者</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創作時間</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圖片出處</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圖片類別</a:t>
            </a:r>
          </a:p>
          <a:p>
            <a:pPr marL="514350" lvl="0" indent="-514350">
              <a:lnSpc>
                <a:spcPts val="3080"/>
              </a:lnSpc>
              <a:spcBef>
                <a:spcPts val="1200"/>
              </a:spcBef>
              <a:buClr>
                <a:srgbClr val="333333"/>
              </a:buClr>
              <a:buSzPts val="2600"/>
              <a:buFont typeface="Wingdings" pitchFamily="2" charset="2"/>
              <a:buAutoNum type="circleNumWdWhitePlain"/>
            </a:pPr>
            <a:r>
              <a:rPr lang="zh-TW" altLang="en-US" sz="2600" b="1" dirty="0">
                <a:solidFill>
                  <a:srgbClr val="333333"/>
                </a:solidFill>
                <a:latin typeface="Microsoft JhengHei"/>
                <a:ea typeface="Microsoft JhengHei"/>
                <a:cs typeface="Microsoft JhengHei"/>
                <a:sym typeface="Microsoft JhengHei"/>
              </a:rPr>
              <a:t>圖片主題等</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lvl="0">
              <a:lnSpc>
                <a:spcPts val="3080"/>
              </a:lnSpc>
              <a:spcBef>
                <a:spcPts val="1200"/>
              </a:spcBef>
              <a:buClr>
                <a:srgbClr val="333333"/>
              </a:buClr>
              <a:buSzPts val="2600"/>
            </a:pPr>
            <a:endParaRPr lang="zh-TW" altLang="en-US" sz="2600" b="1" dirty="0">
              <a:solidFill>
                <a:srgbClr val="333333"/>
              </a:solidFill>
              <a:latin typeface="Microsoft JhengHei"/>
              <a:ea typeface="Microsoft JhengHei"/>
              <a:cs typeface="Microsoft JhengHei"/>
              <a:sym typeface="Microsoft JhengHei"/>
            </a:endParaRPr>
          </a:p>
        </p:txBody>
      </p:sp>
      <p:pic>
        <p:nvPicPr>
          <p:cNvPr id="5" name="圖片 4" descr="一張含有 圓形, 設計, 卡通 的圖片&#10;&#10;AI 產生的內容可能不正確。">
            <a:extLst>
              <a:ext uri="{FF2B5EF4-FFF2-40B4-BE49-F238E27FC236}">
                <a16:creationId xmlns:a16="http://schemas.microsoft.com/office/drawing/2014/main" xmlns="" id="{6C166C2C-339B-1331-56B2-BD83216CB957}"/>
              </a:ext>
            </a:extLst>
          </p:cNvPr>
          <p:cNvPicPr>
            <a:picLocks noChangeAspect="1"/>
          </p:cNvPicPr>
          <p:nvPr/>
        </p:nvPicPr>
        <p:blipFill>
          <a:blip r:embed="rId3"/>
          <a:stretch>
            <a:fillRect/>
          </a:stretch>
        </p:blipFill>
        <p:spPr>
          <a:xfrm>
            <a:off x="6687720" y="2218063"/>
            <a:ext cx="3694127" cy="4169719"/>
          </a:xfrm>
          <a:prstGeom prst="rect">
            <a:avLst/>
          </a:prstGeom>
        </p:spPr>
      </p:pic>
      <p:sp>
        <p:nvSpPr>
          <p:cNvPr id="2" name="Google Shape;102;p3">
            <a:extLst>
              <a:ext uri="{FF2B5EF4-FFF2-40B4-BE49-F238E27FC236}">
                <a16:creationId xmlns:a16="http://schemas.microsoft.com/office/drawing/2014/main" xmlns="" id="{78948704-7A2C-8BF5-B758-3A9347A3EC8E}"/>
              </a:ext>
            </a:extLst>
          </p:cNvPr>
          <p:cNvSpPr txBox="1">
            <a:spLocks/>
          </p:cNvSpPr>
          <p:nvPr/>
        </p:nvSpPr>
        <p:spPr>
          <a:xfrm>
            <a:off x="2078148" y="1032505"/>
            <a:ext cx="509989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從「探查圖片基本來源」推論</a:t>
            </a:r>
            <a:endParaRPr lang="zh-TW" altLang="en-US" sz="2800" dirty="0"/>
          </a:p>
        </p:txBody>
      </p:sp>
    </p:spTree>
    <p:extLst>
      <p:ext uri="{BB962C8B-B14F-4D97-AF65-F5344CB8AC3E}">
        <p14:creationId xmlns:p14="http://schemas.microsoft.com/office/powerpoint/2010/main" val="3114401672"/>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67B6AD42-81AE-4344-1632-651F29495363}"/>
            </a:ext>
          </a:extLst>
        </p:cNvPr>
        <p:cNvGrpSpPr/>
        <p:nvPr/>
      </p:nvGrpSpPr>
      <p:grpSpPr>
        <a:xfrm>
          <a:off x="0" y="0"/>
          <a:ext cx="0" cy="0"/>
          <a:chOff x="0" y="0"/>
          <a:chExt cx="0" cy="0"/>
        </a:xfrm>
      </p:grpSpPr>
      <p:pic>
        <p:nvPicPr>
          <p:cNvPr id="6" name="Google Shape;39;p2" descr="一張含有 油畫, 藝術, 水果, 室內 的圖片&#10;&#10;自動產生的描述">
            <a:extLst>
              <a:ext uri="{FF2B5EF4-FFF2-40B4-BE49-F238E27FC236}">
                <a16:creationId xmlns:a16="http://schemas.microsoft.com/office/drawing/2014/main" xmlns="" id="{9F509128-A6E3-1CA8-F5B8-4B16DB4FEBAE}"/>
              </a:ext>
            </a:extLst>
          </p:cNvPr>
          <p:cNvPicPr preferRelativeResize="0">
            <a:picLocks/>
          </p:cNvPicPr>
          <p:nvPr/>
        </p:nvPicPr>
        <p:blipFill rotWithShape="1">
          <a:blip r:embed="rId3">
            <a:alphaModFix/>
          </a:blip>
          <a:srcRect/>
          <a:stretch/>
        </p:blipFill>
        <p:spPr>
          <a:xfrm>
            <a:off x="3819447" y="1678194"/>
            <a:ext cx="7552889" cy="4568398"/>
          </a:xfrm>
          <a:prstGeom prst="rect">
            <a:avLst/>
          </a:prstGeom>
          <a:noFill/>
          <a:ln>
            <a:noFill/>
          </a:ln>
        </p:spPr>
      </p:pic>
      <p:sp>
        <p:nvSpPr>
          <p:cNvPr id="102" name="Google Shape;102;p3">
            <a:extLst>
              <a:ext uri="{FF2B5EF4-FFF2-40B4-BE49-F238E27FC236}">
                <a16:creationId xmlns:a16="http://schemas.microsoft.com/office/drawing/2014/main" xmlns="" id="{CE03D19F-E919-F035-E875-29CC51789266}"/>
              </a:ext>
            </a:extLst>
          </p:cNvPr>
          <p:cNvSpPr txBox="1">
            <a:spLocks noGrp="1"/>
          </p:cNvSpPr>
          <p:nvPr>
            <p:ph type="title" idx="4294967295"/>
          </p:nvPr>
        </p:nvSpPr>
        <p:spPr>
          <a:xfrm>
            <a:off x="3710264" y="921565"/>
            <a:ext cx="4966448" cy="851694"/>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示範：如何深入解讀圖片意涵</a:t>
            </a:r>
            <a:endParaRPr sz="2800" dirty="0"/>
          </a:p>
        </p:txBody>
      </p:sp>
      <mc:AlternateContent xmlns:mc="http://schemas.openxmlformats.org/markup-compatibility/2006">
        <mc:Choice xmlns:p14="http://schemas.microsoft.com/office/powerpoint/2010/main" xmlns:aink="http://schemas.microsoft.com/office/drawing/2016/ink" xmlns="" Requires="p14 aink">
          <p:contentPart p14:bwMode="auto" r:id="rId4">
            <p14:nvContentPartPr>
              <p14:cNvPr id="27" name="筆跡 26">
                <a:extLst>
                  <a:ext uri="{FF2B5EF4-FFF2-40B4-BE49-F238E27FC236}">
                    <a16:creationId xmlns:a16="http://schemas.microsoft.com/office/drawing/2014/main" id="{38F4339A-2FB7-1D5E-EFAD-7E80A0CFF35A}"/>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38F4339A-2FB7-1D5E-EFAD-7E80A0CFF35A}"/>
                  </a:ext>
                </a:extLst>
              </p:cNvPr>
              <p:cNvPicPr/>
              <p:nvPr/>
            </p:nvPicPr>
            <p:blipFill>
              <a:blip r:embed="rId5"/>
              <a:stretch>
                <a:fillRect/>
              </a:stretch>
            </p:blipFill>
            <p:spPr>
              <a:xfrm>
                <a:off x="1293014" y="4850005"/>
                <a:ext cx="36000" cy="216000"/>
              </a:xfrm>
              <a:prstGeom prst="rect">
                <a:avLst/>
              </a:prstGeom>
            </p:spPr>
          </p:pic>
        </mc:Fallback>
      </mc:AlternateContent>
      <p:sp>
        <p:nvSpPr>
          <p:cNvPr id="5" name="Google Shape;96;p2">
            <a:extLst>
              <a:ext uri="{FF2B5EF4-FFF2-40B4-BE49-F238E27FC236}">
                <a16:creationId xmlns:a16="http://schemas.microsoft.com/office/drawing/2014/main" xmlns="" id="{9109D159-7511-299F-A17D-E1EA51660F6D}"/>
              </a:ext>
            </a:extLst>
          </p:cNvPr>
          <p:cNvSpPr/>
          <p:nvPr/>
        </p:nvSpPr>
        <p:spPr>
          <a:xfrm>
            <a:off x="445669" y="1347412"/>
            <a:ext cx="2989733" cy="2711100"/>
          </a:xfrm>
          <a:custGeom>
            <a:avLst/>
            <a:gdLst>
              <a:gd name="connsiteX0" fmla="*/ 0 w 2989733"/>
              <a:gd name="connsiteY0" fmla="*/ 0 h 2711100"/>
              <a:gd name="connsiteX1" fmla="*/ 568049 w 2989733"/>
              <a:gd name="connsiteY1" fmla="*/ 0 h 2711100"/>
              <a:gd name="connsiteX2" fmla="*/ 1076304 w 2989733"/>
              <a:gd name="connsiteY2" fmla="*/ 0 h 2711100"/>
              <a:gd name="connsiteX3" fmla="*/ 1734045 w 2989733"/>
              <a:gd name="connsiteY3" fmla="*/ 0 h 2711100"/>
              <a:gd name="connsiteX4" fmla="*/ 2302094 w 2989733"/>
              <a:gd name="connsiteY4" fmla="*/ 0 h 2711100"/>
              <a:gd name="connsiteX5" fmla="*/ 2989733 w 2989733"/>
              <a:gd name="connsiteY5" fmla="*/ 0 h 2711100"/>
              <a:gd name="connsiteX6" fmla="*/ 2989733 w 2989733"/>
              <a:gd name="connsiteY6" fmla="*/ 596442 h 2711100"/>
              <a:gd name="connsiteX7" fmla="*/ 2989733 w 2989733"/>
              <a:gd name="connsiteY7" fmla="*/ 1138662 h 2711100"/>
              <a:gd name="connsiteX8" fmla="*/ 2989733 w 2989733"/>
              <a:gd name="connsiteY8" fmla="*/ 1680882 h 2711100"/>
              <a:gd name="connsiteX9" fmla="*/ 2989733 w 2989733"/>
              <a:gd name="connsiteY9" fmla="*/ 2168880 h 2711100"/>
              <a:gd name="connsiteX10" fmla="*/ 2989733 w 2989733"/>
              <a:gd name="connsiteY10" fmla="*/ 2711100 h 2711100"/>
              <a:gd name="connsiteX11" fmla="*/ 2391786 w 2989733"/>
              <a:gd name="connsiteY11" fmla="*/ 2711100 h 2711100"/>
              <a:gd name="connsiteX12" fmla="*/ 1823737 w 2989733"/>
              <a:gd name="connsiteY12" fmla="*/ 2711100 h 2711100"/>
              <a:gd name="connsiteX13" fmla="*/ 1165996 w 2989733"/>
              <a:gd name="connsiteY13" fmla="*/ 2711100 h 2711100"/>
              <a:gd name="connsiteX14" fmla="*/ 508255 w 2989733"/>
              <a:gd name="connsiteY14" fmla="*/ 2711100 h 2711100"/>
              <a:gd name="connsiteX15" fmla="*/ 0 w 2989733"/>
              <a:gd name="connsiteY15" fmla="*/ 2711100 h 2711100"/>
              <a:gd name="connsiteX16" fmla="*/ 0 w 2989733"/>
              <a:gd name="connsiteY16" fmla="*/ 2168880 h 2711100"/>
              <a:gd name="connsiteX17" fmla="*/ 0 w 2989733"/>
              <a:gd name="connsiteY17" fmla="*/ 1653771 h 2711100"/>
              <a:gd name="connsiteX18" fmla="*/ 0 w 2989733"/>
              <a:gd name="connsiteY18" fmla="*/ 1192884 h 2711100"/>
              <a:gd name="connsiteX19" fmla="*/ 0 w 2989733"/>
              <a:gd name="connsiteY19" fmla="*/ 704886 h 2711100"/>
              <a:gd name="connsiteX20" fmla="*/ 0 w 2989733"/>
              <a:gd name="connsiteY20" fmla="*/ 0 h 271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89733" h="2711100" extrusionOk="0">
                <a:moveTo>
                  <a:pt x="0" y="0"/>
                </a:moveTo>
                <a:cubicBezTo>
                  <a:pt x="248915" y="-57745"/>
                  <a:pt x="362549" y="19784"/>
                  <a:pt x="568049" y="0"/>
                </a:cubicBezTo>
                <a:cubicBezTo>
                  <a:pt x="773549" y="-19784"/>
                  <a:pt x="878040" y="45931"/>
                  <a:pt x="1076304" y="0"/>
                </a:cubicBezTo>
                <a:cubicBezTo>
                  <a:pt x="1274569" y="-45931"/>
                  <a:pt x="1483736" y="69714"/>
                  <a:pt x="1734045" y="0"/>
                </a:cubicBezTo>
                <a:cubicBezTo>
                  <a:pt x="1984354" y="-69714"/>
                  <a:pt x="2119214" y="55936"/>
                  <a:pt x="2302094" y="0"/>
                </a:cubicBezTo>
                <a:cubicBezTo>
                  <a:pt x="2484974" y="-55936"/>
                  <a:pt x="2668276" y="28781"/>
                  <a:pt x="2989733" y="0"/>
                </a:cubicBezTo>
                <a:cubicBezTo>
                  <a:pt x="3058170" y="150976"/>
                  <a:pt x="2955152" y="455525"/>
                  <a:pt x="2989733" y="596442"/>
                </a:cubicBezTo>
                <a:cubicBezTo>
                  <a:pt x="3024314" y="737359"/>
                  <a:pt x="2971614" y="982845"/>
                  <a:pt x="2989733" y="1138662"/>
                </a:cubicBezTo>
                <a:cubicBezTo>
                  <a:pt x="3007852" y="1294479"/>
                  <a:pt x="2956663" y="1540528"/>
                  <a:pt x="2989733" y="1680882"/>
                </a:cubicBezTo>
                <a:cubicBezTo>
                  <a:pt x="3022803" y="1821236"/>
                  <a:pt x="2971960" y="2070794"/>
                  <a:pt x="2989733" y="2168880"/>
                </a:cubicBezTo>
                <a:cubicBezTo>
                  <a:pt x="3007506" y="2266966"/>
                  <a:pt x="2987937" y="2510352"/>
                  <a:pt x="2989733" y="2711100"/>
                </a:cubicBezTo>
                <a:cubicBezTo>
                  <a:pt x="2709530" y="2738599"/>
                  <a:pt x="2637790" y="2682019"/>
                  <a:pt x="2391786" y="2711100"/>
                </a:cubicBezTo>
                <a:cubicBezTo>
                  <a:pt x="2145782" y="2740181"/>
                  <a:pt x="1949499" y="2662609"/>
                  <a:pt x="1823737" y="2711100"/>
                </a:cubicBezTo>
                <a:cubicBezTo>
                  <a:pt x="1697975" y="2759591"/>
                  <a:pt x="1342258" y="2689074"/>
                  <a:pt x="1165996" y="2711100"/>
                </a:cubicBezTo>
                <a:cubicBezTo>
                  <a:pt x="989734" y="2733126"/>
                  <a:pt x="801618" y="2659896"/>
                  <a:pt x="508255" y="2711100"/>
                </a:cubicBezTo>
                <a:cubicBezTo>
                  <a:pt x="214892" y="2762304"/>
                  <a:pt x="196408" y="2680912"/>
                  <a:pt x="0" y="2711100"/>
                </a:cubicBezTo>
                <a:cubicBezTo>
                  <a:pt x="-15100" y="2506088"/>
                  <a:pt x="74" y="2318431"/>
                  <a:pt x="0" y="2168880"/>
                </a:cubicBezTo>
                <a:cubicBezTo>
                  <a:pt x="-74" y="2019329"/>
                  <a:pt x="20968" y="1809556"/>
                  <a:pt x="0" y="1653771"/>
                </a:cubicBezTo>
                <a:cubicBezTo>
                  <a:pt x="-20968" y="1497986"/>
                  <a:pt x="11767" y="1390286"/>
                  <a:pt x="0" y="1192884"/>
                </a:cubicBezTo>
                <a:cubicBezTo>
                  <a:pt x="-11767" y="995482"/>
                  <a:pt x="48904" y="886968"/>
                  <a:pt x="0" y="704886"/>
                </a:cubicBezTo>
                <a:cubicBezTo>
                  <a:pt x="-48904" y="522804"/>
                  <a:pt x="29684" y="231235"/>
                  <a:pt x="0" y="0"/>
                </a:cubicBezTo>
                <a:close/>
              </a:path>
            </a:pathLst>
          </a:custGeom>
          <a:no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spcFirstLastPara="1" wrap="square" lIns="91425" tIns="108000" rIns="91425" bIns="108000" anchor="t" anchorCtr="0">
            <a:spAutoFit/>
          </a:bodyPr>
          <a:lstStyle/>
          <a:p>
            <a:pPr marL="0" marR="0" lvl="0" indent="0" rtl="0">
              <a:lnSpc>
                <a:spcPct val="150000"/>
              </a:lnSpc>
              <a:spcBef>
                <a:spcPts val="0"/>
              </a:spcBef>
              <a:spcAft>
                <a:spcPts val="0"/>
              </a:spcAft>
              <a:buNone/>
            </a:pPr>
            <a:r>
              <a:rPr lang="zh-TW" altLang="en-US" sz="1800" b="1" dirty="0">
                <a:solidFill>
                  <a:schemeClr val="tx1"/>
                </a:solidFill>
                <a:latin typeface="Microsoft JhengHei"/>
                <a:ea typeface="Microsoft JhengHei"/>
                <a:cs typeface="Microsoft JhengHei"/>
                <a:sym typeface="Microsoft JhengHei"/>
              </a:rPr>
              <a:t>荷蘭十七世紀中葉</a:t>
            </a:r>
            <a:endParaRPr lang="en-US" altLang="zh-TW" sz="1800" b="1" dirty="0">
              <a:solidFill>
                <a:schemeClr val="tx1"/>
              </a:solidFill>
              <a:latin typeface="Microsoft JhengHei"/>
              <a:ea typeface="Microsoft JhengHei"/>
              <a:cs typeface="Microsoft JhengHei"/>
              <a:sym typeface="Microsoft JhengHei"/>
            </a:endParaRPr>
          </a:p>
          <a:p>
            <a:pPr marL="0" marR="0" lvl="0" indent="0" rtl="0">
              <a:lnSpc>
                <a:spcPct val="150000"/>
              </a:lnSpc>
              <a:spcBef>
                <a:spcPts val="0"/>
              </a:spcBef>
              <a:spcAft>
                <a:spcPts val="0"/>
              </a:spcAft>
              <a:buNone/>
            </a:pPr>
            <a:r>
              <a:rPr lang="en-US" altLang="zh-TW" sz="1800" b="1" dirty="0">
                <a:solidFill>
                  <a:schemeClr val="tx1"/>
                </a:solidFill>
                <a:latin typeface="Microsoft JhengHei"/>
                <a:ea typeface="Microsoft JhengHei"/>
                <a:cs typeface="Microsoft JhengHei"/>
                <a:sym typeface="Microsoft JhengHei"/>
              </a:rPr>
              <a:t>〈</a:t>
            </a:r>
            <a:r>
              <a:rPr lang="zh-TW" altLang="en-US" sz="1800" b="1" dirty="0">
                <a:solidFill>
                  <a:schemeClr val="tx1"/>
                </a:solidFill>
                <a:latin typeface="Microsoft JhengHei"/>
                <a:ea typeface="Microsoft JhengHei"/>
                <a:cs typeface="Microsoft JhengHei"/>
                <a:sym typeface="Microsoft JhengHei"/>
              </a:rPr>
              <a:t>巴達維雅市集</a:t>
            </a:r>
            <a:r>
              <a:rPr lang="en-US" altLang="zh-TW" sz="1800" b="1" dirty="0">
                <a:solidFill>
                  <a:schemeClr val="tx1"/>
                </a:solidFill>
                <a:latin typeface="Microsoft JhengHei"/>
                <a:ea typeface="Microsoft JhengHei"/>
                <a:cs typeface="Microsoft JhengHei"/>
                <a:sym typeface="Microsoft JhengHei"/>
              </a:rPr>
              <a:t>〉</a:t>
            </a:r>
          </a:p>
          <a:p>
            <a:pPr lvl="0">
              <a:lnSpc>
                <a:spcPct val="150000"/>
              </a:lnSpc>
              <a:buClr>
                <a:schemeClr val="bg1"/>
              </a:buClr>
            </a:pPr>
            <a:r>
              <a:rPr lang="zh-TW" altLang="en-US" sz="1800" b="1" dirty="0">
                <a:solidFill>
                  <a:schemeClr val="tx1"/>
                </a:solidFill>
                <a:latin typeface="Microsoft JhengHei"/>
                <a:ea typeface="Microsoft JhengHei"/>
                <a:cs typeface="Microsoft JhengHei"/>
                <a:sym typeface="Microsoft JhengHei"/>
              </a:rPr>
              <a:t>亞伯特˙艾克豪特（傳）</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形式：油畫</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尺寸：長</a:t>
            </a:r>
            <a:r>
              <a:rPr lang="en-US" altLang="zh-TW" sz="1800" b="1" dirty="0">
                <a:solidFill>
                  <a:schemeClr val="tx1"/>
                </a:solidFill>
                <a:latin typeface="Microsoft JhengHei"/>
                <a:ea typeface="Microsoft JhengHei"/>
                <a:cs typeface="Microsoft JhengHei"/>
                <a:sym typeface="Microsoft JhengHei"/>
              </a:rPr>
              <a:t>106</a:t>
            </a:r>
            <a:r>
              <a:rPr lang="zh-TW" altLang="en-US" sz="1800" b="1" dirty="0">
                <a:solidFill>
                  <a:schemeClr val="tx1"/>
                </a:solidFill>
                <a:latin typeface="Microsoft JhengHei"/>
                <a:ea typeface="Microsoft JhengHei"/>
                <a:cs typeface="Microsoft JhengHei"/>
                <a:sym typeface="Microsoft JhengHei"/>
              </a:rPr>
              <a:t>寬</a:t>
            </a:r>
            <a:r>
              <a:rPr lang="en-US" altLang="zh-TW" sz="1800" b="1" dirty="0">
                <a:solidFill>
                  <a:schemeClr val="tx1"/>
                </a:solidFill>
                <a:latin typeface="Microsoft JhengHei"/>
                <a:ea typeface="Microsoft JhengHei"/>
                <a:cs typeface="Microsoft JhengHei"/>
                <a:sym typeface="Microsoft JhengHei"/>
              </a:rPr>
              <a:t>174.5</a:t>
            </a:r>
            <a:r>
              <a:rPr lang="zh-TW" altLang="en-US" sz="1800" b="1" dirty="0">
                <a:solidFill>
                  <a:schemeClr val="tx1"/>
                </a:solidFill>
                <a:latin typeface="Microsoft JhengHei"/>
                <a:ea typeface="Microsoft JhengHei"/>
                <a:cs typeface="Microsoft JhengHei"/>
                <a:sym typeface="Microsoft JhengHei"/>
              </a:rPr>
              <a:t>公分</a:t>
            </a:r>
            <a:endParaRPr lang="en-US" altLang="zh-TW" sz="1800" b="1" dirty="0">
              <a:solidFill>
                <a:schemeClr val="tx1"/>
              </a:solidFill>
              <a:latin typeface="Microsoft JhengHei"/>
              <a:ea typeface="Microsoft JhengHei"/>
              <a:cs typeface="Microsoft JhengHei"/>
              <a:sym typeface="Microsoft JhengHei"/>
            </a:endParaRPr>
          </a:p>
          <a:p>
            <a:pPr marR="0" lvl="0" rtl="0">
              <a:lnSpc>
                <a:spcPct val="150000"/>
              </a:lnSpc>
              <a:spcBef>
                <a:spcPts val="0"/>
              </a:spcBef>
              <a:spcAft>
                <a:spcPts val="0"/>
              </a:spcAft>
              <a:buClr>
                <a:schemeClr val="bg1"/>
              </a:buClr>
            </a:pPr>
            <a:r>
              <a:rPr lang="zh-TW" altLang="en-US" sz="1800" b="1" dirty="0">
                <a:solidFill>
                  <a:schemeClr val="tx1"/>
                </a:solidFill>
                <a:latin typeface="Microsoft JhengHei"/>
                <a:ea typeface="Microsoft JhengHei"/>
                <a:cs typeface="Microsoft JhengHei"/>
                <a:sym typeface="Microsoft JhengHei"/>
              </a:rPr>
              <a:t>荷蘭國家博物館藏</a:t>
            </a:r>
            <a:endParaRPr lang="en-US" altLang="zh-TW" sz="1800" b="1" dirty="0">
              <a:solidFill>
                <a:schemeClr val="tx1"/>
              </a:solidFill>
              <a:latin typeface="Microsoft JhengHei"/>
              <a:ea typeface="Microsoft JhengHei"/>
              <a:cs typeface="Microsoft JhengHei"/>
              <a:sym typeface="Microsoft JhengHei"/>
            </a:endParaRPr>
          </a:p>
        </p:txBody>
      </p:sp>
      <p:pic>
        <p:nvPicPr>
          <p:cNvPr id="2" name="圖片 1">
            <a:extLst>
              <a:ext uri="{FF2B5EF4-FFF2-40B4-BE49-F238E27FC236}">
                <a16:creationId xmlns:a16="http://schemas.microsoft.com/office/drawing/2014/main" xmlns="" id="{6073D3B3-56CC-EB75-BD91-CEE5D526F66C}"/>
              </a:ext>
            </a:extLst>
          </p:cNvPr>
          <p:cNvPicPr>
            <a:picLocks noChangeAspect="1"/>
          </p:cNvPicPr>
          <p:nvPr/>
        </p:nvPicPr>
        <p:blipFill>
          <a:blip r:embed="rId5"/>
          <a:stretch>
            <a:fillRect/>
          </a:stretch>
        </p:blipFill>
        <p:spPr>
          <a:xfrm rot="9691716">
            <a:off x="7033963" y="639443"/>
            <a:ext cx="1123859" cy="1033950"/>
          </a:xfrm>
          <a:prstGeom prst="rect">
            <a:avLst/>
          </a:prstGeom>
          <a:effectLst>
            <a:outerShdw dist="32879" dir="5400000" sx="97000" sy="97000" algn="ctr" rotWithShape="0">
              <a:srgbClr val="000000">
                <a:alpha val="10777"/>
              </a:srgbClr>
            </a:outerShdw>
          </a:effectLst>
        </p:spPr>
      </p:pic>
    </p:spTree>
    <p:extLst>
      <p:ext uri="{BB962C8B-B14F-4D97-AF65-F5344CB8AC3E}">
        <p14:creationId xmlns:p14="http://schemas.microsoft.com/office/powerpoint/2010/main" val="97911404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2F125DE8-ADEE-B90F-BBE2-0368501953BC}"/>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DA9FF907-2C9D-7052-2128-C58CA2677345}"/>
              </a:ext>
            </a:extLst>
          </p:cNvPr>
          <p:cNvSpPr txBox="1"/>
          <p:nvPr/>
        </p:nvSpPr>
        <p:spPr>
          <a:xfrm>
            <a:off x="1320103" y="2306296"/>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2412000" tIns="360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依據圖片的</a:t>
            </a:r>
            <a:r>
              <a:rPr lang="zh-TW" altLang="en-US" sz="2600" b="1" dirty="0">
                <a:solidFill>
                  <a:srgbClr val="333333"/>
                </a:solidFill>
                <a:highlight>
                  <a:srgbClr val="FED55C"/>
                </a:highlight>
                <a:latin typeface="Microsoft JhengHei"/>
                <a:ea typeface="Microsoft JhengHei"/>
                <a:cs typeface="Microsoft JhengHei"/>
                <a:sym typeface="Microsoft JhengHei"/>
              </a:rPr>
              <a:t>基本來源</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掌握作者</a:t>
            </a:r>
            <a:r>
              <a:rPr lang="zh-TW" altLang="en-US" sz="2600" b="1" dirty="0">
                <a:solidFill>
                  <a:srgbClr val="333333"/>
                </a:solidFill>
                <a:highlight>
                  <a:srgbClr val="FED55C"/>
                </a:highlight>
                <a:latin typeface="Microsoft JhengHei"/>
                <a:ea typeface="Microsoft JhengHei"/>
                <a:cs typeface="Microsoft JhengHei"/>
                <a:sym typeface="Microsoft JhengHei"/>
              </a:rPr>
              <a:t>「刻意」</a:t>
            </a:r>
            <a:r>
              <a:rPr lang="zh-TW" altLang="en-US" sz="2600" b="1" dirty="0">
                <a:solidFill>
                  <a:srgbClr val="333333"/>
                </a:solidFill>
                <a:latin typeface="Microsoft JhengHei"/>
                <a:ea typeface="Microsoft JhengHei"/>
                <a:cs typeface="Microsoft JhengHei"/>
                <a:sym typeface="Microsoft JhengHei"/>
              </a:rPr>
              <a:t>傳達的意涵</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推論作者</a:t>
            </a:r>
            <a:r>
              <a:rPr lang="zh-TW" altLang="en-US" sz="2600" b="1" dirty="0">
                <a:solidFill>
                  <a:srgbClr val="333333"/>
                </a:solidFill>
                <a:highlight>
                  <a:srgbClr val="FED55C"/>
                </a:highlight>
                <a:latin typeface="Microsoft JhengHei"/>
                <a:ea typeface="Microsoft JhengHei"/>
                <a:cs typeface="Microsoft JhengHei"/>
                <a:sym typeface="Microsoft JhengHei"/>
              </a:rPr>
              <a:t>「不經意」</a:t>
            </a:r>
            <a:r>
              <a:rPr lang="zh-TW" altLang="en-US" sz="2600" b="1" dirty="0">
                <a:solidFill>
                  <a:srgbClr val="333333"/>
                </a:solidFill>
                <a:latin typeface="Microsoft JhengHei"/>
                <a:ea typeface="Microsoft JhengHei"/>
                <a:cs typeface="Microsoft JhengHei"/>
                <a:sym typeface="Microsoft JhengHei"/>
              </a:rPr>
              <a:t>流露的想法</a:t>
            </a:r>
          </a:p>
        </p:txBody>
      </p:sp>
      <p:pic>
        <p:nvPicPr>
          <p:cNvPr id="12" name="圖片 11" descr="一張含有 圖形, 圓形, 鮮豔, 平面設計 的圖片&#10;&#10;AI 產生的內容可能不正確。">
            <a:extLst>
              <a:ext uri="{FF2B5EF4-FFF2-40B4-BE49-F238E27FC236}">
                <a16:creationId xmlns:a16="http://schemas.microsoft.com/office/drawing/2014/main" xmlns="" id="{8F98499E-94B6-0E09-6D82-2639745629A5}"/>
              </a:ext>
            </a:extLst>
          </p:cNvPr>
          <p:cNvPicPr>
            <a:picLocks noChangeAspect="1"/>
          </p:cNvPicPr>
          <p:nvPr/>
        </p:nvPicPr>
        <p:blipFill>
          <a:blip r:embed="rId3"/>
          <a:stretch>
            <a:fillRect/>
          </a:stretch>
        </p:blipFill>
        <p:spPr>
          <a:xfrm>
            <a:off x="9393382" y="2378128"/>
            <a:ext cx="1576921" cy="1593178"/>
          </a:xfrm>
          <a:prstGeom prst="rect">
            <a:avLst/>
          </a:prstGeom>
        </p:spPr>
      </p:pic>
      <p:pic>
        <p:nvPicPr>
          <p:cNvPr id="10" name="圖片 9" descr="一張含有 圖形, 美工圖案, 設計, 藝術 的圖片&#10;&#10;AI 產生的內容可能不正確。">
            <a:extLst>
              <a:ext uri="{FF2B5EF4-FFF2-40B4-BE49-F238E27FC236}">
                <a16:creationId xmlns:a16="http://schemas.microsoft.com/office/drawing/2014/main" xmlns="" id="{28F127DE-CCE5-DDB7-D847-16539E273A31}"/>
              </a:ext>
            </a:extLst>
          </p:cNvPr>
          <p:cNvPicPr>
            <a:picLocks noChangeAspect="1"/>
          </p:cNvPicPr>
          <p:nvPr/>
        </p:nvPicPr>
        <p:blipFill>
          <a:blip r:embed="rId4"/>
          <a:stretch>
            <a:fillRect/>
          </a:stretch>
        </p:blipFill>
        <p:spPr>
          <a:xfrm>
            <a:off x="1008336" y="4498832"/>
            <a:ext cx="1956743" cy="1704541"/>
          </a:xfrm>
          <a:prstGeom prst="rect">
            <a:avLst/>
          </a:prstGeom>
        </p:spPr>
      </p:pic>
      <p:sp>
        <p:nvSpPr>
          <p:cNvPr id="2" name="Google Shape;102;p3">
            <a:extLst>
              <a:ext uri="{FF2B5EF4-FFF2-40B4-BE49-F238E27FC236}">
                <a16:creationId xmlns:a16="http://schemas.microsoft.com/office/drawing/2014/main" xmlns="" id="{89DF0C40-ECEC-6510-F8A2-AB359509B941}"/>
              </a:ext>
            </a:extLst>
          </p:cNvPr>
          <p:cNvSpPr txBox="1">
            <a:spLocks/>
          </p:cNvSpPr>
          <p:nvPr/>
        </p:nvSpPr>
        <p:spPr>
          <a:xfrm>
            <a:off x="1986708" y="1056688"/>
            <a:ext cx="50694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小組初步討論圖片傳達的意涵</a:t>
            </a:r>
            <a:endParaRPr lang="zh-TW" altLang="en-US" sz="2800" dirty="0"/>
          </a:p>
        </p:txBody>
      </p:sp>
    </p:spTree>
    <p:extLst>
      <p:ext uri="{BB962C8B-B14F-4D97-AF65-F5344CB8AC3E}">
        <p14:creationId xmlns:p14="http://schemas.microsoft.com/office/powerpoint/2010/main" val="2181294768"/>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1986795D-5691-10C2-FC84-A20BB191F19D}"/>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xmlns="" id="{19303CEB-05DF-D078-B1FA-DFB4AA1709FC}"/>
              </a:ext>
            </a:extLst>
          </p:cNvPr>
          <p:cNvSpPr txBox="1">
            <a:spLocks noGrp="1"/>
          </p:cNvSpPr>
          <p:nvPr>
            <p:ph type="title" idx="4294967295"/>
          </p:nvPr>
        </p:nvSpPr>
        <p:spPr>
          <a:xfrm>
            <a:off x="2035848" y="754148"/>
            <a:ext cx="7385545" cy="14382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小組報告</a:t>
            </a:r>
            <a:r>
              <a:rPr lang="en-US" altLang="zh-TW" sz="2800" b="1" dirty="0">
                <a:latin typeface="Microsoft JhengHei"/>
                <a:ea typeface="Microsoft JhengHei"/>
                <a:cs typeface="Microsoft JhengHei"/>
                <a:sym typeface="Microsoft JhengHei"/>
              </a:rPr>
              <a:t>_</a:t>
            </a:r>
            <a:r>
              <a:rPr lang="zh-TW" altLang="en-US" sz="2800" b="1" dirty="0">
                <a:latin typeface="Microsoft JhengHei"/>
                <a:ea typeface="Microsoft JhengHei"/>
                <a:cs typeface="Microsoft JhengHei"/>
                <a:sym typeface="Microsoft JhengHei"/>
              </a:rPr>
              <a:t>圖片刻意傳達的意涵</a:t>
            </a:r>
            <a:endParaRPr sz="2800" dirty="0"/>
          </a:p>
        </p:txBody>
      </p:sp>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09B455AE-C3AA-87BF-B0BF-B8E14F2355BF}"/>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09B455AE-C3AA-87BF-B0BF-B8E14F2355BF}"/>
                  </a:ext>
                </a:extLst>
              </p:cNvPr>
              <p:cNvPicPr/>
              <p:nvPr/>
            </p:nvPicPr>
            <p:blipFill>
              <a:blip r:embed="rId4"/>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xmlns="" id="{75289FF1-AB88-0C1A-8920-B40E35BB64E6}"/>
              </a:ext>
            </a:extLst>
          </p:cNvPr>
          <p:cNvSpPr txBox="1">
            <a:spLocks/>
          </p:cNvSpPr>
          <p:nvPr/>
        </p:nvSpPr>
        <p:spPr>
          <a:xfrm>
            <a:off x="1638267" y="2192423"/>
            <a:ext cx="4189186" cy="51154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400" b="1" dirty="0">
                <a:latin typeface="Microsoft JhengHei"/>
                <a:ea typeface="Microsoft JhengHei"/>
                <a:cs typeface="Microsoft JhengHei"/>
                <a:sym typeface="Microsoft JhengHei"/>
              </a:rPr>
              <a:t>順序：丁 → 甲 → 乙 → 丙</a:t>
            </a:r>
          </a:p>
          <a:p>
            <a:pPr>
              <a:lnSpc>
                <a:spcPts val="3280"/>
              </a:lnSpc>
              <a:spcBef>
                <a:spcPts val="1200"/>
              </a:spcBef>
            </a:pPr>
            <a:endParaRPr lang="zh-TW" altLang="en-US" sz="2400" b="1" dirty="0">
              <a:latin typeface="Microsoft JhengHei"/>
              <a:ea typeface="Microsoft JhengHei"/>
              <a:cs typeface="Microsoft JhengHei"/>
              <a:sym typeface="Microsoft JhengHei"/>
            </a:endParaRPr>
          </a:p>
        </p:txBody>
      </p:sp>
      <p:pic>
        <p:nvPicPr>
          <p:cNvPr id="7" name="圖片 6" descr="一張含有 圖畫, 鳥類, 園藝學, 植物學 的圖片&#10;&#10;AI 產生的內容可能不正確。">
            <a:extLst>
              <a:ext uri="{FF2B5EF4-FFF2-40B4-BE49-F238E27FC236}">
                <a16:creationId xmlns:a16="http://schemas.microsoft.com/office/drawing/2014/main" xmlns="" id="{8F06EBDC-FAFE-4CFB-14A4-4A10E59ED44D}"/>
              </a:ext>
            </a:extLst>
          </p:cNvPr>
          <p:cNvPicPr>
            <a:picLocks noChangeAspect="1"/>
          </p:cNvPicPr>
          <p:nvPr/>
        </p:nvPicPr>
        <p:blipFill>
          <a:blip r:embed="rId5">
            <a:extLst>
              <a:ext uri="{28A0092B-C50C-407E-A947-70E740481C1C}">
                <a14:useLocalDpi xmlns:a14="http://schemas.microsoft.com/office/drawing/2010/main" val="0"/>
              </a:ext>
            </a:extLst>
          </a:blip>
          <a:srcRect b="12626"/>
          <a:stretch>
            <a:fillRect/>
          </a:stretch>
        </p:blipFill>
        <p:spPr bwMode="auto">
          <a:xfrm>
            <a:off x="4215363" y="3660327"/>
            <a:ext cx="1949798" cy="2378517"/>
          </a:xfrm>
          <a:prstGeom prst="rect">
            <a:avLst/>
          </a:prstGeom>
          <a:noFill/>
        </p:spPr>
      </p:pic>
      <p:pic>
        <p:nvPicPr>
          <p:cNvPr id="10" name="圖片 9">
            <a:extLst>
              <a:ext uri="{FF2B5EF4-FFF2-40B4-BE49-F238E27FC236}">
                <a16:creationId xmlns:a16="http://schemas.microsoft.com/office/drawing/2014/main" xmlns="" id="{826DD529-B655-BFE2-210C-965CFD2C6CB4}"/>
              </a:ext>
            </a:extLst>
          </p:cNvPr>
          <p:cNvPicPr>
            <a:picLocks noChangeAspect="1"/>
          </p:cNvPicPr>
          <p:nvPr/>
        </p:nvPicPr>
        <p:blipFill>
          <a:blip r:embed="rId6">
            <a:extLst>
              <a:ext uri="{28A0092B-C50C-407E-A947-70E740481C1C}">
                <a14:useLocalDpi xmlns:a14="http://schemas.microsoft.com/office/drawing/2010/main" val="0"/>
              </a:ext>
            </a:extLst>
          </a:blip>
          <a:srcRect b="16560"/>
          <a:stretch>
            <a:fillRect/>
          </a:stretch>
        </p:blipFill>
        <p:spPr bwMode="auto">
          <a:xfrm>
            <a:off x="6304796" y="2975261"/>
            <a:ext cx="2555164" cy="1645914"/>
          </a:xfrm>
          <a:prstGeom prst="rect">
            <a:avLst/>
          </a:prstGeom>
          <a:noFill/>
        </p:spPr>
      </p:pic>
      <p:pic>
        <p:nvPicPr>
          <p:cNvPr id="11" name="圖片 10" descr="一張含有 文字, 海報 的圖片&#10;&#10;AI 產生的內容可能不正確。">
            <a:extLst>
              <a:ext uri="{FF2B5EF4-FFF2-40B4-BE49-F238E27FC236}">
                <a16:creationId xmlns:a16="http://schemas.microsoft.com/office/drawing/2014/main" xmlns="" id="{95987B03-3B01-075B-BAC0-606DF1E5657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529659" y="3630698"/>
            <a:ext cx="1783468" cy="2378517"/>
          </a:xfrm>
          <a:prstGeom prst="rect">
            <a:avLst/>
          </a:prstGeom>
          <a:noFill/>
        </p:spPr>
      </p:pic>
      <p:pic>
        <p:nvPicPr>
          <p:cNvPr id="12" name="圖片 11" descr="一張含有 圖畫, 藝術, 寫生, 植物 的圖片&#10;&#10;AI 產生的內容可能不正確。">
            <a:extLst>
              <a:ext uri="{FF2B5EF4-FFF2-40B4-BE49-F238E27FC236}">
                <a16:creationId xmlns:a16="http://schemas.microsoft.com/office/drawing/2014/main" xmlns="" id="{3B69ECE2-F105-DC99-FE06-AE00C02D9AE2}"/>
              </a:ext>
            </a:extLst>
          </p:cNvPr>
          <p:cNvPicPr>
            <a:picLocks noChangeAspect="1"/>
          </p:cNvPicPr>
          <p:nvPr/>
        </p:nvPicPr>
        <p:blipFill>
          <a:blip r:embed="rId8">
            <a:extLst>
              <a:ext uri="{28A0092B-C50C-407E-A947-70E740481C1C}">
                <a14:useLocalDpi xmlns:a14="http://schemas.microsoft.com/office/drawing/2010/main" val="0"/>
              </a:ext>
            </a:extLst>
          </a:blip>
          <a:srcRect b="5537"/>
          <a:stretch>
            <a:fillRect/>
          </a:stretch>
        </p:blipFill>
        <p:spPr bwMode="auto">
          <a:xfrm>
            <a:off x="1638267" y="3077281"/>
            <a:ext cx="2507542" cy="1989005"/>
          </a:xfrm>
          <a:prstGeom prst="rect">
            <a:avLst/>
          </a:prstGeom>
          <a:noFill/>
        </p:spPr>
      </p:pic>
      <p:pic>
        <p:nvPicPr>
          <p:cNvPr id="6" name="圖片 5">
            <a:extLst>
              <a:ext uri="{FF2B5EF4-FFF2-40B4-BE49-F238E27FC236}">
                <a16:creationId xmlns:a16="http://schemas.microsoft.com/office/drawing/2014/main" xmlns="" id="{E90EF9F5-F26C-8D2A-18A1-55ECDB48F42B}"/>
              </a:ext>
            </a:extLst>
          </p:cNvPr>
          <p:cNvPicPr>
            <a:picLocks noChangeAspect="1"/>
          </p:cNvPicPr>
          <p:nvPr/>
        </p:nvPicPr>
        <p:blipFill>
          <a:blip r:embed="rId9">
            <a:duotone>
              <a:schemeClr val="accent5">
                <a:shade val="45000"/>
                <a:satMod val="135000"/>
              </a:schemeClr>
              <a:prstClr val="white"/>
            </a:duotone>
          </a:blip>
          <a:stretch>
            <a:fillRect/>
          </a:stretch>
        </p:blipFill>
        <p:spPr>
          <a:xfrm rot="21056077">
            <a:off x="9317618" y="3515557"/>
            <a:ext cx="433070" cy="642620"/>
          </a:xfrm>
          <a:prstGeom prst="rect">
            <a:avLst/>
          </a:prstGeom>
        </p:spPr>
      </p:pic>
      <p:pic>
        <p:nvPicPr>
          <p:cNvPr id="13" name="圖片 12">
            <a:extLst>
              <a:ext uri="{FF2B5EF4-FFF2-40B4-BE49-F238E27FC236}">
                <a16:creationId xmlns:a16="http://schemas.microsoft.com/office/drawing/2014/main" xmlns="" id="{FB786BAD-8FFE-2155-DCC2-DF93F3C844AB}"/>
              </a:ext>
            </a:extLst>
          </p:cNvPr>
          <p:cNvPicPr>
            <a:picLocks noChangeAspect="1"/>
          </p:cNvPicPr>
          <p:nvPr/>
        </p:nvPicPr>
        <p:blipFill>
          <a:blip r:embed="rId10"/>
          <a:stretch>
            <a:fillRect/>
          </a:stretch>
        </p:blipFill>
        <p:spPr>
          <a:xfrm rot="9691716">
            <a:off x="7020448" y="2488078"/>
            <a:ext cx="1123859" cy="1033950"/>
          </a:xfrm>
          <a:prstGeom prst="rect">
            <a:avLst/>
          </a:prstGeom>
          <a:effectLst>
            <a:outerShdw dist="32879" dir="5400000" sx="97000" sy="97000" algn="ctr" rotWithShape="0">
              <a:srgbClr val="000000">
                <a:alpha val="10777"/>
              </a:srgbClr>
            </a:outerShdw>
          </a:effectLst>
        </p:spPr>
      </p:pic>
      <p:pic>
        <p:nvPicPr>
          <p:cNvPr id="14" name="圖片 13">
            <a:extLst>
              <a:ext uri="{FF2B5EF4-FFF2-40B4-BE49-F238E27FC236}">
                <a16:creationId xmlns:a16="http://schemas.microsoft.com/office/drawing/2014/main" xmlns="" id="{04F2BF41-6B66-6999-5083-827DD498620A}"/>
              </a:ext>
            </a:extLst>
          </p:cNvPr>
          <p:cNvPicPr>
            <a:picLocks noChangeAspect="1"/>
          </p:cNvPicPr>
          <p:nvPr/>
        </p:nvPicPr>
        <p:blipFill>
          <a:blip r:embed="rId10"/>
          <a:stretch>
            <a:fillRect/>
          </a:stretch>
        </p:blipFill>
        <p:spPr>
          <a:xfrm rot="9691716">
            <a:off x="2326528" y="4591198"/>
            <a:ext cx="1123859" cy="1033950"/>
          </a:xfrm>
          <a:prstGeom prst="rect">
            <a:avLst/>
          </a:prstGeom>
          <a:effectLst>
            <a:outerShdw dist="32879" dir="5400000" sx="97000" sy="97000" algn="ctr" rotWithShape="0">
              <a:srgbClr val="000000">
                <a:alpha val="10777"/>
              </a:srgbClr>
            </a:outerShdw>
          </a:effectLst>
        </p:spPr>
      </p:pic>
      <p:pic>
        <p:nvPicPr>
          <p:cNvPr id="15" name="圖片 14">
            <a:extLst>
              <a:ext uri="{FF2B5EF4-FFF2-40B4-BE49-F238E27FC236}">
                <a16:creationId xmlns:a16="http://schemas.microsoft.com/office/drawing/2014/main" xmlns="" id="{0FF14226-2F37-D0F9-B625-D0EC423D09F8}"/>
              </a:ext>
            </a:extLst>
          </p:cNvPr>
          <p:cNvPicPr>
            <a:picLocks noChangeAspect="1"/>
          </p:cNvPicPr>
          <p:nvPr/>
        </p:nvPicPr>
        <p:blipFill>
          <a:blip r:embed="rId9">
            <a:duotone>
              <a:schemeClr val="accent5">
                <a:shade val="45000"/>
                <a:satMod val="135000"/>
              </a:schemeClr>
              <a:prstClr val="white"/>
            </a:duotone>
          </a:blip>
          <a:stretch>
            <a:fillRect/>
          </a:stretch>
        </p:blipFill>
        <p:spPr>
          <a:xfrm rot="21056077">
            <a:off x="5111522" y="3515559"/>
            <a:ext cx="433070" cy="642620"/>
          </a:xfrm>
          <a:prstGeom prst="rect">
            <a:avLst/>
          </a:prstGeom>
        </p:spPr>
      </p:pic>
      <p:pic>
        <p:nvPicPr>
          <p:cNvPr id="16" name="圖片 15">
            <a:extLst>
              <a:ext uri="{FF2B5EF4-FFF2-40B4-BE49-F238E27FC236}">
                <a16:creationId xmlns:a16="http://schemas.microsoft.com/office/drawing/2014/main" xmlns="" id="{618A6BF2-74F8-3065-9D4B-1CA69790B25F}"/>
              </a:ext>
            </a:extLst>
          </p:cNvPr>
          <p:cNvPicPr>
            <a:picLocks noChangeAspect="1"/>
          </p:cNvPicPr>
          <p:nvPr/>
        </p:nvPicPr>
        <p:blipFill>
          <a:blip r:embed="rId11"/>
          <a:stretch>
            <a:fillRect/>
          </a:stretch>
        </p:blipFill>
        <p:spPr>
          <a:xfrm rot="6879340">
            <a:off x="612259" y="4811666"/>
            <a:ext cx="1016991" cy="1614271"/>
          </a:xfrm>
          <a:prstGeom prst="rect">
            <a:avLst/>
          </a:prstGeom>
        </p:spPr>
      </p:pic>
    </p:spTree>
    <p:extLst>
      <p:ext uri="{BB962C8B-B14F-4D97-AF65-F5344CB8AC3E}">
        <p14:creationId xmlns:p14="http://schemas.microsoft.com/office/powerpoint/2010/main" val="3349462726"/>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EBE1A8BB-A548-CBE7-ED30-CBE8751D020A}"/>
            </a:ext>
          </a:extLst>
        </p:cNvPr>
        <p:cNvGrpSpPr/>
        <p:nvPr/>
      </p:nvGrpSpPr>
      <p:grpSpPr>
        <a:xfrm>
          <a:off x="0" y="0"/>
          <a:ext cx="0" cy="0"/>
          <a:chOff x="0" y="0"/>
          <a:chExt cx="0" cy="0"/>
        </a:xfrm>
      </p:grpSpPr>
      <p:pic>
        <p:nvPicPr>
          <p:cNvPr id="10" name="圖片 9" descr="一張含有 圖形, 美工圖案, 創造力, 藝術 的圖片&#10;&#10;AI 產生的內容可能不正確。">
            <a:extLst>
              <a:ext uri="{FF2B5EF4-FFF2-40B4-BE49-F238E27FC236}">
                <a16:creationId xmlns:a16="http://schemas.microsoft.com/office/drawing/2014/main" xmlns="" id="{E75A3DC9-D2F0-9A98-1011-21908385E574}"/>
              </a:ext>
            </a:extLst>
          </p:cNvPr>
          <p:cNvPicPr>
            <a:picLocks noChangeAspect="1"/>
          </p:cNvPicPr>
          <p:nvPr/>
        </p:nvPicPr>
        <p:blipFill>
          <a:blip r:embed="rId3"/>
          <a:stretch>
            <a:fillRect/>
          </a:stretch>
        </p:blipFill>
        <p:spPr>
          <a:xfrm>
            <a:off x="9936920" y="1350604"/>
            <a:ext cx="1844990" cy="1916873"/>
          </a:xfrm>
          <a:prstGeom prst="rect">
            <a:avLst/>
          </a:prstGeom>
        </p:spPr>
      </p:pic>
      <p:pic>
        <p:nvPicPr>
          <p:cNvPr id="5" name="圖片 4" descr="一張含有 圖形, 圓形, 鮮豔, 平面設計 的圖片&#10;&#10;AI 產生的內容可能不正確。">
            <a:extLst>
              <a:ext uri="{FF2B5EF4-FFF2-40B4-BE49-F238E27FC236}">
                <a16:creationId xmlns:a16="http://schemas.microsoft.com/office/drawing/2014/main" xmlns="" id="{7E765E47-ADC1-09BC-61B7-A091970F98C2}"/>
              </a:ext>
            </a:extLst>
          </p:cNvPr>
          <p:cNvPicPr>
            <a:picLocks noChangeAspect="1"/>
          </p:cNvPicPr>
          <p:nvPr/>
        </p:nvPicPr>
        <p:blipFill>
          <a:blip r:embed="rId4"/>
          <a:stretch>
            <a:fillRect/>
          </a:stretch>
        </p:blipFill>
        <p:spPr>
          <a:xfrm rot="1107647">
            <a:off x="400266" y="4071222"/>
            <a:ext cx="1749331" cy="1767365"/>
          </a:xfrm>
          <a:prstGeom prst="rect">
            <a:avLst/>
          </a:prstGeom>
        </p:spPr>
      </p:pic>
      <p:sp>
        <p:nvSpPr>
          <p:cNvPr id="2" name="Google Shape;102;p3">
            <a:extLst>
              <a:ext uri="{FF2B5EF4-FFF2-40B4-BE49-F238E27FC236}">
                <a16:creationId xmlns:a16="http://schemas.microsoft.com/office/drawing/2014/main" xmlns="" id="{2B70EC35-5B62-0FE9-E820-12F7B10299EF}"/>
              </a:ext>
            </a:extLst>
          </p:cNvPr>
          <p:cNvSpPr txBox="1">
            <a:spLocks/>
          </p:cNvSpPr>
          <p:nvPr/>
        </p:nvSpPr>
        <p:spPr>
          <a:xfrm>
            <a:off x="1043521" y="760661"/>
            <a:ext cx="3284640"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這堂課，我學到了</a:t>
            </a:r>
            <a:endParaRPr lang="zh-TW" altLang="en-US" sz="2800" dirty="0"/>
          </a:p>
        </p:txBody>
      </p:sp>
      <p:grpSp>
        <p:nvGrpSpPr>
          <p:cNvPr id="38" name="群組 37">
            <a:extLst>
              <a:ext uri="{FF2B5EF4-FFF2-40B4-BE49-F238E27FC236}">
                <a16:creationId xmlns:a16="http://schemas.microsoft.com/office/drawing/2014/main" xmlns="" id="{D6D79A2A-E7D7-1E6C-0D36-CE0615E8C5F1}"/>
              </a:ext>
            </a:extLst>
          </p:cNvPr>
          <p:cNvGrpSpPr/>
          <p:nvPr/>
        </p:nvGrpSpPr>
        <p:grpSpPr>
          <a:xfrm>
            <a:off x="536118" y="2350345"/>
            <a:ext cx="2505157" cy="2742650"/>
            <a:chOff x="536118" y="2350345"/>
            <a:chExt cx="2505157" cy="2742650"/>
          </a:xfrm>
        </p:grpSpPr>
        <p:grpSp>
          <p:nvGrpSpPr>
            <p:cNvPr id="3" name="群組 2">
              <a:extLst>
                <a:ext uri="{FF2B5EF4-FFF2-40B4-BE49-F238E27FC236}">
                  <a16:creationId xmlns:a16="http://schemas.microsoft.com/office/drawing/2014/main" xmlns="" id="{D7FDF346-7C58-FD01-4BF2-02F349D678B9}"/>
                </a:ext>
              </a:extLst>
            </p:cNvPr>
            <p:cNvGrpSpPr/>
            <p:nvPr/>
          </p:nvGrpSpPr>
          <p:grpSpPr>
            <a:xfrm>
              <a:off x="536118" y="2350345"/>
              <a:ext cx="2505157" cy="2742650"/>
              <a:chOff x="432130" y="2299882"/>
              <a:chExt cx="2793999" cy="3058875"/>
            </a:xfrm>
          </p:grpSpPr>
          <p:sp>
            <p:nvSpPr>
              <p:cNvPr id="6" name="圓角矩形 5">
                <a:extLst>
                  <a:ext uri="{FF2B5EF4-FFF2-40B4-BE49-F238E27FC236}">
                    <a16:creationId xmlns:a16="http://schemas.microsoft.com/office/drawing/2014/main" xmlns="" id="{AC43E5A2-435E-C6A8-EE13-81FF0436B62D}"/>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23" name="圖片 22">
                <a:extLst>
                  <a:ext uri="{FF2B5EF4-FFF2-40B4-BE49-F238E27FC236}">
                    <a16:creationId xmlns:a16="http://schemas.microsoft.com/office/drawing/2014/main" xmlns="" id="{0688A92F-7843-B45D-1087-27820215403A}"/>
                  </a:ext>
                </a:extLst>
              </p:cNvPr>
              <p:cNvPicPr>
                <a:picLocks noChangeAspect="1"/>
              </p:cNvPicPr>
              <p:nvPr userDrawn="1"/>
            </p:nvPicPr>
            <p:blipFill>
              <a:blip r:embed="rId6"/>
              <a:stretch>
                <a:fillRect/>
              </a:stretch>
            </p:blipFill>
            <p:spPr>
              <a:xfrm>
                <a:off x="531538" y="2299882"/>
                <a:ext cx="414330" cy="614811"/>
              </a:xfrm>
              <a:prstGeom prst="rect">
                <a:avLst/>
              </a:prstGeom>
            </p:spPr>
          </p:pic>
        </p:grpSp>
        <p:sp>
          <p:nvSpPr>
            <p:cNvPr id="24" name="副標題 9">
              <a:extLst>
                <a:ext uri="{FF2B5EF4-FFF2-40B4-BE49-F238E27FC236}">
                  <a16:creationId xmlns:a16="http://schemas.microsoft.com/office/drawing/2014/main" xmlns="" id="{2D8AF915-02FC-9A01-BBE7-25C4F5B2ED68}"/>
                </a:ext>
              </a:extLst>
            </p:cNvPr>
            <p:cNvSpPr txBox="1">
              <a:spLocks/>
            </p:cNvSpPr>
            <p:nvPr/>
          </p:nvSpPr>
          <p:spPr>
            <a:xfrm>
              <a:off x="1079565" y="3229888"/>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圖片訊息</a:t>
              </a:r>
              <a:endParaRPr lang="en-US" altLang="zh-TW" sz="2400" b="1" dirty="0">
                <a:latin typeface="Microsoft JhengHei"/>
                <a:ea typeface="Microsoft JhengHei"/>
                <a:cs typeface="Microsoft JhengHei"/>
                <a:sym typeface="Microsoft JhengHei"/>
              </a:endParaRPr>
            </a:p>
            <a:p>
              <a:pPr algn="ctr">
                <a:lnSpc>
                  <a:spcPts val="3080"/>
                </a:lnSpc>
              </a:pPr>
              <a:r>
                <a:rPr lang="en-US" altLang="zh-TW" sz="2400" b="1" dirty="0">
                  <a:latin typeface="Microsoft JhengHei"/>
                  <a:ea typeface="Microsoft JhengHei"/>
                  <a:cs typeface="Microsoft JhengHei"/>
                  <a:sym typeface="Microsoft JhengHei"/>
                </a:rPr>
                <a:t>(</a:t>
              </a:r>
              <a:r>
                <a:rPr lang="zh-TW" altLang="en-US" sz="2400" b="1" dirty="0">
                  <a:latin typeface="Microsoft JhengHei"/>
                  <a:ea typeface="Microsoft JhengHei"/>
                  <a:cs typeface="Microsoft JhengHei"/>
                  <a:sym typeface="Microsoft JhengHei"/>
                </a:rPr>
                <a:t>時序</a:t>
              </a:r>
              <a:r>
                <a:rPr lang="en-US" altLang="zh-TW" sz="2400" b="1" dirty="0">
                  <a:latin typeface="Microsoft JhengHei"/>
                  <a:ea typeface="Microsoft JhengHei"/>
                  <a:cs typeface="Microsoft JhengHei"/>
                  <a:sym typeface="Microsoft JhengHei"/>
                </a:rPr>
                <a:t>)</a:t>
              </a:r>
            </a:p>
          </p:txBody>
        </p:sp>
      </p:grpSp>
      <p:grpSp>
        <p:nvGrpSpPr>
          <p:cNvPr id="37" name="群組 36">
            <a:extLst>
              <a:ext uri="{FF2B5EF4-FFF2-40B4-BE49-F238E27FC236}">
                <a16:creationId xmlns:a16="http://schemas.microsoft.com/office/drawing/2014/main" xmlns="" id="{617C6383-78D6-2ED0-F391-C5F688576696}"/>
              </a:ext>
            </a:extLst>
          </p:cNvPr>
          <p:cNvGrpSpPr/>
          <p:nvPr/>
        </p:nvGrpSpPr>
        <p:grpSpPr>
          <a:xfrm>
            <a:off x="2723464" y="3033030"/>
            <a:ext cx="3274584" cy="2813639"/>
            <a:chOff x="2723464" y="3033030"/>
            <a:chExt cx="3274584" cy="2813639"/>
          </a:xfrm>
        </p:grpSpPr>
        <p:grpSp>
          <p:nvGrpSpPr>
            <p:cNvPr id="4" name="群組 3">
              <a:extLst>
                <a:ext uri="{FF2B5EF4-FFF2-40B4-BE49-F238E27FC236}">
                  <a16:creationId xmlns:a16="http://schemas.microsoft.com/office/drawing/2014/main" xmlns="" id="{AD5EFE97-E100-83A5-5AAD-CE649B2B56C9}"/>
                </a:ext>
              </a:extLst>
            </p:cNvPr>
            <p:cNvGrpSpPr/>
            <p:nvPr/>
          </p:nvGrpSpPr>
          <p:grpSpPr>
            <a:xfrm>
              <a:off x="3428049" y="3033030"/>
              <a:ext cx="2569999" cy="2813639"/>
              <a:chOff x="432130" y="2299882"/>
              <a:chExt cx="2793999" cy="3058875"/>
            </a:xfrm>
          </p:grpSpPr>
          <p:sp>
            <p:nvSpPr>
              <p:cNvPr id="7" name="圓角矩形 6">
                <a:extLst>
                  <a:ext uri="{FF2B5EF4-FFF2-40B4-BE49-F238E27FC236}">
                    <a16:creationId xmlns:a16="http://schemas.microsoft.com/office/drawing/2014/main" xmlns="" id="{8905DF12-E176-4D58-E572-5217B7664887}"/>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8" name="圖片 7">
                <a:extLst>
                  <a:ext uri="{FF2B5EF4-FFF2-40B4-BE49-F238E27FC236}">
                    <a16:creationId xmlns:a16="http://schemas.microsoft.com/office/drawing/2014/main" xmlns="" id="{9E337697-49DB-0BA4-359A-98586CF069A2}"/>
                  </a:ext>
                </a:extLst>
              </p:cNvPr>
              <p:cNvPicPr>
                <a:picLocks noChangeAspect="1"/>
              </p:cNvPicPr>
              <p:nvPr userDrawn="1"/>
            </p:nvPicPr>
            <p:blipFill>
              <a:blip r:embed="rId6"/>
              <a:stretch>
                <a:fillRect/>
              </a:stretch>
            </p:blipFill>
            <p:spPr>
              <a:xfrm>
                <a:off x="531538" y="2299882"/>
                <a:ext cx="414330" cy="614811"/>
              </a:xfrm>
              <a:prstGeom prst="rect">
                <a:avLst/>
              </a:prstGeom>
            </p:spPr>
          </p:pic>
        </p:grpSp>
        <p:grpSp>
          <p:nvGrpSpPr>
            <p:cNvPr id="19" name="群組 18">
              <a:extLst>
                <a:ext uri="{FF2B5EF4-FFF2-40B4-BE49-F238E27FC236}">
                  <a16:creationId xmlns:a16="http://schemas.microsoft.com/office/drawing/2014/main" xmlns="" id="{D4307360-1928-A011-D2D8-5F808C478814}"/>
                </a:ext>
              </a:extLst>
            </p:cNvPr>
            <p:cNvGrpSpPr/>
            <p:nvPr/>
          </p:nvGrpSpPr>
          <p:grpSpPr>
            <a:xfrm>
              <a:off x="2723464" y="4017940"/>
              <a:ext cx="2784852" cy="909491"/>
              <a:chOff x="4998961" y="2167044"/>
              <a:chExt cx="2784852" cy="909491"/>
            </a:xfrm>
          </p:grpSpPr>
          <p:sp>
            <p:nvSpPr>
              <p:cNvPr id="13" name="副標題 9">
                <a:extLst>
                  <a:ext uri="{FF2B5EF4-FFF2-40B4-BE49-F238E27FC236}">
                    <a16:creationId xmlns:a16="http://schemas.microsoft.com/office/drawing/2014/main" xmlns="" id="{54593DA8-BE9F-16EC-BCB1-0464393FDBEA}"/>
                  </a:ext>
                </a:extLst>
              </p:cNvPr>
              <p:cNvSpPr txBox="1">
                <a:spLocks/>
              </p:cNvSpPr>
              <p:nvPr/>
            </p:nvSpPr>
            <p:spPr>
              <a:xfrm>
                <a:off x="6264899" y="2167044"/>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判斷圖片產生時代</a:t>
                </a:r>
              </a:p>
            </p:txBody>
          </p:sp>
          <p:sp>
            <p:nvSpPr>
              <p:cNvPr id="14" name="向右箭號 13">
                <a:extLst>
                  <a:ext uri="{FF2B5EF4-FFF2-40B4-BE49-F238E27FC236}">
                    <a16:creationId xmlns:a16="http://schemas.microsoft.com/office/drawing/2014/main" xmlns="" id="{2DB4EE61-88A0-0CF6-7E55-CFF4C9314733}"/>
                  </a:ext>
                </a:extLst>
              </p:cNvPr>
              <p:cNvSpPr/>
              <p:nvPr/>
            </p:nvSpPr>
            <p:spPr>
              <a:xfrm>
                <a:off x="4998961" y="2288483"/>
                <a:ext cx="607968" cy="604554"/>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kumimoji="1" lang="zh-TW" altLang="en-US" dirty="0"/>
              </a:p>
            </p:txBody>
          </p:sp>
        </p:grpSp>
      </p:grpSp>
      <p:grpSp>
        <p:nvGrpSpPr>
          <p:cNvPr id="36" name="群組 35">
            <a:extLst>
              <a:ext uri="{FF2B5EF4-FFF2-40B4-BE49-F238E27FC236}">
                <a16:creationId xmlns:a16="http://schemas.microsoft.com/office/drawing/2014/main" xmlns="" id="{9B704262-8712-4E69-1325-73F2026E77CB}"/>
              </a:ext>
            </a:extLst>
          </p:cNvPr>
          <p:cNvGrpSpPr/>
          <p:nvPr/>
        </p:nvGrpSpPr>
        <p:grpSpPr>
          <a:xfrm>
            <a:off x="6384822" y="2184781"/>
            <a:ext cx="2505157" cy="2742650"/>
            <a:chOff x="6384822" y="2184781"/>
            <a:chExt cx="2505157" cy="2742650"/>
          </a:xfrm>
        </p:grpSpPr>
        <p:grpSp>
          <p:nvGrpSpPr>
            <p:cNvPr id="29" name="群組 28">
              <a:extLst>
                <a:ext uri="{FF2B5EF4-FFF2-40B4-BE49-F238E27FC236}">
                  <a16:creationId xmlns:a16="http://schemas.microsoft.com/office/drawing/2014/main" xmlns="" id="{6E7AD9F1-4A3F-F834-F644-B1662E23B350}"/>
                </a:ext>
              </a:extLst>
            </p:cNvPr>
            <p:cNvGrpSpPr/>
            <p:nvPr/>
          </p:nvGrpSpPr>
          <p:grpSpPr>
            <a:xfrm>
              <a:off x="6384822" y="2184781"/>
              <a:ext cx="2505157" cy="2742650"/>
              <a:chOff x="432130" y="2299882"/>
              <a:chExt cx="2793999" cy="3058875"/>
            </a:xfrm>
          </p:grpSpPr>
          <p:sp>
            <p:nvSpPr>
              <p:cNvPr id="30" name="圓角矩形 29">
                <a:extLst>
                  <a:ext uri="{FF2B5EF4-FFF2-40B4-BE49-F238E27FC236}">
                    <a16:creationId xmlns:a16="http://schemas.microsoft.com/office/drawing/2014/main" xmlns="" id="{315754A9-4697-AD34-6C46-384073DC6EE1}"/>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31" name="圖片 30">
                <a:extLst>
                  <a:ext uri="{FF2B5EF4-FFF2-40B4-BE49-F238E27FC236}">
                    <a16:creationId xmlns:a16="http://schemas.microsoft.com/office/drawing/2014/main" xmlns="" id="{00AA3C95-552C-518C-8161-DD6CD751BA6A}"/>
                  </a:ext>
                </a:extLst>
              </p:cNvPr>
              <p:cNvPicPr>
                <a:picLocks noChangeAspect="1"/>
              </p:cNvPicPr>
              <p:nvPr userDrawn="1"/>
            </p:nvPicPr>
            <p:blipFill>
              <a:blip r:embed="rId6"/>
              <a:stretch>
                <a:fillRect/>
              </a:stretch>
            </p:blipFill>
            <p:spPr>
              <a:xfrm>
                <a:off x="531538" y="2299882"/>
                <a:ext cx="414330" cy="614811"/>
              </a:xfrm>
              <a:prstGeom prst="rect">
                <a:avLst/>
              </a:prstGeom>
            </p:spPr>
          </p:pic>
        </p:grpSp>
        <p:sp>
          <p:nvSpPr>
            <p:cNvPr id="16" name="副標題 9">
              <a:extLst>
                <a:ext uri="{FF2B5EF4-FFF2-40B4-BE49-F238E27FC236}">
                  <a16:creationId xmlns:a16="http://schemas.microsoft.com/office/drawing/2014/main" xmlns="" id="{255D473E-B013-F6E9-D1D7-475EBADFC089}"/>
                </a:ext>
              </a:extLst>
            </p:cNvPr>
            <p:cNvSpPr txBox="1">
              <a:spLocks/>
            </p:cNvSpPr>
            <p:nvPr/>
          </p:nvSpPr>
          <p:spPr>
            <a:xfrm>
              <a:off x="6895038" y="3075614"/>
              <a:ext cx="1518914"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圖片</a:t>
              </a:r>
            </a:p>
            <a:p>
              <a:pPr algn="ctr">
                <a:lnSpc>
                  <a:spcPts val="3080"/>
                </a:lnSpc>
              </a:pPr>
              <a:r>
                <a:rPr lang="zh-TW" altLang="en-US" sz="2400" b="1" dirty="0">
                  <a:latin typeface="Microsoft JhengHei"/>
                  <a:ea typeface="Microsoft JhengHei"/>
                  <a:cs typeface="Microsoft JhengHei"/>
                  <a:sym typeface="Microsoft JhengHei"/>
                </a:rPr>
                <a:t>基本來源</a:t>
              </a:r>
            </a:p>
          </p:txBody>
        </p:sp>
      </p:grpSp>
      <p:grpSp>
        <p:nvGrpSpPr>
          <p:cNvPr id="35" name="群組 34">
            <a:extLst>
              <a:ext uri="{FF2B5EF4-FFF2-40B4-BE49-F238E27FC236}">
                <a16:creationId xmlns:a16="http://schemas.microsoft.com/office/drawing/2014/main" xmlns="" id="{D070650E-2563-4D02-B0BE-41E71907A780}"/>
              </a:ext>
            </a:extLst>
          </p:cNvPr>
          <p:cNvGrpSpPr/>
          <p:nvPr/>
        </p:nvGrpSpPr>
        <p:grpSpPr>
          <a:xfrm>
            <a:off x="8343873" y="3446044"/>
            <a:ext cx="3514346" cy="2742650"/>
            <a:chOff x="8343873" y="3446044"/>
            <a:chExt cx="3514346" cy="2742650"/>
          </a:xfrm>
        </p:grpSpPr>
        <p:grpSp>
          <p:nvGrpSpPr>
            <p:cNvPr id="32" name="群組 31">
              <a:extLst>
                <a:ext uri="{FF2B5EF4-FFF2-40B4-BE49-F238E27FC236}">
                  <a16:creationId xmlns:a16="http://schemas.microsoft.com/office/drawing/2014/main" xmlns="" id="{B94D480A-8184-B248-0814-4BAEE39C245F}"/>
                </a:ext>
              </a:extLst>
            </p:cNvPr>
            <p:cNvGrpSpPr/>
            <p:nvPr/>
          </p:nvGrpSpPr>
          <p:grpSpPr>
            <a:xfrm>
              <a:off x="9276753" y="3446044"/>
              <a:ext cx="2505157" cy="2742650"/>
              <a:chOff x="432130" y="2299882"/>
              <a:chExt cx="2793999" cy="3058875"/>
            </a:xfrm>
          </p:grpSpPr>
          <p:sp>
            <p:nvSpPr>
              <p:cNvPr id="33" name="圓角矩形 32">
                <a:extLst>
                  <a:ext uri="{FF2B5EF4-FFF2-40B4-BE49-F238E27FC236}">
                    <a16:creationId xmlns:a16="http://schemas.microsoft.com/office/drawing/2014/main" xmlns="" id="{8CD5990C-BFA1-5978-E2C9-4607DF256DFC}"/>
                  </a:ext>
                </a:extLst>
              </p:cNvPr>
              <p:cNvSpPr/>
              <p:nvPr userDrawn="1"/>
            </p:nvSpPr>
            <p:spPr>
              <a:xfrm>
                <a:off x="432130" y="2371279"/>
                <a:ext cx="2793999" cy="2987478"/>
              </a:xfrm>
              <a:prstGeom prst="roundRect">
                <a:avLst>
                  <a:gd name="adj" fmla="val 0"/>
                </a:avLst>
              </a:prstGeom>
              <a:blipFill dpi="0" rotWithShape="1">
                <a:blip r:embed="rId5"/>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dirty="0"/>
              </a:p>
            </p:txBody>
          </p:sp>
          <p:pic>
            <p:nvPicPr>
              <p:cNvPr id="34" name="圖片 33">
                <a:extLst>
                  <a:ext uri="{FF2B5EF4-FFF2-40B4-BE49-F238E27FC236}">
                    <a16:creationId xmlns:a16="http://schemas.microsoft.com/office/drawing/2014/main" xmlns="" id="{3217C37A-7B25-A04F-213B-39C8AE47BF07}"/>
                  </a:ext>
                </a:extLst>
              </p:cNvPr>
              <p:cNvPicPr>
                <a:picLocks noChangeAspect="1"/>
              </p:cNvPicPr>
              <p:nvPr userDrawn="1"/>
            </p:nvPicPr>
            <p:blipFill>
              <a:blip r:embed="rId6"/>
              <a:stretch>
                <a:fillRect/>
              </a:stretch>
            </p:blipFill>
            <p:spPr>
              <a:xfrm>
                <a:off x="531538" y="2299882"/>
                <a:ext cx="414330" cy="614811"/>
              </a:xfrm>
              <a:prstGeom prst="rect">
                <a:avLst/>
              </a:prstGeom>
            </p:spPr>
          </p:pic>
        </p:grpSp>
        <p:grpSp>
          <p:nvGrpSpPr>
            <p:cNvPr id="25" name="群組 24">
              <a:extLst>
                <a:ext uri="{FF2B5EF4-FFF2-40B4-BE49-F238E27FC236}">
                  <a16:creationId xmlns:a16="http://schemas.microsoft.com/office/drawing/2014/main" xmlns="" id="{24D6102E-05D4-387C-F2B5-2953F23CB4FC}"/>
                </a:ext>
              </a:extLst>
            </p:cNvPr>
            <p:cNvGrpSpPr/>
            <p:nvPr/>
          </p:nvGrpSpPr>
          <p:grpSpPr>
            <a:xfrm>
              <a:off x="8343873" y="4536701"/>
              <a:ext cx="3514346" cy="1059300"/>
              <a:chOff x="6914326" y="5297450"/>
              <a:chExt cx="3514346" cy="1059300"/>
            </a:xfrm>
          </p:grpSpPr>
          <p:sp>
            <p:nvSpPr>
              <p:cNvPr id="15" name="向右箭號 14">
                <a:extLst>
                  <a:ext uri="{FF2B5EF4-FFF2-40B4-BE49-F238E27FC236}">
                    <a16:creationId xmlns:a16="http://schemas.microsoft.com/office/drawing/2014/main" xmlns="" id="{08E4D297-6C4D-53E0-F2A7-29B94E043FF9}"/>
                  </a:ext>
                </a:extLst>
              </p:cNvPr>
              <p:cNvSpPr/>
              <p:nvPr/>
            </p:nvSpPr>
            <p:spPr>
              <a:xfrm>
                <a:off x="6914326" y="5752196"/>
                <a:ext cx="607968" cy="604554"/>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kumimoji="1" lang="zh-TW" altLang="en-US" dirty="0"/>
              </a:p>
            </p:txBody>
          </p:sp>
          <p:sp>
            <p:nvSpPr>
              <p:cNvPr id="17" name="副標題 9">
                <a:extLst>
                  <a:ext uri="{FF2B5EF4-FFF2-40B4-BE49-F238E27FC236}">
                    <a16:creationId xmlns:a16="http://schemas.microsoft.com/office/drawing/2014/main" xmlns="" id="{337E5804-7507-55C2-7144-EC9ACCBFF224}"/>
                  </a:ext>
                </a:extLst>
              </p:cNvPr>
              <p:cNvSpPr txBox="1">
                <a:spLocks/>
              </p:cNvSpPr>
              <p:nvPr/>
            </p:nvSpPr>
            <p:spPr>
              <a:xfrm>
                <a:off x="7936337" y="5297450"/>
                <a:ext cx="2492335" cy="90949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lnSpc>
                    <a:spcPts val="3080"/>
                  </a:lnSpc>
                </a:pPr>
                <a:r>
                  <a:rPr lang="zh-TW" altLang="en-US" sz="2400" b="1" dirty="0">
                    <a:latin typeface="Microsoft JhengHei"/>
                    <a:ea typeface="Microsoft JhengHei"/>
                    <a:cs typeface="Microsoft JhengHei"/>
                    <a:sym typeface="Microsoft JhengHei"/>
                  </a:rPr>
                  <a:t>理解圖片「刻意」傳達的意涵</a:t>
                </a:r>
              </a:p>
              <a:p>
                <a:pPr algn="ctr">
                  <a:lnSpc>
                    <a:spcPts val="3080"/>
                  </a:lnSpc>
                </a:pPr>
                <a:endParaRPr lang="zh-TW" altLang="en-US" sz="2400" b="1" dirty="0">
                  <a:latin typeface="Microsoft JhengHei"/>
                  <a:ea typeface="Microsoft JhengHei"/>
                  <a:cs typeface="Microsoft JhengHei"/>
                  <a:sym typeface="Microsoft JhengHei"/>
                </a:endParaRPr>
              </a:p>
            </p:txBody>
          </p:sp>
        </p:grpSp>
      </p:grpSp>
    </p:spTree>
    <p:extLst>
      <p:ext uri="{BB962C8B-B14F-4D97-AF65-F5344CB8AC3E}">
        <p14:creationId xmlns:p14="http://schemas.microsoft.com/office/powerpoint/2010/main" val="64117540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ppt_y</p:attrName>
                                        </p:attrNameLst>
                                      </p:cBhvr>
                                      <p:tavLst>
                                        <p:tav tm="0">
                                          <p:val>
                                            <p:strVal val="#ppt_y+#ppt_h*1.125000"/>
                                          </p:val>
                                        </p:tav>
                                        <p:tav tm="100000">
                                          <p:val>
                                            <p:strVal val="#ppt_y"/>
                                          </p:val>
                                        </p:tav>
                                      </p:tavLst>
                                    </p:anim>
                                    <p:animEffect transition="in" filter="wipe(up)">
                                      <p:cBhvr>
                                        <p:cTn id="8" dur="500"/>
                                        <p:tgtEl>
                                          <p:spTgt spid="3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p:tgtEl>
                                          <p:spTgt spid="37"/>
                                        </p:tgtEl>
                                        <p:attrNameLst>
                                          <p:attrName>ppt_y</p:attrName>
                                        </p:attrNameLst>
                                      </p:cBhvr>
                                      <p:tavLst>
                                        <p:tav tm="0">
                                          <p:val>
                                            <p:strVal val="#ppt_y+#ppt_h*1.125000"/>
                                          </p:val>
                                        </p:tav>
                                        <p:tav tm="100000">
                                          <p:val>
                                            <p:strVal val="#ppt_y"/>
                                          </p:val>
                                        </p:tav>
                                      </p:tavLst>
                                    </p:anim>
                                    <p:animEffect transition="in" filter="wipe(up)">
                                      <p:cBhvr>
                                        <p:cTn id="14" dur="5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ppt_y</p:attrName>
                                        </p:attrNameLst>
                                      </p:cBhvr>
                                      <p:tavLst>
                                        <p:tav tm="0">
                                          <p:val>
                                            <p:strVal val="#ppt_y+#ppt_h*1.125000"/>
                                          </p:val>
                                        </p:tav>
                                        <p:tav tm="100000">
                                          <p:val>
                                            <p:strVal val="#ppt_y"/>
                                          </p:val>
                                        </p:tav>
                                      </p:tavLst>
                                    </p:anim>
                                    <p:animEffect transition="in" filter="wipe(up)">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p:tgtEl>
                                          <p:spTgt spid="35"/>
                                        </p:tgtEl>
                                        <p:attrNameLst>
                                          <p:attrName>ppt_y</p:attrName>
                                        </p:attrNameLst>
                                      </p:cBhvr>
                                      <p:tavLst>
                                        <p:tav tm="0">
                                          <p:val>
                                            <p:strVal val="#ppt_y+#ppt_h*1.125000"/>
                                          </p:val>
                                        </p:tav>
                                        <p:tav tm="100000">
                                          <p:val>
                                            <p:strVal val="#ppt_y"/>
                                          </p:val>
                                        </p:tav>
                                      </p:tavLst>
                                    </p:anim>
                                    <p:animEffect transition="in" filter="wipe(up)">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8" name="圖片 7" descr="一張含有 設計, 創造力 的圖片&#10;&#10;AI 產生的內容可能不正確。">
            <a:extLst>
              <a:ext uri="{FF2B5EF4-FFF2-40B4-BE49-F238E27FC236}">
                <a16:creationId xmlns:a16="http://schemas.microsoft.com/office/drawing/2014/main" xmlns="" id="{6F6CBDED-377E-2674-700E-9CC5FBB4D8B7}"/>
              </a:ext>
            </a:extLst>
          </p:cNvPr>
          <p:cNvPicPr>
            <a:picLocks noChangeAspect="1"/>
          </p:cNvPicPr>
          <p:nvPr/>
        </p:nvPicPr>
        <p:blipFill>
          <a:blip r:embed="rId3"/>
          <a:stretch>
            <a:fillRect/>
          </a:stretch>
        </p:blipFill>
        <p:spPr>
          <a:xfrm>
            <a:off x="7586008" y="4092788"/>
            <a:ext cx="3274288" cy="2073428"/>
          </a:xfrm>
          <a:prstGeom prst="rect">
            <a:avLst/>
          </a:prstGeom>
        </p:spPr>
      </p:pic>
      <p:sp>
        <p:nvSpPr>
          <p:cNvPr id="138" name="Google Shape;138;p7"/>
          <p:cNvSpPr txBox="1"/>
          <p:nvPr/>
        </p:nvSpPr>
        <p:spPr>
          <a:xfrm>
            <a:off x="2065423" y="2445908"/>
            <a:ext cx="5655565" cy="1121997"/>
          </a:xfrm>
          <a:custGeom>
            <a:avLst/>
            <a:gdLst>
              <a:gd name="connsiteX0" fmla="*/ 0 w 5655565"/>
              <a:gd name="connsiteY0" fmla="*/ 0 h 1121997"/>
              <a:gd name="connsiteX1" fmla="*/ 509001 w 5655565"/>
              <a:gd name="connsiteY1" fmla="*/ 0 h 1121997"/>
              <a:gd name="connsiteX2" fmla="*/ 904890 w 5655565"/>
              <a:gd name="connsiteY2" fmla="*/ 0 h 1121997"/>
              <a:gd name="connsiteX3" fmla="*/ 1583558 w 5655565"/>
              <a:gd name="connsiteY3" fmla="*/ 0 h 1121997"/>
              <a:gd name="connsiteX4" fmla="*/ 2092559 w 5655565"/>
              <a:gd name="connsiteY4" fmla="*/ 0 h 1121997"/>
              <a:gd name="connsiteX5" fmla="*/ 2601560 w 5655565"/>
              <a:gd name="connsiteY5" fmla="*/ 0 h 1121997"/>
              <a:gd name="connsiteX6" fmla="*/ 3280228 w 5655565"/>
              <a:gd name="connsiteY6" fmla="*/ 0 h 1121997"/>
              <a:gd name="connsiteX7" fmla="*/ 3732673 w 5655565"/>
              <a:gd name="connsiteY7" fmla="*/ 0 h 1121997"/>
              <a:gd name="connsiteX8" fmla="*/ 4411341 w 5655565"/>
              <a:gd name="connsiteY8" fmla="*/ 0 h 1121997"/>
              <a:gd name="connsiteX9" fmla="*/ 5090009 w 5655565"/>
              <a:gd name="connsiteY9" fmla="*/ 0 h 1121997"/>
              <a:gd name="connsiteX10" fmla="*/ 5655565 w 5655565"/>
              <a:gd name="connsiteY10" fmla="*/ 0 h 1121997"/>
              <a:gd name="connsiteX11" fmla="*/ 5655565 w 5655565"/>
              <a:gd name="connsiteY11" fmla="*/ 583438 h 1121997"/>
              <a:gd name="connsiteX12" fmla="*/ 5655565 w 5655565"/>
              <a:gd name="connsiteY12" fmla="*/ 1121997 h 1121997"/>
              <a:gd name="connsiteX13" fmla="*/ 5259675 w 5655565"/>
              <a:gd name="connsiteY13" fmla="*/ 1121997 h 1121997"/>
              <a:gd name="connsiteX14" fmla="*/ 4581008 w 5655565"/>
              <a:gd name="connsiteY14" fmla="*/ 1121997 h 1121997"/>
              <a:gd name="connsiteX15" fmla="*/ 4128562 w 5655565"/>
              <a:gd name="connsiteY15" fmla="*/ 1121997 h 1121997"/>
              <a:gd name="connsiteX16" fmla="*/ 3563006 w 5655565"/>
              <a:gd name="connsiteY16" fmla="*/ 1121997 h 1121997"/>
              <a:gd name="connsiteX17" fmla="*/ 2884338 w 5655565"/>
              <a:gd name="connsiteY17" fmla="*/ 1121997 h 1121997"/>
              <a:gd name="connsiteX18" fmla="*/ 2318782 w 5655565"/>
              <a:gd name="connsiteY18" fmla="*/ 1121997 h 1121997"/>
              <a:gd name="connsiteX19" fmla="*/ 1922892 w 5655565"/>
              <a:gd name="connsiteY19" fmla="*/ 1121997 h 1121997"/>
              <a:gd name="connsiteX20" fmla="*/ 1470447 w 5655565"/>
              <a:gd name="connsiteY20" fmla="*/ 1121997 h 1121997"/>
              <a:gd name="connsiteX21" fmla="*/ 791779 w 5655565"/>
              <a:gd name="connsiteY21" fmla="*/ 1121997 h 1121997"/>
              <a:gd name="connsiteX22" fmla="*/ 0 w 5655565"/>
              <a:gd name="connsiteY22" fmla="*/ 1121997 h 1121997"/>
              <a:gd name="connsiteX23" fmla="*/ 0 w 5655565"/>
              <a:gd name="connsiteY23" fmla="*/ 583438 h 1121997"/>
              <a:gd name="connsiteX24" fmla="*/ 0 w 5655565"/>
              <a:gd name="connsiteY24" fmla="*/ 0 h 112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55565" h="1121997" extrusionOk="0">
                <a:moveTo>
                  <a:pt x="0" y="0"/>
                </a:moveTo>
                <a:cubicBezTo>
                  <a:pt x="128123" y="-2678"/>
                  <a:pt x="272135" y="54388"/>
                  <a:pt x="509001" y="0"/>
                </a:cubicBezTo>
                <a:cubicBezTo>
                  <a:pt x="745867" y="-54388"/>
                  <a:pt x="780974" y="33927"/>
                  <a:pt x="904890" y="0"/>
                </a:cubicBezTo>
                <a:cubicBezTo>
                  <a:pt x="1028806" y="-33927"/>
                  <a:pt x="1284299" y="45911"/>
                  <a:pt x="1583558" y="0"/>
                </a:cubicBezTo>
                <a:cubicBezTo>
                  <a:pt x="1882817" y="-45911"/>
                  <a:pt x="1976138" y="792"/>
                  <a:pt x="2092559" y="0"/>
                </a:cubicBezTo>
                <a:cubicBezTo>
                  <a:pt x="2208980" y="-792"/>
                  <a:pt x="2458285" y="11666"/>
                  <a:pt x="2601560" y="0"/>
                </a:cubicBezTo>
                <a:cubicBezTo>
                  <a:pt x="2744835" y="-11666"/>
                  <a:pt x="3018617" y="25759"/>
                  <a:pt x="3280228" y="0"/>
                </a:cubicBezTo>
                <a:cubicBezTo>
                  <a:pt x="3541839" y="-25759"/>
                  <a:pt x="3569286" y="8726"/>
                  <a:pt x="3732673" y="0"/>
                </a:cubicBezTo>
                <a:cubicBezTo>
                  <a:pt x="3896061" y="-8726"/>
                  <a:pt x="4112487" y="60078"/>
                  <a:pt x="4411341" y="0"/>
                </a:cubicBezTo>
                <a:cubicBezTo>
                  <a:pt x="4710195" y="-60078"/>
                  <a:pt x="4827575" y="39636"/>
                  <a:pt x="5090009" y="0"/>
                </a:cubicBezTo>
                <a:cubicBezTo>
                  <a:pt x="5352443" y="-39636"/>
                  <a:pt x="5538678" y="34139"/>
                  <a:pt x="5655565" y="0"/>
                </a:cubicBezTo>
                <a:cubicBezTo>
                  <a:pt x="5692743" y="234085"/>
                  <a:pt x="5605524" y="311803"/>
                  <a:pt x="5655565" y="583438"/>
                </a:cubicBezTo>
                <a:cubicBezTo>
                  <a:pt x="5705606" y="855073"/>
                  <a:pt x="5632950" y="888096"/>
                  <a:pt x="5655565" y="1121997"/>
                </a:cubicBezTo>
                <a:cubicBezTo>
                  <a:pt x="5498185" y="1129110"/>
                  <a:pt x="5338915" y="1081133"/>
                  <a:pt x="5259675" y="1121997"/>
                </a:cubicBezTo>
                <a:cubicBezTo>
                  <a:pt x="5180435" y="1162861"/>
                  <a:pt x="4840059" y="1109521"/>
                  <a:pt x="4581008" y="1121997"/>
                </a:cubicBezTo>
                <a:cubicBezTo>
                  <a:pt x="4321957" y="1134473"/>
                  <a:pt x="4334346" y="1115907"/>
                  <a:pt x="4128562" y="1121997"/>
                </a:cubicBezTo>
                <a:cubicBezTo>
                  <a:pt x="3922778" y="1128087"/>
                  <a:pt x="3711705" y="1073988"/>
                  <a:pt x="3563006" y="1121997"/>
                </a:cubicBezTo>
                <a:cubicBezTo>
                  <a:pt x="3414307" y="1170006"/>
                  <a:pt x="3087190" y="1112437"/>
                  <a:pt x="2884338" y="1121997"/>
                </a:cubicBezTo>
                <a:cubicBezTo>
                  <a:pt x="2681486" y="1131557"/>
                  <a:pt x="2588913" y="1110485"/>
                  <a:pt x="2318782" y="1121997"/>
                </a:cubicBezTo>
                <a:cubicBezTo>
                  <a:pt x="2048651" y="1133509"/>
                  <a:pt x="2050645" y="1099506"/>
                  <a:pt x="1922892" y="1121997"/>
                </a:cubicBezTo>
                <a:cubicBezTo>
                  <a:pt x="1795139" y="1144488"/>
                  <a:pt x="1661844" y="1088085"/>
                  <a:pt x="1470447" y="1121997"/>
                </a:cubicBezTo>
                <a:cubicBezTo>
                  <a:pt x="1279050" y="1155909"/>
                  <a:pt x="1001558" y="1099593"/>
                  <a:pt x="791779" y="1121997"/>
                </a:cubicBezTo>
                <a:cubicBezTo>
                  <a:pt x="582000" y="1144401"/>
                  <a:pt x="213905" y="1087543"/>
                  <a:pt x="0" y="1121997"/>
                </a:cubicBezTo>
                <a:cubicBezTo>
                  <a:pt x="-44006" y="955173"/>
                  <a:pt x="48708" y="824272"/>
                  <a:pt x="0" y="583438"/>
                </a:cubicBezTo>
                <a:cubicBezTo>
                  <a:pt x="-48708" y="342604"/>
                  <a:pt x="37985" y="15413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251999" tIns="216000" rIns="251999" bIns="45700" anchor="t" anchorCtr="0">
            <a:normAutofit/>
          </a:bodyPr>
          <a:lstStyle/>
          <a:p>
            <a:pPr marR="0" lvl="0" algn="l" rtl="0">
              <a:lnSpc>
                <a:spcPct val="110000"/>
              </a:lnSpc>
              <a:spcBef>
                <a:spcPts val="0"/>
              </a:spcBef>
              <a:spcAft>
                <a:spcPts val="0"/>
              </a:spcAft>
              <a:buClr>
                <a:srgbClr val="333333"/>
              </a:buClr>
              <a:buSzPts val="3200"/>
            </a:pPr>
            <a:r>
              <a:rPr lang="zh-TW" altLang="en-US" sz="2400" b="1" dirty="0">
                <a:solidFill>
                  <a:srgbClr val="333333"/>
                </a:solidFill>
                <a:latin typeface="Microsoft JhengHei"/>
                <a:ea typeface="Microsoft JhengHei"/>
                <a:cs typeface="Microsoft JhengHei"/>
                <a:sym typeface="Microsoft JhengHei"/>
              </a:rPr>
              <a:t>不會輕易受圖片操控左右</a:t>
            </a:r>
          </a:p>
        </p:txBody>
      </p:sp>
      <p:sp>
        <p:nvSpPr>
          <p:cNvPr id="2" name="Google Shape;102;p3">
            <a:extLst>
              <a:ext uri="{FF2B5EF4-FFF2-40B4-BE49-F238E27FC236}">
                <a16:creationId xmlns:a16="http://schemas.microsoft.com/office/drawing/2014/main" xmlns="" id="{7C2FFD1E-AD7C-1790-E5E5-0778626BA02D}"/>
              </a:ext>
            </a:extLst>
          </p:cNvPr>
          <p:cNvSpPr txBox="1">
            <a:spLocks/>
          </p:cNvSpPr>
          <p:nvPr/>
        </p:nvSpPr>
        <p:spPr>
          <a:xfrm>
            <a:off x="2065423" y="1044632"/>
            <a:ext cx="8801415"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學習深入解讀圖片的益處</a:t>
            </a:r>
            <a:endParaRPr lang="zh-TW" altLang="en-US" sz="2800" dirty="0"/>
          </a:p>
        </p:txBody>
      </p:sp>
      <p:sp>
        <p:nvSpPr>
          <p:cNvPr id="3" name="Google Shape;138;p7">
            <a:extLst>
              <a:ext uri="{FF2B5EF4-FFF2-40B4-BE49-F238E27FC236}">
                <a16:creationId xmlns:a16="http://schemas.microsoft.com/office/drawing/2014/main" xmlns="" id="{35C63652-816E-6522-1F3A-701C3226B60D}"/>
              </a:ext>
            </a:extLst>
          </p:cNvPr>
          <p:cNvSpPr txBox="1"/>
          <p:nvPr/>
        </p:nvSpPr>
        <p:spPr>
          <a:xfrm>
            <a:off x="2065423" y="3709954"/>
            <a:ext cx="4815593" cy="1121998"/>
          </a:xfrm>
          <a:custGeom>
            <a:avLst/>
            <a:gdLst>
              <a:gd name="connsiteX0" fmla="*/ 0 w 4815593"/>
              <a:gd name="connsiteY0" fmla="*/ 0 h 1121998"/>
              <a:gd name="connsiteX1" fmla="*/ 486910 w 4815593"/>
              <a:gd name="connsiteY1" fmla="*/ 0 h 1121998"/>
              <a:gd name="connsiteX2" fmla="*/ 877508 w 4815593"/>
              <a:gd name="connsiteY2" fmla="*/ 0 h 1121998"/>
              <a:gd name="connsiteX3" fmla="*/ 1508886 w 4815593"/>
              <a:gd name="connsiteY3" fmla="*/ 0 h 1121998"/>
              <a:gd name="connsiteX4" fmla="*/ 1995796 w 4815593"/>
              <a:gd name="connsiteY4" fmla="*/ 0 h 1121998"/>
              <a:gd name="connsiteX5" fmla="*/ 2482706 w 4815593"/>
              <a:gd name="connsiteY5" fmla="*/ 0 h 1121998"/>
              <a:gd name="connsiteX6" fmla="*/ 3114083 w 4815593"/>
              <a:gd name="connsiteY6" fmla="*/ 0 h 1121998"/>
              <a:gd name="connsiteX7" fmla="*/ 3552838 w 4815593"/>
              <a:gd name="connsiteY7" fmla="*/ 0 h 1121998"/>
              <a:gd name="connsiteX8" fmla="*/ 4184215 w 4815593"/>
              <a:gd name="connsiteY8" fmla="*/ 0 h 1121998"/>
              <a:gd name="connsiteX9" fmla="*/ 4815593 w 4815593"/>
              <a:gd name="connsiteY9" fmla="*/ 0 h 1121998"/>
              <a:gd name="connsiteX10" fmla="*/ 4815593 w 4815593"/>
              <a:gd name="connsiteY10" fmla="*/ 560999 h 1121998"/>
              <a:gd name="connsiteX11" fmla="*/ 4815593 w 4815593"/>
              <a:gd name="connsiteY11" fmla="*/ 1121998 h 1121998"/>
              <a:gd name="connsiteX12" fmla="*/ 4232371 w 4815593"/>
              <a:gd name="connsiteY12" fmla="*/ 1121998 h 1121998"/>
              <a:gd name="connsiteX13" fmla="*/ 3600993 w 4815593"/>
              <a:gd name="connsiteY13" fmla="*/ 1121998 h 1121998"/>
              <a:gd name="connsiteX14" fmla="*/ 2969616 w 4815593"/>
              <a:gd name="connsiteY14" fmla="*/ 1121998 h 1121998"/>
              <a:gd name="connsiteX15" fmla="*/ 2530862 w 4815593"/>
              <a:gd name="connsiteY15" fmla="*/ 1121998 h 1121998"/>
              <a:gd name="connsiteX16" fmla="*/ 1995796 w 4815593"/>
              <a:gd name="connsiteY16" fmla="*/ 1121998 h 1121998"/>
              <a:gd name="connsiteX17" fmla="*/ 1364418 w 4815593"/>
              <a:gd name="connsiteY17" fmla="*/ 1121998 h 1121998"/>
              <a:gd name="connsiteX18" fmla="*/ 829352 w 4815593"/>
              <a:gd name="connsiteY18" fmla="*/ 1121998 h 1121998"/>
              <a:gd name="connsiteX19" fmla="*/ 0 w 4815593"/>
              <a:gd name="connsiteY19" fmla="*/ 1121998 h 1121998"/>
              <a:gd name="connsiteX20" fmla="*/ 0 w 4815593"/>
              <a:gd name="connsiteY20" fmla="*/ 583439 h 1121998"/>
              <a:gd name="connsiteX21" fmla="*/ 0 w 4815593"/>
              <a:gd name="connsiteY21"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5593" h="1121998" extrusionOk="0">
                <a:moveTo>
                  <a:pt x="0" y="0"/>
                </a:moveTo>
                <a:cubicBezTo>
                  <a:pt x="227993" y="-32294"/>
                  <a:pt x="381695" y="47961"/>
                  <a:pt x="486910" y="0"/>
                </a:cubicBezTo>
                <a:cubicBezTo>
                  <a:pt x="592125" y="-47961"/>
                  <a:pt x="763126" y="15929"/>
                  <a:pt x="877508" y="0"/>
                </a:cubicBezTo>
                <a:cubicBezTo>
                  <a:pt x="991890" y="-15929"/>
                  <a:pt x="1250831" y="66170"/>
                  <a:pt x="1508886" y="0"/>
                </a:cubicBezTo>
                <a:cubicBezTo>
                  <a:pt x="1766941" y="-66170"/>
                  <a:pt x="1820070" y="55699"/>
                  <a:pt x="1995796" y="0"/>
                </a:cubicBezTo>
                <a:cubicBezTo>
                  <a:pt x="2171522" y="-55699"/>
                  <a:pt x="2267363" y="43769"/>
                  <a:pt x="2482706" y="0"/>
                </a:cubicBezTo>
                <a:cubicBezTo>
                  <a:pt x="2698049" y="-43769"/>
                  <a:pt x="2869429" y="62083"/>
                  <a:pt x="3114083" y="0"/>
                </a:cubicBezTo>
                <a:cubicBezTo>
                  <a:pt x="3358737" y="-62083"/>
                  <a:pt x="3437014" y="40472"/>
                  <a:pt x="3552838" y="0"/>
                </a:cubicBezTo>
                <a:cubicBezTo>
                  <a:pt x="3668662" y="-40472"/>
                  <a:pt x="4040917" y="1733"/>
                  <a:pt x="4184215" y="0"/>
                </a:cubicBezTo>
                <a:cubicBezTo>
                  <a:pt x="4327513" y="-1733"/>
                  <a:pt x="4562441" y="51811"/>
                  <a:pt x="4815593" y="0"/>
                </a:cubicBezTo>
                <a:cubicBezTo>
                  <a:pt x="4818959" y="278175"/>
                  <a:pt x="4768532" y="348223"/>
                  <a:pt x="4815593" y="560999"/>
                </a:cubicBezTo>
                <a:cubicBezTo>
                  <a:pt x="4862654" y="773775"/>
                  <a:pt x="4794622" y="896429"/>
                  <a:pt x="4815593" y="1121998"/>
                </a:cubicBezTo>
                <a:cubicBezTo>
                  <a:pt x="4599809" y="1174772"/>
                  <a:pt x="4362154" y="1062381"/>
                  <a:pt x="4232371" y="1121998"/>
                </a:cubicBezTo>
                <a:cubicBezTo>
                  <a:pt x="4102588" y="1181615"/>
                  <a:pt x="3812646" y="1056988"/>
                  <a:pt x="3600993" y="1121998"/>
                </a:cubicBezTo>
                <a:cubicBezTo>
                  <a:pt x="3389340" y="1187008"/>
                  <a:pt x="3183953" y="1093493"/>
                  <a:pt x="2969616" y="1121998"/>
                </a:cubicBezTo>
                <a:cubicBezTo>
                  <a:pt x="2755279" y="1150503"/>
                  <a:pt x="2717632" y="1073522"/>
                  <a:pt x="2530862" y="1121998"/>
                </a:cubicBezTo>
                <a:cubicBezTo>
                  <a:pt x="2344092" y="1170474"/>
                  <a:pt x="2243754" y="1112246"/>
                  <a:pt x="1995796" y="1121998"/>
                </a:cubicBezTo>
                <a:cubicBezTo>
                  <a:pt x="1747838" y="1131750"/>
                  <a:pt x="1502452" y="1086323"/>
                  <a:pt x="1364418" y="1121998"/>
                </a:cubicBezTo>
                <a:cubicBezTo>
                  <a:pt x="1226384" y="1157673"/>
                  <a:pt x="1059773" y="1069484"/>
                  <a:pt x="829352" y="1121998"/>
                </a:cubicBezTo>
                <a:cubicBezTo>
                  <a:pt x="598931" y="1174512"/>
                  <a:pt x="208734" y="1088982"/>
                  <a:pt x="0" y="1121998"/>
                </a:cubicBezTo>
                <a:cubicBezTo>
                  <a:pt x="-60848" y="919196"/>
                  <a:pt x="10922" y="851981"/>
                  <a:pt x="0" y="583439"/>
                </a:cubicBezTo>
                <a:cubicBezTo>
                  <a:pt x="-10922" y="314897"/>
                  <a:pt x="56216" y="255425"/>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251999" tIns="144000" rIns="251999" bIns="45700" anchor="t" anchorCtr="0">
            <a:normAutofit/>
          </a:bodyPr>
          <a:lstStyle/>
          <a:p>
            <a:pPr lvl="0">
              <a:spcBef>
                <a:spcPts val="1000"/>
              </a:spcBef>
              <a:buClr>
                <a:srgbClr val="333333"/>
              </a:buClr>
              <a:buSzPts val="3200"/>
            </a:pPr>
            <a:r>
              <a:rPr lang="zh-TW" altLang="en-US" sz="2400" b="1" dirty="0">
                <a:solidFill>
                  <a:srgbClr val="333333"/>
                </a:solidFill>
                <a:latin typeface="Microsoft JhengHei"/>
                <a:ea typeface="Microsoft JhengHei"/>
                <a:sym typeface="Microsoft JhengHei"/>
              </a:rPr>
              <a:t>提升獨立思考的能力</a:t>
            </a:r>
          </a:p>
        </p:txBody>
      </p:sp>
      <p:sp>
        <p:nvSpPr>
          <p:cNvPr id="4" name="Google Shape;138;p7">
            <a:extLst>
              <a:ext uri="{FF2B5EF4-FFF2-40B4-BE49-F238E27FC236}">
                <a16:creationId xmlns:a16="http://schemas.microsoft.com/office/drawing/2014/main" xmlns="" id="{4F83DCD3-027C-0F30-D9D5-2388BCA19762}"/>
              </a:ext>
            </a:extLst>
          </p:cNvPr>
          <p:cNvSpPr txBox="1"/>
          <p:nvPr/>
        </p:nvSpPr>
        <p:spPr>
          <a:xfrm>
            <a:off x="2065423" y="4974001"/>
            <a:ext cx="5804421" cy="1121998"/>
          </a:xfrm>
          <a:custGeom>
            <a:avLst/>
            <a:gdLst>
              <a:gd name="connsiteX0" fmla="*/ 0 w 5804421"/>
              <a:gd name="connsiteY0" fmla="*/ 0 h 1121998"/>
              <a:gd name="connsiteX1" fmla="*/ 406309 w 5804421"/>
              <a:gd name="connsiteY1" fmla="*/ 0 h 1121998"/>
              <a:gd name="connsiteX2" fmla="*/ 870663 w 5804421"/>
              <a:gd name="connsiteY2" fmla="*/ 0 h 1121998"/>
              <a:gd name="connsiteX3" fmla="*/ 1335017 w 5804421"/>
              <a:gd name="connsiteY3" fmla="*/ 0 h 1121998"/>
              <a:gd name="connsiteX4" fmla="*/ 1915459 w 5804421"/>
              <a:gd name="connsiteY4" fmla="*/ 0 h 1121998"/>
              <a:gd name="connsiteX5" fmla="*/ 2321768 w 5804421"/>
              <a:gd name="connsiteY5" fmla="*/ 0 h 1121998"/>
              <a:gd name="connsiteX6" fmla="*/ 3018299 w 5804421"/>
              <a:gd name="connsiteY6" fmla="*/ 0 h 1121998"/>
              <a:gd name="connsiteX7" fmla="*/ 3424608 w 5804421"/>
              <a:gd name="connsiteY7" fmla="*/ 0 h 1121998"/>
              <a:gd name="connsiteX8" fmla="*/ 4121139 w 5804421"/>
              <a:gd name="connsiteY8" fmla="*/ 0 h 1121998"/>
              <a:gd name="connsiteX9" fmla="*/ 4585493 w 5804421"/>
              <a:gd name="connsiteY9" fmla="*/ 0 h 1121998"/>
              <a:gd name="connsiteX10" fmla="*/ 5165935 w 5804421"/>
              <a:gd name="connsiteY10" fmla="*/ 0 h 1121998"/>
              <a:gd name="connsiteX11" fmla="*/ 5804421 w 5804421"/>
              <a:gd name="connsiteY11" fmla="*/ 0 h 1121998"/>
              <a:gd name="connsiteX12" fmla="*/ 5804421 w 5804421"/>
              <a:gd name="connsiteY12" fmla="*/ 572219 h 1121998"/>
              <a:gd name="connsiteX13" fmla="*/ 5804421 w 5804421"/>
              <a:gd name="connsiteY13" fmla="*/ 1121998 h 1121998"/>
              <a:gd name="connsiteX14" fmla="*/ 5398112 w 5804421"/>
              <a:gd name="connsiteY14" fmla="*/ 1121998 h 1121998"/>
              <a:gd name="connsiteX15" fmla="*/ 4817669 w 5804421"/>
              <a:gd name="connsiteY15" fmla="*/ 1121998 h 1121998"/>
              <a:gd name="connsiteX16" fmla="*/ 4179183 w 5804421"/>
              <a:gd name="connsiteY16" fmla="*/ 1121998 h 1121998"/>
              <a:gd name="connsiteX17" fmla="*/ 3540697 w 5804421"/>
              <a:gd name="connsiteY17" fmla="*/ 1121998 h 1121998"/>
              <a:gd name="connsiteX18" fmla="*/ 3018299 w 5804421"/>
              <a:gd name="connsiteY18" fmla="*/ 1121998 h 1121998"/>
              <a:gd name="connsiteX19" fmla="*/ 2379813 w 5804421"/>
              <a:gd name="connsiteY19" fmla="*/ 1121998 h 1121998"/>
              <a:gd name="connsiteX20" fmla="*/ 1741326 w 5804421"/>
              <a:gd name="connsiteY20" fmla="*/ 1121998 h 1121998"/>
              <a:gd name="connsiteX21" fmla="*/ 1044796 w 5804421"/>
              <a:gd name="connsiteY21" fmla="*/ 1121998 h 1121998"/>
              <a:gd name="connsiteX22" fmla="*/ 0 w 5804421"/>
              <a:gd name="connsiteY22" fmla="*/ 1121998 h 1121998"/>
              <a:gd name="connsiteX23" fmla="*/ 0 w 5804421"/>
              <a:gd name="connsiteY23" fmla="*/ 538559 h 1121998"/>
              <a:gd name="connsiteX24" fmla="*/ 0 w 5804421"/>
              <a:gd name="connsiteY24"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04421" h="1121998" extrusionOk="0">
                <a:moveTo>
                  <a:pt x="0" y="0"/>
                </a:moveTo>
                <a:cubicBezTo>
                  <a:pt x="102308" y="-38758"/>
                  <a:pt x="315580" y="25624"/>
                  <a:pt x="406309" y="0"/>
                </a:cubicBezTo>
                <a:cubicBezTo>
                  <a:pt x="497038" y="-25624"/>
                  <a:pt x="697189" y="18082"/>
                  <a:pt x="870663" y="0"/>
                </a:cubicBezTo>
                <a:cubicBezTo>
                  <a:pt x="1044137" y="-18082"/>
                  <a:pt x="1212805" y="38235"/>
                  <a:pt x="1335017" y="0"/>
                </a:cubicBezTo>
                <a:cubicBezTo>
                  <a:pt x="1457229" y="-38235"/>
                  <a:pt x="1703479" y="63853"/>
                  <a:pt x="1915459" y="0"/>
                </a:cubicBezTo>
                <a:cubicBezTo>
                  <a:pt x="2127439" y="-63853"/>
                  <a:pt x="2222845" y="2110"/>
                  <a:pt x="2321768" y="0"/>
                </a:cubicBezTo>
                <a:cubicBezTo>
                  <a:pt x="2420691" y="-2110"/>
                  <a:pt x="2875235" y="48559"/>
                  <a:pt x="3018299" y="0"/>
                </a:cubicBezTo>
                <a:cubicBezTo>
                  <a:pt x="3161363" y="-48559"/>
                  <a:pt x="3341148" y="26460"/>
                  <a:pt x="3424608" y="0"/>
                </a:cubicBezTo>
                <a:cubicBezTo>
                  <a:pt x="3508068" y="-26460"/>
                  <a:pt x="3937377" y="37554"/>
                  <a:pt x="4121139" y="0"/>
                </a:cubicBezTo>
                <a:cubicBezTo>
                  <a:pt x="4304901" y="-37554"/>
                  <a:pt x="4443015" y="39854"/>
                  <a:pt x="4585493" y="0"/>
                </a:cubicBezTo>
                <a:cubicBezTo>
                  <a:pt x="4727971" y="-39854"/>
                  <a:pt x="4947506" y="46901"/>
                  <a:pt x="5165935" y="0"/>
                </a:cubicBezTo>
                <a:cubicBezTo>
                  <a:pt x="5384364" y="-46901"/>
                  <a:pt x="5635941" y="17944"/>
                  <a:pt x="5804421" y="0"/>
                </a:cubicBezTo>
                <a:cubicBezTo>
                  <a:pt x="5832862" y="156330"/>
                  <a:pt x="5795838" y="361851"/>
                  <a:pt x="5804421" y="572219"/>
                </a:cubicBezTo>
                <a:cubicBezTo>
                  <a:pt x="5813004" y="782587"/>
                  <a:pt x="5797781" y="904866"/>
                  <a:pt x="5804421" y="1121998"/>
                </a:cubicBezTo>
                <a:cubicBezTo>
                  <a:pt x="5659412" y="1135672"/>
                  <a:pt x="5569750" y="1085910"/>
                  <a:pt x="5398112" y="1121998"/>
                </a:cubicBezTo>
                <a:cubicBezTo>
                  <a:pt x="5226474" y="1158086"/>
                  <a:pt x="5017038" y="1089347"/>
                  <a:pt x="4817669" y="1121998"/>
                </a:cubicBezTo>
                <a:cubicBezTo>
                  <a:pt x="4618300" y="1154649"/>
                  <a:pt x="4344089" y="1079469"/>
                  <a:pt x="4179183" y="1121998"/>
                </a:cubicBezTo>
                <a:cubicBezTo>
                  <a:pt x="4014277" y="1164527"/>
                  <a:pt x="3709272" y="1064899"/>
                  <a:pt x="3540697" y="1121998"/>
                </a:cubicBezTo>
                <a:cubicBezTo>
                  <a:pt x="3372122" y="1179097"/>
                  <a:pt x="3258814" y="1109336"/>
                  <a:pt x="3018299" y="1121998"/>
                </a:cubicBezTo>
                <a:cubicBezTo>
                  <a:pt x="2777784" y="1134660"/>
                  <a:pt x="2649982" y="1096011"/>
                  <a:pt x="2379813" y="1121998"/>
                </a:cubicBezTo>
                <a:cubicBezTo>
                  <a:pt x="2109644" y="1147985"/>
                  <a:pt x="1925803" y="1082239"/>
                  <a:pt x="1741326" y="1121998"/>
                </a:cubicBezTo>
                <a:cubicBezTo>
                  <a:pt x="1556849" y="1161757"/>
                  <a:pt x="1242929" y="1072257"/>
                  <a:pt x="1044796" y="1121998"/>
                </a:cubicBezTo>
                <a:cubicBezTo>
                  <a:pt x="846663" y="1171739"/>
                  <a:pt x="245214" y="1066744"/>
                  <a:pt x="0" y="1121998"/>
                </a:cubicBezTo>
                <a:cubicBezTo>
                  <a:pt x="-32823" y="902298"/>
                  <a:pt x="43551" y="784884"/>
                  <a:pt x="0" y="538559"/>
                </a:cubicBezTo>
                <a:cubicBezTo>
                  <a:pt x="-43551" y="292234"/>
                  <a:pt x="48925" y="110681"/>
                  <a:pt x="0" y="0"/>
                </a:cubicBezTo>
                <a:close/>
              </a:path>
            </a:pathLst>
          </a:custGeom>
          <a:noFill/>
          <a:ln w="15875">
            <a:noFill/>
            <a:extLst>
              <a:ext uri="{C807C97D-BFC1-408E-A445-0C87EB9F89A2}">
                <ask:lineSketchStyleProps xmlns:ask="http://schemas.microsoft.com/office/drawing/2018/sketchyshapes" xmlns="" sd="1411281475">
                  <a:prstGeom prst="rect">
                    <a:avLst/>
                  </a:prstGeom>
                  <ask:type>
                    <ask:lineSketchScribble/>
                  </ask:type>
                </ask:lineSketchStyleProps>
              </a:ext>
            </a:extLst>
          </a:ln>
        </p:spPr>
        <p:txBody>
          <a:bodyPr spcFirstLastPara="1" wrap="square" lIns="251999" tIns="144000" rIns="251999" bIns="45700" anchor="t" anchorCtr="0">
            <a:normAutofit/>
          </a:bodyPr>
          <a:lstStyle/>
          <a:p>
            <a:pPr lvl="0">
              <a:spcBef>
                <a:spcPts val="1000"/>
              </a:spcBef>
              <a:buClr>
                <a:srgbClr val="333333"/>
              </a:buClr>
              <a:buSzPts val="3200"/>
            </a:pPr>
            <a:r>
              <a:rPr lang="zh-TW" altLang="en-US" sz="2400" b="1" dirty="0">
                <a:solidFill>
                  <a:srgbClr val="333333"/>
                </a:solidFill>
                <a:latin typeface="Microsoft JhengHei"/>
                <a:ea typeface="Microsoft JhengHei"/>
                <a:sym typeface="Microsoft JhengHei"/>
              </a:rPr>
              <a:t>觀看、理解過去的一扇窗</a:t>
            </a:r>
          </a:p>
        </p:txBody>
      </p:sp>
      <p:pic>
        <p:nvPicPr>
          <p:cNvPr id="6" name="圖片 5">
            <a:extLst>
              <a:ext uri="{FF2B5EF4-FFF2-40B4-BE49-F238E27FC236}">
                <a16:creationId xmlns:a16="http://schemas.microsoft.com/office/drawing/2014/main" xmlns="" id="{FEF23F44-F41A-958C-9F13-A73463A62CBE}"/>
              </a:ext>
            </a:extLst>
          </p:cNvPr>
          <p:cNvPicPr>
            <a:picLocks noChangeAspect="1"/>
          </p:cNvPicPr>
          <p:nvPr/>
        </p:nvPicPr>
        <p:blipFill>
          <a:blip r:embed="rId4"/>
          <a:stretch>
            <a:fillRect/>
          </a:stretch>
        </p:blipFill>
        <p:spPr>
          <a:xfrm>
            <a:off x="7724369" y="3149881"/>
            <a:ext cx="2402208" cy="401707"/>
          </a:xfrm>
          <a:prstGeom prst="rect">
            <a:avLst/>
          </a:prstGeom>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8"/>
                                        </p:tgtEl>
                                        <p:attrNameLst>
                                          <p:attrName>style.visibility</p:attrName>
                                        </p:attrNameLst>
                                      </p:cBhvr>
                                      <p:to>
                                        <p:strVal val="visible"/>
                                      </p:to>
                                    </p:set>
                                    <p:anim calcmode="lin" valueType="num">
                                      <p:cBhvr additive="base">
                                        <p:cTn id="7" dur="500" fill="hold"/>
                                        <p:tgtEl>
                                          <p:spTgt spid="138"/>
                                        </p:tgtEl>
                                        <p:attrNameLst>
                                          <p:attrName>ppt_x</p:attrName>
                                        </p:attrNameLst>
                                      </p:cBhvr>
                                      <p:tavLst>
                                        <p:tav tm="0">
                                          <p:val>
                                            <p:strVal val="#ppt_x"/>
                                          </p:val>
                                        </p:tav>
                                        <p:tav tm="100000">
                                          <p:val>
                                            <p:strVal val="#ppt_x"/>
                                          </p:val>
                                        </p:tav>
                                      </p:tavLst>
                                    </p:anim>
                                    <p:anim calcmode="lin" valueType="num">
                                      <p:cBhvr additive="base">
                                        <p:cTn id="8" dur="500" fill="hold"/>
                                        <p:tgtEl>
                                          <p:spTgt spid="1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animBg="1"/>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AE61E8DD-0EE9-78DC-4C70-AC3D8DC4FC49}"/>
            </a:ext>
          </a:extLst>
        </p:cNvPr>
        <p:cNvGrpSpPr/>
        <p:nvPr/>
      </p:nvGrpSpPr>
      <p:grpSpPr>
        <a:xfrm>
          <a:off x="0" y="0"/>
          <a:ext cx="0" cy="0"/>
          <a:chOff x="0" y="0"/>
          <a:chExt cx="0" cy="0"/>
        </a:xfrm>
      </p:grpSpPr>
      <p:pic>
        <p:nvPicPr>
          <p:cNvPr id="18" name="Google Shape;39;p2" descr="一張含有 油畫, 藝術, 水果, 室內 的圖片&#10;&#10;自動產生的描述">
            <a:extLst>
              <a:ext uri="{FF2B5EF4-FFF2-40B4-BE49-F238E27FC236}">
                <a16:creationId xmlns:a16="http://schemas.microsoft.com/office/drawing/2014/main" xmlns="" id="{A40F5EAF-F644-1834-C22D-B4396A7AFB0B}"/>
              </a:ext>
            </a:extLst>
          </p:cNvPr>
          <p:cNvPicPr preferRelativeResize="0">
            <a:picLocks/>
          </p:cNvPicPr>
          <p:nvPr/>
        </p:nvPicPr>
        <p:blipFill rotWithShape="1">
          <a:blip r:embed="rId3">
            <a:alphaModFix/>
          </a:blip>
          <a:srcRect/>
          <a:stretch/>
        </p:blipFill>
        <p:spPr>
          <a:xfrm>
            <a:off x="3846409" y="1726822"/>
            <a:ext cx="7552889" cy="4568398"/>
          </a:xfrm>
          <a:prstGeom prst="rect">
            <a:avLst/>
          </a:prstGeom>
          <a:noFill/>
          <a:ln>
            <a:noFill/>
          </a:ln>
        </p:spPr>
      </p:pic>
      <p:sp>
        <p:nvSpPr>
          <p:cNvPr id="3" name="副標題 9">
            <a:extLst>
              <a:ext uri="{FF2B5EF4-FFF2-40B4-BE49-F238E27FC236}">
                <a16:creationId xmlns:a16="http://schemas.microsoft.com/office/drawing/2014/main" xmlns="" id="{B3F559F0-BF77-C6EA-18E6-C7931DE074D9}"/>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1800" b="1" dirty="0">
                <a:latin typeface="Microsoft JhengHei"/>
                <a:ea typeface="Microsoft JhengHei"/>
                <a:cs typeface="Microsoft JhengHei"/>
                <a:sym typeface="Microsoft JhengHei"/>
              </a:rPr>
              <a:t>畫作中哪一種水果，</a:t>
            </a:r>
            <a:r>
              <a:rPr lang="en-US" altLang="zh-TW" sz="1800" b="1" dirty="0">
                <a:latin typeface="Microsoft JhengHei"/>
                <a:ea typeface="Microsoft JhengHei"/>
                <a:cs typeface="Microsoft JhengHei"/>
                <a:sym typeface="Microsoft JhengHei"/>
              </a:rPr>
              <a:t/>
            </a:r>
            <a:br>
              <a:rPr lang="en-US" altLang="zh-TW" sz="1800" b="1" dirty="0">
                <a:latin typeface="Microsoft JhengHei"/>
                <a:ea typeface="Microsoft JhengHei"/>
                <a:cs typeface="Microsoft JhengHei"/>
                <a:sym typeface="Microsoft JhengHei"/>
              </a:rPr>
            </a:br>
            <a:r>
              <a:rPr lang="zh-TW" altLang="en-US" sz="1800" b="1" dirty="0">
                <a:latin typeface="Microsoft JhengHei"/>
                <a:ea typeface="Microsoft JhengHei"/>
                <a:cs typeface="Microsoft JhengHei"/>
                <a:sym typeface="Microsoft JhengHei"/>
              </a:rPr>
              <a:t>早年曾作成罐頭大量外銷，今日雖以鮮食或加工成糕餅為主，卻仍然是臺灣許多民眾商家在祭神、拜拜或送禮時的首選？</a:t>
            </a:r>
          </a:p>
          <a:p>
            <a:pPr>
              <a:lnSpc>
                <a:spcPts val="3280"/>
              </a:lnSpc>
              <a:spcBef>
                <a:spcPts val="1200"/>
              </a:spcBef>
            </a:pPr>
            <a:endParaRPr lang="zh-TW" altLang="en-US" sz="1800" b="1" dirty="0">
              <a:latin typeface="Microsoft JhengHei"/>
              <a:ea typeface="Microsoft JhengHei"/>
              <a:cs typeface="Microsoft JhengHei"/>
              <a:sym typeface="Microsoft JhengHei"/>
            </a:endParaRPr>
          </a:p>
        </p:txBody>
      </p:sp>
      <mc:AlternateContent xmlns:mc="http://schemas.openxmlformats.org/markup-compatibility/2006">
        <mc:Choice xmlns:p14="http://schemas.microsoft.com/office/powerpoint/2010/main" xmlns:aink="http://schemas.microsoft.com/office/drawing/2016/ink" xmlns="" Requires="p14 aink">
          <p:contentPart p14:bwMode="auto" r:id="rId4">
            <p14:nvContentPartPr>
              <p14:cNvPr id="27" name="筆跡 26">
                <a:extLst>
                  <a:ext uri="{FF2B5EF4-FFF2-40B4-BE49-F238E27FC236}">
                    <a16:creationId xmlns:a16="http://schemas.microsoft.com/office/drawing/2014/main" id="{388FC56E-52C9-2424-29B1-56212F383332}"/>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388FC56E-52C9-2424-29B1-56212F383332}"/>
                  </a:ext>
                </a:extLst>
              </p:cNvPr>
              <p:cNvPicPr/>
              <p:nvPr/>
            </p:nvPicPr>
            <p:blipFill>
              <a:blip r:embed="rId5"/>
              <a:stretch>
                <a:fillRect/>
              </a:stretch>
            </p:blipFill>
            <p:spPr>
              <a:xfrm>
                <a:off x="1293014" y="4850005"/>
                <a:ext cx="36000" cy="216000"/>
              </a:xfrm>
              <a:prstGeom prst="rect">
                <a:avLst/>
              </a:prstGeom>
            </p:spPr>
          </p:pic>
        </mc:Fallback>
      </mc:AlternateContent>
      <p:sp>
        <p:nvSpPr>
          <p:cNvPr id="8" name="文字方塊 7">
            <a:extLst>
              <a:ext uri="{FF2B5EF4-FFF2-40B4-BE49-F238E27FC236}">
                <a16:creationId xmlns:a16="http://schemas.microsoft.com/office/drawing/2014/main" xmlns="" id="{955B2A04-1D14-7EFA-BE9B-88A17D8D1B7D}"/>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
        <p:nvSpPr>
          <p:cNvPr id="20" name="Google Shape;102;p3">
            <a:extLst>
              <a:ext uri="{FF2B5EF4-FFF2-40B4-BE49-F238E27FC236}">
                <a16:creationId xmlns:a16="http://schemas.microsoft.com/office/drawing/2014/main" xmlns="" id="{834024D8-0136-7A17-FC22-98A348BFD968}"/>
              </a:ext>
            </a:extLst>
          </p:cNvPr>
          <p:cNvSpPr txBox="1">
            <a:spLocks/>
          </p:cNvSpPr>
          <p:nvPr/>
        </p:nvSpPr>
        <p:spPr>
          <a:xfrm>
            <a:off x="3834275" y="1001438"/>
            <a:ext cx="5298834" cy="603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Font typeface="Microsoft JhengHei"/>
              <a:buNone/>
            </a:pPr>
            <a:r>
              <a:rPr lang="zh-TW" altLang="en-US" sz="2400" b="1" dirty="0">
                <a:latin typeface="Microsoft JhengHei"/>
                <a:ea typeface="Microsoft JhengHei"/>
                <a:cs typeface="Microsoft JhengHei"/>
                <a:sym typeface="Microsoft JhengHei"/>
              </a:rPr>
              <a:t>巴達維亞的市集</a:t>
            </a:r>
            <a:endParaRPr lang="zh-TW" altLang="en-US" sz="2400" dirty="0"/>
          </a:p>
        </p:txBody>
      </p:sp>
    </p:spTree>
    <p:extLst>
      <p:ext uri="{BB962C8B-B14F-4D97-AF65-F5344CB8AC3E}">
        <p14:creationId xmlns:p14="http://schemas.microsoft.com/office/powerpoint/2010/main" val="3568460124"/>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57C9F02A-9F99-4E5D-83F5-48E8B6B5E934}"/>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xmlns="" id="{DA6A5CFC-4892-0123-7EAC-ED7DDF25BB48}"/>
              </a:ext>
            </a:extLst>
          </p:cNvPr>
          <p:cNvSpPr txBox="1">
            <a:spLocks noGrp="1"/>
          </p:cNvSpPr>
          <p:nvPr>
            <p:ph type="title" idx="4294967295"/>
          </p:nvPr>
        </p:nvSpPr>
        <p:spPr>
          <a:xfrm>
            <a:off x="777241" y="809426"/>
            <a:ext cx="4184458" cy="811412"/>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同學們，還有什麼想問的？</a:t>
            </a:r>
            <a:endParaRPr sz="2800" dirty="0"/>
          </a:p>
        </p:txBody>
      </p:sp>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A3B6237F-9581-E166-2005-F6EE870F4283}"/>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A3B6237F-9581-E166-2005-F6EE870F4283}"/>
                  </a:ext>
                </a:extLst>
              </p:cNvPr>
              <p:cNvPicPr/>
              <p:nvPr/>
            </p:nvPicPr>
            <p:blipFill>
              <a:blip r:embed="rId4"/>
              <a:stretch>
                <a:fillRect/>
              </a:stretch>
            </p:blipFill>
            <p:spPr>
              <a:xfrm>
                <a:off x="1293014" y="4850005"/>
                <a:ext cx="36000" cy="216000"/>
              </a:xfrm>
              <a:prstGeom prst="rect">
                <a:avLst/>
              </a:prstGeom>
            </p:spPr>
          </p:pic>
        </mc:Fallback>
      </mc:AlternateContent>
      <p:pic>
        <p:nvPicPr>
          <p:cNvPr id="6" name="圖片 5" descr="一張含有 圖畫, 鳥類, 園藝學, 植物學 的圖片&#10;&#10;AI 產生的內容可能不正確。">
            <a:extLst>
              <a:ext uri="{FF2B5EF4-FFF2-40B4-BE49-F238E27FC236}">
                <a16:creationId xmlns:a16="http://schemas.microsoft.com/office/drawing/2014/main" xmlns="" id="{51E20842-B9A5-E280-9A37-30745345040A}"/>
              </a:ext>
            </a:extLst>
          </p:cNvPr>
          <p:cNvPicPr>
            <a:picLocks noChangeAspect="1"/>
          </p:cNvPicPr>
          <p:nvPr/>
        </p:nvPicPr>
        <p:blipFill>
          <a:blip r:embed="rId5">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7" name="圖片 6">
            <a:extLst>
              <a:ext uri="{FF2B5EF4-FFF2-40B4-BE49-F238E27FC236}">
                <a16:creationId xmlns:a16="http://schemas.microsoft.com/office/drawing/2014/main" xmlns="" id="{1E40F3C2-5D21-F91D-660F-0FA389490070}"/>
              </a:ext>
            </a:extLst>
          </p:cNvPr>
          <p:cNvPicPr>
            <a:picLocks noChangeAspect="1"/>
          </p:cNvPicPr>
          <p:nvPr/>
        </p:nvPicPr>
        <p:blipFill>
          <a:blip r:embed="rId6">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0" name="圖片 9" descr="一張含有 文字, 海報 的圖片&#10;&#10;AI 產生的內容可能不正確。">
            <a:extLst>
              <a:ext uri="{FF2B5EF4-FFF2-40B4-BE49-F238E27FC236}">
                <a16:creationId xmlns:a16="http://schemas.microsoft.com/office/drawing/2014/main" xmlns="" id="{970E8B88-1A91-3CB8-D4C4-378CAF32FD9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1" name="圖片 10" descr="一張含有 圖畫, 藝術, 寫生, 植物 的圖片&#10;&#10;AI 產生的內容可能不正確。">
            <a:extLst>
              <a:ext uri="{FF2B5EF4-FFF2-40B4-BE49-F238E27FC236}">
                <a16:creationId xmlns:a16="http://schemas.microsoft.com/office/drawing/2014/main" xmlns="" id="{C58B7CC9-78D3-92DE-F136-7D91E26FA3A8}"/>
              </a:ext>
            </a:extLst>
          </p:cNvPr>
          <p:cNvPicPr>
            <a:picLocks noChangeAspect="1"/>
          </p:cNvPicPr>
          <p:nvPr/>
        </p:nvPicPr>
        <p:blipFill>
          <a:blip r:embed="rId8">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2720895088"/>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46DCA9E2-FA3B-42B7-B9CE-9D364D5130BB}"/>
            </a:ext>
          </a:extLst>
        </p:cNvPr>
        <p:cNvGrpSpPr/>
        <p:nvPr/>
      </p:nvGrpSpPr>
      <p:grpSpPr>
        <a:xfrm>
          <a:off x="0" y="0"/>
          <a:ext cx="0" cy="0"/>
          <a:chOff x="0" y="0"/>
          <a:chExt cx="0" cy="0"/>
        </a:xfrm>
      </p:grpSpPr>
      <p:pic>
        <p:nvPicPr>
          <p:cNvPr id="4" name="圖片 3" descr="一張含有 狗, 哺乳動物, 美工圖案, 圖畫 的圖片&#10;&#10;AI 產生的內容可能不正確。">
            <a:extLst>
              <a:ext uri="{FF2B5EF4-FFF2-40B4-BE49-F238E27FC236}">
                <a16:creationId xmlns:a16="http://schemas.microsoft.com/office/drawing/2014/main" xmlns="" id="{B83E01EB-2E17-1D94-5F3A-53715E989AD7}"/>
              </a:ext>
            </a:extLst>
          </p:cNvPr>
          <p:cNvPicPr>
            <a:picLocks noChangeAspect="1"/>
          </p:cNvPicPr>
          <p:nvPr/>
        </p:nvPicPr>
        <p:blipFill>
          <a:blip r:embed="rId3"/>
          <a:stretch>
            <a:fillRect/>
          </a:stretch>
        </p:blipFill>
        <p:spPr>
          <a:xfrm rot="175791">
            <a:off x="8745786" y="1768977"/>
            <a:ext cx="2060504" cy="4011478"/>
          </a:xfrm>
          <a:prstGeom prst="rect">
            <a:avLst/>
          </a:prstGeom>
        </p:spPr>
      </p:pic>
      <p:sp>
        <p:nvSpPr>
          <p:cNvPr id="6" name="Google Shape;96;p2">
            <a:extLst>
              <a:ext uri="{FF2B5EF4-FFF2-40B4-BE49-F238E27FC236}">
                <a16:creationId xmlns:a16="http://schemas.microsoft.com/office/drawing/2014/main" xmlns="" id="{A3A18728-D7A2-9CC9-96D4-AF4797297AD9}"/>
              </a:ext>
            </a:extLst>
          </p:cNvPr>
          <p:cNvSpPr/>
          <p:nvPr/>
        </p:nvSpPr>
        <p:spPr>
          <a:xfrm>
            <a:off x="4828032" y="1969869"/>
            <a:ext cx="3631904" cy="922350"/>
          </a:xfrm>
          <a:custGeom>
            <a:avLst/>
            <a:gdLst>
              <a:gd name="connsiteX0" fmla="*/ 0 w 3631904"/>
              <a:gd name="connsiteY0" fmla="*/ 153728 h 922350"/>
              <a:gd name="connsiteX1" fmla="*/ 153728 w 3631904"/>
              <a:gd name="connsiteY1" fmla="*/ 0 h 922350"/>
              <a:gd name="connsiteX2" fmla="*/ 586002 w 3631904"/>
              <a:gd name="connsiteY2" fmla="*/ 0 h 922350"/>
              <a:gd name="connsiteX3" fmla="*/ 1037925 w 3631904"/>
              <a:gd name="connsiteY3" fmla="*/ 0 h 922350"/>
              <a:gd name="connsiteX4" fmla="*/ 1548795 w 3631904"/>
              <a:gd name="connsiteY4" fmla="*/ 0 h 922350"/>
              <a:gd name="connsiteX5" fmla="*/ 2118611 w 3631904"/>
              <a:gd name="connsiteY5" fmla="*/ 0 h 922350"/>
              <a:gd name="connsiteX6" fmla="*/ 2118611 w 3631904"/>
              <a:gd name="connsiteY6" fmla="*/ 0 h 922350"/>
              <a:gd name="connsiteX7" fmla="*/ 2563519 w 3631904"/>
              <a:gd name="connsiteY7" fmla="*/ 0 h 922350"/>
              <a:gd name="connsiteX8" fmla="*/ 3026587 w 3631904"/>
              <a:gd name="connsiteY8" fmla="*/ 0 h 922350"/>
              <a:gd name="connsiteX9" fmla="*/ 3478176 w 3631904"/>
              <a:gd name="connsiteY9" fmla="*/ 0 h 922350"/>
              <a:gd name="connsiteX10" fmla="*/ 3631904 w 3631904"/>
              <a:gd name="connsiteY10" fmla="*/ 153728 h 922350"/>
              <a:gd name="connsiteX11" fmla="*/ 3631904 w 3631904"/>
              <a:gd name="connsiteY11" fmla="*/ 538038 h 922350"/>
              <a:gd name="connsiteX12" fmla="*/ 3631904 w 3631904"/>
              <a:gd name="connsiteY12" fmla="*/ 538038 h 922350"/>
              <a:gd name="connsiteX13" fmla="*/ 3631904 w 3631904"/>
              <a:gd name="connsiteY13" fmla="*/ 768625 h 922350"/>
              <a:gd name="connsiteX14" fmla="*/ 3631904 w 3631904"/>
              <a:gd name="connsiteY14" fmla="*/ 768622 h 922350"/>
              <a:gd name="connsiteX15" fmla="*/ 3478176 w 3631904"/>
              <a:gd name="connsiteY15" fmla="*/ 922350 h 922350"/>
              <a:gd name="connsiteX16" fmla="*/ 3026587 w 3631904"/>
              <a:gd name="connsiteY16" fmla="*/ 922350 h 922350"/>
              <a:gd name="connsiteX17" fmla="*/ 3243000 w 3631904"/>
              <a:gd name="connsiteY17" fmla="*/ 1090384 h 922350"/>
              <a:gd name="connsiteX18" fmla="*/ 2692049 w 3631904"/>
              <a:gd name="connsiteY18" fmla="*/ 1008047 h 922350"/>
              <a:gd name="connsiteX19" fmla="*/ 2118611 w 3631904"/>
              <a:gd name="connsiteY19" fmla="*/ 922350 h 922350"/>
              <a:gd name="connsiteX20" fmla="*/ 1588093 w 3631904"/>
              <a:gd name="connsiteY20" fmla="*/ 922350 h 922350"/>
              <a:gd name="connsiteX21" fmla="*/ 1077223 w 3631904"/>
              <a:gd name="connsiteY21" fmla="*/ 922350 h 922350"/>
              <a:gd name="connsiteX22" fmla="*/ 153728 w 3631904"/>
              <a:gd name="connsiteY22" fmla="*/ 922350 h 922350"/>
              <a:gd name="connsiteX23" fmla="*/ 0 w 3631904"/>
              <a:gd name="connsiteY23" fmla="*/ 768622 h 922350"/>
              <a:gd name="connsiteX24" fmla="*/ 0 w 3631904"/>
              <a:gd name="connsiteY24" fmla="*/ 768625 h 922350"/>
              <a:gd name="connsiteX25" fmla="*/ 0 w 3631904"/>
              <a:gd name="connsiteY25" fmla="*/ 538038 h 922350"/>
              <a:gd name="connsiteX26" fmla="*/ 0 w 3631904"/>
              <a:gd name="connsiteY26" fmla="*/ 538038 h 922350"/>
              <a:gd name="connsiteX27" fmla="*/ 0 w 3631904"/>
              <a:gd name="connsiteY27" fmla="*/ 153728 h 92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1904" h="922350" fill="none" extrusionOk="0">
                <a:moveTo>
                  <a:pt x="0" y="153728"/>
                </a:moveTo>
                <a:cubicBezTo>
                  <a:pt x="3586" y="71780"/>
                  <a:pt x="63333" y="-1882"/>
                  <a:pt x="153728" y="0"/>
                </a:cubicBezTo>
                <a:cubicBezTo>
                  <a:pt x="276297" y="-7748"/>
                  <a:pt x="396619" y="46554"/>
                  <a:pt x="586002" y="0"/>
                </a:cubicBezTo>
                <a:cubicBezTo>
                  <a:pt x="775385" y="-46554"/>
                  <a:pt x="834728" y="41645"/>
                  <a:pt x="1037925" y="0"/>
                </a:cubicBezTo>
                <a:cubicBezTo>
                  <a:pt x="1241122" y="-41645"/>
                  <a:pt x="1327092" y="52786"/>
                  <a:pt x="1548795" y="0"/>
                </a:cubicBezTo>
                <a:cubicBezTo>
                  <a:pt x="1770498" y="-52786"/>
                  <a:pt x="1967400" y="65187"/>
                  <a:pt x="2118611" y="0"/>
                </a:cubicBezTo>
                <a:lnTo>
                  <a:pt x="2118611" y="0"/>
                </a:lnTo>
                <a:cubicBezTo>
                  <a:pt x="2224477" y="-12838"/>
                  <a:pt x="2348172" y="47542"/>
                  <a:pt x="2563519" y="0"/>
                </a:cubicBezTo>
                <a:cubicBezTo>
                  <a:pt x="2778866" y="-47542"/>
                  <a:pt x="2873215" y="51238"/>
                  <a:pt x="3026587" y="0"/>
                </a:cubicBezTo>
                <a:cubicBezTo>
                  <a:pt x="3187841" y="-40621"/>
                  <a:pt x="3384829" y="11207"/>
                  <a:pt x="3478176" y="0"/>
                </a:cubicBezTo>
                <a:cubicBezTo>
                  <a:pt x="3572618" y="23318"/>
                  <a:pt x="3640388" y="77219"/>
                  <a:pt x="3631904" y="153728"/>
                </a:cubicBezTo>
                <a:cubicBezTo>
                  <a:pt x="3633380" y="338520"/>
                  <a:pt x="3604728" y="378327"/>
                  <a:pt x="3631904" y="538038"/>
                </a:cubicBezTo>
                <a:lnTo>
                  <a:pt x="3631904" y="538038"/>
                </a:lnTo>
                <a:cubicBezTo>
                  <a:pt x="3639370" y="606421"/>
                  <a:pt x="3619416" y="672935"/>
                  <a:pt x="3631904" y="768625"/>
                </a:cubicBezTo>
                <a:lnTo>
                  <a:pt x="3631904" y="768622"/>
                </a:lnTo>
                <a:cubicBezTo>
                  <a:pt x="3630138" y="854345"/>
                  <a:pt x="3563486" y="928470"/>
                  <a:pt x="3478176" y="922350"/>
                </a:cubicBezTo>
                <a:cubicBezTo>
                  <a:pt x="3337003" y="956923"/>
                  <a:pt x="3189941" y="874810"/>
                  <a:pt x="3026587" y="922350"/>
                </a:cubicBezTo>
                <a:cubicBezTo>
                  <a:pt x="3145212" y="976705"/>
                  <a:pt x="3127548" y="1038130"/>
                  <a:pt x="3243000" y="1090384"/>
                </a:cubicBezTo>
                <a:cubicBezTo>
                  <a:pt x="3001475" y="1062229"/>
                  <a:pt x="2972248" y="996042"/>
                  <a:pt x="2692049" y="1008047"/>
                </a:cubicBezTo>
                <a:cubicBezTo>
                  <a:pt x="2411850" y="1020053"/>
                  <a:pt x="2308898" y="940631"/>
                  <a:pt x="2118611" y="922350"/>
                </a:cubicBezTo>
                <a:cubicBezTo>
                  <a:pt x="1930789" y="976636"/>
                  <a:pt x="1754221" y="902080"/>
                  <a:pt x="1588093" y="922350"/>
                </a:cubicBezTo>
                <a:cubicBezTo>
                  <a:pt x="1421965" y="942620"/>
                  <a:pt x="1292721" y="890659"/>
                  <a:pt x="1077223" y="922350"/>
                </a:cubicBezTo>
                <a:cubicBezTo>
                  <a:pt x="861725" y="954041"/>
                  <a:pt x="528801" y="905768"/>
                  <a:pt x="153728" y="922350"/>
                </a:cubicBezTo>
                <a:cubicBezTo>
                  <a:pt x="66503" y="931852"/>
                  <a:pt x="-15114" y="857499"/>
                  <a:pt x="0" y="768622"/>
                </a:cubicBezTo>
                <a:lnTo>
                  <a:pt x="0" y="768625"/>
                </a:lnTo>
                <a:cubicBezTo>
                  <a:pt x="-12962" y="681123"/>
                  <a:pt x="18507" y="588640"/>
                  <a:pt x="0" y="538038"/>
                </a:cubicBezTo>
                <a:lnTo>
                  <a:pt x="0" y="538038"/>
                </a:lnTo>
                <a:cubicBezTo>
                  <a:pt x="-8530" y="391643"/>
                  <a:pt x="22064" y="241773"/>
                  <a:pt x="0" y="153728"/>
                </a:cubicBezTo>
                <a:close/>
              </a:path>
              <a:path w="3631904" h="922350" stroke="0" extrusionOk="0">
                <a:moveTo>
                  <a:pt x="0" y="153728"/>
                </a:moveTo>
                <a:cubicBezTo>
                  <a:pt x="-13458" y="60525"/>
                  <a:pt x="53744" y="5661"/>
                  <a:pt x="153728" y="0"/>
                </a:cubicBezTo>
                <a:cubicBezTo>
                  <a:pt x="369280" y="-6200"/>
                  <a:pt x="447328" y="56915"/>
                  <a:pt x="684246" y="0"/>
                </a:cubicBezTo>
                <a:cubicBezTo>
                  <a:pt x="921164" y="-56915"/>
                  <a:pt x="962471" y="50344"/>
                  <a:pt x="1155818" y="0"/>
                </a:cubicBezTo>
                <a:cubicBezTo>
                  <a:pt x="1349165" y="-50344"/>
                  <a:pt x="1496516" y="22261"/>
                  <a:pt x="1607741" y="0"/>
                </a:cubicBezTo>
                <a:cubicBezTo>
                  <a:pt x="1718966" y="-22261"/>
                  <a:pt x="1873665" y="7360"/>
                  <a:pt x="2118611" y="0"/>
                </a:cubicBezTo>
                <a:lnTo>
                  <a:pt x="2118611" y="0"/>
                </a:lnTo>
                <a:cubicBezTo>
                  <a:pt x="2290701" y="-11863"/>
                  <a:pt x="2449126" y="16798"/>
                  <a:pt x="2563519" y="0"/>
                </a:cubicBezTo>
                <a:cubicBezTo>
                  <a:pt x="2677912" y="-16798"/>
                  <a:pt x="2896219" y="47564"/>
                  <a:pt x="3026587" y="0"/>
                </a:cubicBezTo>
                <a:cubicBezTo>
                  <a:pt x="3173983" y="-788"/>
                  <a:pt x="3279464" y="24206"/>
                  <a:pt x="3478176" y="0"/>
                </a:cubicBezTo>
                <a:cubicBezTo>
                  <a:pt x="3564316" y="8568"/>
                  <a:pt x="3626415" y="68512"/>
                  <a:pt x="3631904" y="153728"/>
                </a:cubicBezTo>
                <a:cubicBezTo>
                  <a:pt x="3641486" y="260155"/>
                  <a:pt x="3611639" y="385991"/>
                  <a:pt x="3631904" y="538038"/>
                </a:cubicBezTo>
                <a:lnTo>
                  <a:pt x="3631904" y="538038"/>
                </a:lnTo>
                <a:cubicBezTo>
                  <a:pt x="3639100" y="644360"/>
                  <a:pt x="3624295" y="704019"/>
                  <a:pt x="3631904" y="768625"/>
                </a:cubicBezTo>
                <a:lnTo>
                  <a:pt x="3631904" y="768622"/>
                </a:lnTo>
                <a:cubicBezTo>
                  <a:pt x="3634065" y="850841"/>
                  <a:pt x="3555884" y="919569"/>
                  <a:pt x="3478176" y="922350"/>
                </a:cubicBezTo>
                <a:cubicBezTo>
                  <a:pt x="3358980" y="956391"/>
                  <a:pt x="3160883" y="876863"/>
                  <a:pt x="3026587" y="922350"/>
                </a:cubicBezTo>
                <a:cubicBezTo>
                  <a:pt x="3111385" y="964488"/>
                  <a:pt x="3156536" y="1041618"/>
                  <a:pt x="3243000" y="1090384"/>
                </a:cubicBezTo>
                <a:cubicBezTo>
                  <a:pt x="2996234" y="1078724"/>
                  <a:pt x="2899127" y="1016633"/>
                  <a:pt x="2714537" y="1011408"/>
                </a:cubicBezTo>
                <a:cubicBezTo>
                  <a:pt x="2529947" y="1006183"/>
                  <a:pt x="2353323" y="929224"/>
                  <a:pt x="2118611" y="922350"/>
                </a:cubicBezTo>
                <a:cubicBezTo>
                  <a:pt x="1988025" y="950939"/>
                  <a:pt x="1847998" y="884436"/>
                  <a:pt x="1607741" y="922350"/>
                </a:cubicBezTo>
                <a:cubicBezTo>
                  <a:pt x="1367484" y="960264"/>
                  <a:pt x="1278641" y="889730"/>
                  <a:pt x="1155818" y="922350"/>
                </a:cubicBezTo>
                <a:cubicBezTo>
                  <a:pt x="1032995" y="954970"/>
                  <a:pt x="839360" y="867426"/>
                  <a:pt x="664598" y="922350"/>
                </a:cubicBezTo>
                <a:cubicBezTo>
                  <a:pt x="489836" y="977274"/>
                  <a:pt x="335014" y="880681"/>
                  <a:pt x="153728" y="922350"/>
                </a:cubicBezTo>
                <a:cubicBezTo>
                  <a:pt x="72052" y="912430"/>
                  <a:pt x="11829" y="866314"/>
                  <a:pt x="0" y="768622"/>
                </a:cubicBezTo>
                <a:lnTo>
                  <a:pt x="0" y="768625"/>
                </a:lnTo>
                <a:cubicBezTo>
                  <a:pt x="-10790" y="682528"/>
                  <a:pt x="3760" y="649879"/>
                  <a:pt x="0" y="538038"/>
                </a:cubicBezTo>
                <a:lnTo>
                  <a:pt x="0" y="538038"/>
                </a:lnTo>
                <a:cubicBezTo>
                  <a:pt x="-19175" y="444366"/>
                  <a:pt x="27480" y="267360"/>
                  <a:pt x="0" y="153728"/>
                </a:cubicBezTo>
                <a:close/>
              </a:path>
            </a:pathLst>
          </a:custGeom>
          <a:solidFill>
            <a:srgbClr val="9051D4"/>
          </a:solidFill>
          <a:ln w="15875">
            <a:noFill/>
            <a:extLst>
              <a:ext uri="{C807C97D-BFC1-408E-A445-0C87EB9F89A2}">
                <ask:lineSketchStyleProps xmlns:ask="http://schemas.microsoft.com/office/drawing/2018/sketchyshapes" xmlns="" sd="1219033472">
                  <a:prstGeom prst="wedgeRoundRectCallout">
                    <a:avLst>
                      <a:gd name="adj1" fmla="val 39292"/>
                      <a:gd name="adj2" fmla="val 68218"/>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4000" b="1" dirty="0">
                <a:solidFill>
                  <a:schemeClr val="bg1"/>
                </a:solidFill>
                <a:latin typeface="Microsoft JhengHei"/>
                <a:ea typeface="Microsoft JhengHei"/>
                <a:cs typeface="Microsoft JhengHei"/>
                <a:sym typeface="Microsoft JhengHei"/>
              </a:rPr>
              <a:t>第一堂課結束</a:t>
            </a:r>
          </a:p>
        </p:txBody>
      </p:sp>
    </p:spTree>
    <p:extLst>
      <p:ext uri="{BB962C8B-B14F-4D97-AF65-F5344CB8AC3E}">
        <p14:creationId xmlns:p14="http://schemas.microsoft.com/office/powerpoint/2010/main" val="3030573460"/>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xmlns="" id="{E9993249-A3B3-3DE6-5125-2B788764DCD7}"/>
            </a:ext>
          </a:extLst>
        </p:cNvPr>
        <p:cNvGrpSpPr/>
        <p:nvPr/>
      </p:nvGrpSpPr>
      <p:grpSpPr>
        <a:xfrm>
          <a:off x="0" y="0"/>
          <a:ext cx="0" cy="0"/>
          <a:chOff x="0" y="0"/>
          <a:chExt cx="0" cy="0"/>
        </a:xfrm>
      </p:grpSpPr>
      <p:pic>
        <p:nvPicPr>
          <p:cNvPr id="7" name="圖片 6">
            <a:extLst>
              <a:ext uri="{FF2B5EF4-FFF2-40B4-BE49-F238E27FC236}">
                <a16:creationId xmlns:a16="http://schemas.microsoft.com/office/drawing/2014/main" xmlns="" id="{DE9FC1C7-609E-0DA9-36CE-4A8F7AC3154B}"/>
              </a:ext>
            </a:extLst>
          </p:cNvPr>
          <p:cNvPicPr>
            <a:picLocks noChangeAspect="1"/>
          </p:cNvPicPr>
          <p:nvPr/>
        </p:nvPicPr>
        <p:blipFill>
          <a:blip r:embed="rId3"/>
          <a:stretch>
            <a:fillRect/>
          </a:stretch>
        </p:blipFill>
        <p:spPr>
          <a:xfrm rot="19634151">
            <a:off x="4457629" y="311844"/>
            <a:ext cx="6212281" cy="6701116"/>
          </a:xfrm>
          <a:prstGeom prst="rect">
            <a:avLst/>
          </a:prstGeom>
        </p:spPr>
      </p:pic>
      <p:sp>
        <p:nvSpPr>
          <p:cNvPr id="6" name="副標題 5">
            <a:extLst>
              <a:ext uri="{FF2B5EF4-FFF2-40B4-BE49-F238E27FC236}">
                <a16:creationId xmlns:a16="http://schemas.microsoft.com/office/drawing/2014/main" xmlns="" id="{4FDD8164-DBAA-0F01-A022-6ABB4D02130F}"/>
              </a:ext>
            </a:extLst>
          </p:cNvPr>
          <p:cNvSpPr>
            <a:spLocks noGrp="1"/>
          </p:cNvSpPr>
          <p:nvPr>
            <p:ph type="subTitle" idx="4294967295"/>
          </p:nvPr>
        </p:nvSpPr>
        <p:spPr>
          <a:xfrm>
            <a:off x="4745475" y="3514130"/>
            <a:ext cx="6374168" cy="1047750"/>
          </a:xfrm>
        </p:spPr>
        <p:txBody>
          <a:bodyPr>
            <a:noAutofit/>
          </a:bodyPr>
          <a:lstStyle/>
          <a:p>
            <a:pPr marL="50800" indent="0">
              <a:buNone/>
            </a:pPr>
            <a:r>
              <a:rPr lang="zh-TW" altLang="en-US" sz="4800" b="1" dirty="0">
                <a:latin typeface="Microsoft JhengHei"/>
                <a:ea typeface="Microsoft JhengHei"/>
                <a:cs typeface="Microsoft JhengHei"/>
                <a:sym typeface="Microsoft JhengHei"/>
              </a:rPr>
              <a:t>臺灣</a:t>
            </a:r>
            <a:r>
              <a:rPr lang="zh-TW" altLang="en-US" sz="4800" b="1" dirty="0">
                <a:highlight>
                  <a:srgbClr val="FFD55C"/>
                </a:highlight>
                <a:latin typeface="Microsoft JhengHei"/>
                <a:ea typeface="Microsoft JhengHei"/>
                <a:cs typeface="Microsoft JhengHei"/>
                <a:sym typeface="Microsoft JhengHei"/>
              </a:rPr>
              <a:t>鳳梨</a:t>
            </a:r>
            <a:r>
              <a:rPr lang="zh-TW" altLang="en-US" sz="4800" b="1" dirty="0">
                <a:latin typeface="Microsoft JhengHei"/>
                <a:ea typeface="Microsoft JhengHei"/>
                <a:cs typeface="Microsoft JhengHei"/>
                <a:sym typeface="Microsoft JhengHei"/>
              </a:rPr>
              <a:t>的華麗轉身</a:t>
            </a:r>
          </a:p>
        </p:txBody>
      </p:sp>
      <p:sp>
        <p:nvSpPr>
          <p:cNvPr id="8" name="標題 7">
            <a:extLst>
              <a:ext uri="{FF2B5EF4-FFF2-40B4-BE49-F238E27FC236}">
                <a16:creationId xmlns:a16="http://schemas.microsoft.com/office/drawing/2014/main" xmlns="" id="{3A680E6B-57C4-DD04-8243-37C3877684DD}"/>
              </a:ext>
            </a:extLst>
          </p:cNvPr>
          <p:cNvSpPr>
            <a:spLocks noGrp="1"/>
          </p:cNvSpPr>
          <p:nvPr>
            <p:ph type="ctrTitle" idx="4294967295"/>
          </p:nvPr>
        </p:nvSpPr>
        <p:spPr>
          <a:xfrm>
            <a:off x="4565994" y="2625130"/>
            <a:ext cx="5995550" cy="889000"/>
          </a:xfrm>
        </p:spPr>
        <p:txBody>
          <a:bodyPr>
            <a:noAutofit/>
          </a:bodyPr>
          <a:lstStyle/>
          <a:p>
            <a:pPr algn="ctr"/>
            <a:r>
              <a:rPr lang="zh-TW" altLang="en-US" sz="7200" b="1" dirty="0">
                <a:latin typeface="Microsoft JhengHei"/>
                <a:ea typeface="Microsoft JhengHei"/>
                <a:cs typeface="Microsoft JhengHei"/>
                <a:sym typeface="Microsoft JhengHei"/>
              </a:rPr>
              <a:t>舌尖上的臺灣</a:t>
            </a:r>
            <a:endParaRPr lang="zh-TW" altLang="en-US" sz="7200" b="1" dirty="0"/>
          </a:p>
        </p:txBody>
      </p:sp>
      <p:pic>
        <p:nvPicPr>
          <p:cNvPr id="2" name="圖片 1">
            <a:extLst>
              <a:ext uri="{FF2B5EF4-FFF2-40B4-BE49-F238E27FC236}">
                <a16:creationId xmlns:a16="http://schemas.microsoft.com/office/drawing/2014/main" xmlns="" id="{3045B04E-12A9-DF9B-6427-A116431FD7F8}"/>
              </a:ext>
            </a:extLst>
          </p:cNvPr>
          <p:cNvPicPr>
            <a:picLocks noChangeAspect="1"/>
          </p:cNvPicPr>
          <p:nvPr/>
        </p:nvPicPr>
        <p:blipFill>
          <a:blip r:embed="rId4"/>
          <a:stretch>
            <a:fillRect/>
          </a:stretch>
        </p:blipFill>
        <p:spPr>
          <a:xfrm>
            <a:off x="-1364697" y="-1274376"/>
            <a:ext cx="5550497" cy="5954556"/>
          </a:xfrm>
          <a:prstGeom prst="rect">
            <a:avLst/>
          </a:prstGeom>
        </p:spPr>
      </p:pic>
      <p:sp>
        <p:nvSpPr>
          <p:cNvPr id="3" name="副標題 5">
            <a:extLst>
              <a:ext uri="{FF2B5EF4-FFF2-40B4-BE49-F238E27FC236}">
                <a16:creationId xmlns:a16="http://schemas.microsoft.com/office/drawing/2014/main" xmlns="" id="{2E7F924C-AA01-D517-EE93-A2920131B19B}"/>
              </a:ext>
            </a:extLst>
          </p:cNvPr>
          <p:cNvSpPr txBox="1">
            <a:spLocks/>
          </p:cNvSpPr>
          <p:nvPr/>
        </p:nvSpPr>
        <p:spPr>
          <a:xfrm>
            <a:off x="431247" y="5273375"/>
            <a:ext cx="2846151" cy="58405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algn="ctr"/>
            <a:endParaRPr lang="zh-TW" altLang="en-US" sz="2800" b="1" i="1" dirty="0">
              <a:latin typeface="Microsoft JhengHei"/>
              <a:ea typeface="Microsoft JhengHei"/>
              <a:cs typeface="Microsoft JhengHei"/>
              <a:sym typeface="Microsoft JhengHei"/>
            </a:endParaRPr>
          </a:p>
        </p:txBody>
      </p:sp>
      <p:sp>
        <p:nvSpPr>
          <p:cNvPr id="12" name="文字方塊 11">
            <a:extLst>
              <a:ext uri="{FF2B5EF4-FFF2-40B4-BE49-F238E27FC236}">
                <a16:creationId xmlns:a16="http://schemas.microsoft.com/office/drawing/2014/main" xmlns="" id="{37109BFA-B5A7-CE57-A5B2-E70324240F79}"/>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第二堂課</a:t>
            </a:r>
            <a:endParaRPr lang="zh-TW" altLang="en-US" sz="900" b="1" dirty="0"/>
          </a:p>
        </p:txBody>
      </p:sp>
    </p:spTree>
    <p:extLst>
      <p:ext uri="{BB962C8B-B14F-4D97-AF65-F5344CB8AC3E}">
        <p14:creationId xmlns:p14="http://schemas.microsoft.com/office/powerpoint/2010/main" val="3106310287"/>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C829CD34-CA68-A3E0-8DFE-3350DC28D178}"/>
            </a:ext>
          </a:extLst>
        </p:cNvPr>
        <p:cNvGrpSpPr/>
        <p:nvPr/>
      </p:nvGrpSpPr>
      <p:grpSpPr>
        <a:xfrm>
          <a:off x="0" y="0"/>
          <a:ext cx="0" cy="0"/>
          <a:chOff x="0" y="0"/>
          <a:chExt cx="0" cy="0"/>
        </a:xfrm>
      </p:grpSpPr>
      <p:pic>
        <p:nvPicPr>
          <p:cNvPr id="7" name="圖片 6" descr="一張含有 圖形, 平面設計, 創造力, 設計 的圖片&#10;&#10;AI 產生的內容可能不正確。">
            <a:extLst>
              <a:ext uri="{FF2B5EF4-FFF2-40B4-BE49-F238E27FC236}">
                <a16:creationId xmlns:a16="http://schemas.microsoft.com/office/drawing/2014/main" xmlns="" id="{ABE3D5F2-CAD5-BE39-E7C5-DE9C68C53E13}"/>
              </a:ext>
            </a:extLst>
          </p:cNvPr>
          <p:cNvPicPr>
            <a:picLocks noChangeAspect="1"/>
          </p:cNvPicPr>
          <p:nvPr/>
        </p:nvPicPr>
        <p:blipFill>
          <a:blip r:embed="rId3"/>
          <a:stretch>
            <a:fillRect/>
          </a:stretch>
        </p:blipFill>
        <p:spPr>
          <a:xfrm>
            <a:off x="6759653" y="3980612"/>
            <a:ext cx="2628900" cy="2527300"/>
          </a:xfrm>
          <a:prstGeom prst="rect">
            <a:avLst/>
          </a:prstGeom>
        </p:spPr>
      </p:pic>
      <p:pic>
        <p:nvPicPr>
          <p:cNvPr id="4" name="圖片 3" descr="一張含有 圖形, 平面設計, 鮮豔, 螢幕擷取畫面 的圖片&#10;&#10;AI 產生的內容可能不正確。">
            <a:extLst>
              <a:ext uri="{FF2B5EF4-FFF2-40B4-BE49-F238E27FC236}">
                <a16:creationId xmlns:a16="http://schemas.microsoft.com/office/drawing/2014/main" xmlns="" id="{21B30CDB-6334-1527-2F02-636AAB79EA46}"/>
              </a:ext>
            </a:extLst>
          </p:cNvPr>
          <p:cNvPicPr>
            <a:picLocks noChangeAspect="1"/>
          </p:cNvPicPr>
          <p:nvPr/>
        </p:nvPicPr>
        <p:blipFill>
          <a:blip r:embed="rId4"/>
          <a:stretch>
            <a:fillRect/>
          </a:stretch>
        </p:blipFill>
        <p:spPr>
          <a:xfrm rot="20827839">
            <a:off x="9252685" y="4025877"/>
            <a:ext cx="2331934" cy="2228292"/>
          </a:xfrm>
          <a:prstGeom prst="rect">
            <a:avLst/>
          </a:prstGeom>
        </p:spPr>
      </p:pic>
      <p:sp>
        <p:nvSpPr>
          <p:cNvPr id="2" name="Google Shape;102;p3">
            <a:extLst>
              <a:ext uri="{FF2B5EF4-FFF2-40B4-BE49-F238E27FC236}">
                <a16:creationId xmlns:a16="http://schemas.microsoft.com/office/drawing/2014/main" xmlns="" id="{03791354-BEF0-C41E-D9C3-B00F900FF313}"/>
              </a:ext>
            </a:extLst>
          </p:cNvPr>
          <p:cNvSpPr txBox="1">
            <a:spLocks/>
          </p:cNvSpPr>
          <p:nvPr/>
        </p:nvSpPr>
        <p:spPr>
          <a:xfrm>
            <a:off x="1773348" y="1071928"/>
            <a:ext cx="40788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今日我們所知道的鳳梨</a:t>
            </a:r>
            <a:endParaRPr lang="zh-TW" altLang="en-US" sz="2800" dirty="0"/>
          </a:p>
        </p:txBody>
      </p:sp>
      <p:sp>
        <p:nvSpPr>
          <p:cNvPr id="3" name="Google Shape;138;p7">
            <a:extLst>
              <a:ext uri="{FF2B5EF4-FFF2-40B4-BE49-F238E27FC236}">
                <a16:creationId xmlns:a16="http://schemas.microsoft.com/office/drawing/2014/main" xmlns="" id="{9F398689-2677-55BB-53A9-7D377D7E673C}"/>
              </a:ext>
            </a:extLst>
          </p:cNvPr>
          <p:cNvSpPr txBox="1"/>
          <p:nvPr/>
        </p:nvSpPr>
        <p:spPr>
          <a:xfrm>
            <a:off x="1773348" y="2434489"/>
            <a:ext cx="4322652" cy="3754438"/>
          </a:xfrm>
          <a:custGeom>
            <a:avLst/>
            <a:gdLst>
              <a:gd name="connsiteX0" fmla="*/ 0 w 4322652"/>
              <a:gd name="connsiteY0" fmla="*/ 0 h 3754438"/>
              <a:gd name="connsiteX1" fmla="*/ 497105 w 4322652"/>
              <a:gd name="connsiteY1" fmla="*/ 0 h 3754438"/>
              <a:gd name="connsiteX2" fmla="*/ 907757 w 4322652"/>
              <a:gd name="connsiteY2" fmla="*/ 0 h 3754438"/>
              <a:gd name="connsiteX3" fmla="*/ 1534541 w 4322652"/>
              <a:gd name="connsiteY3" fmla="*/ 0 h 3754438"/>
              <a:gd name="connsiteX4" fmla="*/ 2031646 w 4322652"/>
              <a:gd name="connsiteY4" fmla="*/ 0 h 3754438"/>
              <a:gd name="connsiteX5" fmla="*/ 2528751 w 4322652"/>
              <a:gd name="connsiteY5" fmla="*/ 0 h 3754438"/>
              <a:gd name="connsiteX6" fmla="*/ 3155536 w 4322652"/>
              <a:gd name="connsiteY6" fmla="*/ 0 h 3754438"/>
              <a:gd name="connsiteX7" fmla="*/ 3609414 w 4322652"/>
              <a:gd name="connsiteY7" fmla="*/ 0 h 3754438"/>
              <a:gd name="connsiteX8" fmla="*/ 4322652 w 4322652"/>
              <a:gd name="connsiteY8" fmla="*/ 0 h 3754438"/>
              <a:gd name="connsiteX9" fmla="*/ 4322652 w 4322652"/>
              <a:gd name="connsiteY9" fmla="*/ 611437 h 3754438"/>
              <a:gd name="connsiteX10" fmla="*/ 4322652 w 4322652"/>
              <a:gd name="connsiteY10" fmla="*/ 1072697 h 3754438"/>
              <a:gd name="connsiteX11" fmla="*/ 4322652 w 4322652"/>
              <a:gd name="connsiteY11" fmla="*/ 1609045 h 3754438"/>
              <a:gd name="connsiteX12" fmla="*/ 4322652 w 4322652"/>
              <a:gd name="connsiteY12" fmla="*/ 2182938 h 3754438"/>
              <a:gd name="connsiteX13" fmla="*/ 4322652 w 4322652"/>
              <a:gd name="connsiteY13" fmla="*/ 2606653 h 3754438"/>
              <a:gd name="connsiteX14" fmla="*/ 4322652 w 4322652"/>
              <a:gd name="connsiteY14" fmla="*/ 3143001 h 3754438"/>
              <a:gd name="connsiteX15" fmla="*/ 4322652 w 4322652"/>
              <a:gd name="connsiteY15" fmla="*/ 3754438 h 3754438"/>
              <a:gd name="connsiteX16" fmla="*/ 3782321 w 4322652"/>
              <a:gd name="connsiteY16" fmla="*/ 3754438 h 3754438"/>
              <a:gd name="connsiteX17" fmla="*/ 3155536 w 4322652"/>
              <a:gd name="connsiteY17" fmla="*/ 3754438 h 3754438"/>
              <a:gd name="connsiteX18" fmla="*/ 2615204 w 4322652"/>
              <a:gd name="connsiteY18" fmla="*/ 3754438 h 3754438"/>
              <a:gd name="connsiteX19" fmla="*/ 2204553 w 4322652"/>
              <a:gd name="connsiteY19" fmla="*/ 3754438 h 3754438"/>
              <a:gd name="connsiteX20" fmla="*/ 1750674 w 4322652"/>
              <a:gd name="connsiteY20" fmla="*/ 3754438 h 3754438"/>
              <a:gd name="connsiteX21" fmla="*/ 1123890 w 4322652"/>
              <a:gd name="connsiteY21" fmla="*/ 3754438 h 3754438"/>
              <a:gd name="connsiteX22" fmla="*/ 583558 w 4322652"/>
              <a:gd name="connsiteY22" fmla="*/ 3754438 h 3754438"/>
              <a:gd name="connsiteX23" fmla="*/ 0 w 4322652"/>
              <a:gd name="connsiteY23" fmla="*/ 3754438 h 3754438"/>
              <a:gd name="connsiteX24" fmla="*/ 0 w 4322652"/>
              <a:gd name="connsiteY24" fmla="*/ 3218090 h 3754438"/>
              <a:gd name="connsiteX25" fmla="*/ 0 w 4322652"/>
              <a:gd name="connsiteY25" fmla="*/ 2794375 h 3754438"/>
              <a:gd name="connsiteX26" fmla="*/ 0 w 4322652"/>
              <a:gd name="connsiteY26" fmla="*/ 2370659 h 3754438"/>
              <a:gd name="connsiteX27" fmla="*/ 0 w 4322652"/>
              <a:gd name="connsiteY27" fmla="*/ 1796767 h 3754438"/>
              <a:gd name="connsiteX28" fmla="*/ 0 w 4322652"/>
              <a:gd name="connsiteY28" fmla="*/ 1335507 h 3754438"/>
              <a:gd name="connsiteX29" fmla="*/ 0 w 4322652"/>
              <a:gd name="connsiteY29" fmla="*/ 724070 h 3754438"/>
              <a:gd name="connsiteX30" fmla="*/ 0 w 4322652"/>
              <a:gd name="connsiteY30" fmla="*/ 0 h 3754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22652" h="3754438" extrusionOk="0">
                <a:moveTo>
                  <a:pt x="0" y="0"/>
                </a:moveTo>
                <a:cubicBezTo>
                  <a:pt x="205571" y="-38072"/>
                  <a:pt x="357807" y="44371"/>
                  <a:pt x="497105" y="0"/>
                </a:cubicBezTo>
                <a:cubicBezTo>
                  <a:pt x="636403" y="-44371"/>
                  <a:pt x="795109" y="28680"/>
                  <a:pt x="907757" y="0"/>
                </a:cubicBezTo>
                <a:cubicBezTo>
                  <a:pt x="1020405" y="-28680"/>
                  <a:pt x="1321881" y="22492"/>
                  <a:pt x="1534541" y="0"/>
                </a:cubicBezTo>
                <a:cubicBezTo>
                  <a:pt x="1747201" y="-22492"/>
                  <a:pt x="1916650" y="11998"/>
                  <a:pt x="2031646" y="0"/>
                </a:cubicBezTo>
                <a:cubicBezTo>
                  <a:pt x="2146643" y="-11998"/>
                  <a:pt x="2398359" y="30933"/>
                  <a:pt x="2528751" y="0"/>
                </a:cubicBezTo>
                <a:cubicBezTo>
                  <a:pt x="2659144" y="-30933"/>
                  <a:pt x="2923576" y="68099"/>
                  <a:pt x="3155536" y="0"/>
                </a:cubicBezTo>
                <a:cubicBezTo>
                  <a:pt x="3387496" y="-68099"/>
                  <a:pt x="3450124" y="53830"/>
                  <a:pt x="3609414" y="0"/>
                </a:cubicBezTo>
                <a:cubicBezTo>
                  <a:pt x="3768704" y="-53830"/>
                  <a:pt x="4063192" y="47207"/>
                  <a:pt x="4322652" y="0"/>
                </a:cubicBezTo>
                <a:cubicBezTo>
                  <a:pt x="4389961" y="276243"/>
                  <a:pt x="4277020" y="484982"/>
                  <a:pt x="4322652" y="611437"/>
                </a:cubicBezTo>
                <a:cubicBezTo>
                  <a:pt x="4368284" y="737892"/>
                  <a:pt x="4305880" y="947148"/>
                  <a:pt x="4322652" y="1072697"/>
                </a:cubicBezTo>
                <a:cubicBezTo>
                  <a:pt x="4339424" y="1198246"/>
                  <a:pt x="4262632" y="1408403"/>
                  <a:pt x="4322652" y="1609045"/>
                </a:cubicBezTo>
                <a:cubicBezTo>
                  <a:pt x="4382672" y="1809687"/>
                  <a:pt x="4261505" y="2040979"/>
                  <a:pt x="4322652" y="2182938"/>
                </a:cubicBezTo>
                <a:cubicBezTo>
                  <a:pt x="4383799" y="2324897"/>
                  <a:pt x="4277659" y="2487877"/>
                  <a:pt x="4322652" y="2606653"/>
                </a:cubicBezTo>
                <a:cubicBezTo>
                  <a:pt x="4367645" y="2725430"/>
                  <a:pt x="4288381" y="2946902"/>
                  <a:pt x="4322652" y="3143001"/>
                </a:cubicBezTo>
                <a:cubicBezTo>
                  <a:pt x="4356923" y="3339100"/>
                  <a:pt x="4294187" y="3587405"/>
                  <a:pt x="4322652" y="3754438"/>
                </a:cubicBezTo>
                <a:cubicBezTo>
                  <a:pt x="4130355" y="3791327"/>
                  <a:pt x="4016783" y="3751295"/>
                  <a:pt x="3782321" y="3754438"/>
                </a:cubicBezTo>
                <a:cubicBezTo>
                  <a:pt x="3547859" y="3757581"/>
                  <a:pt x="3374548" y="3725607"/>
                  <a:pt x="3155536" y="3754438"/>
                </a:cubicBezTo>
                <a:cubicBezTo>
                  <a:pt x="2936524" y="3783269"/>
                  <a:pt x="2820882" y="3747254"/>
                  <a:pt x="2615204" y="3754438"/>
                </a:cubicBezTo>
                <a:cubicBezTo>
                  <a:pt x="2409526" y="3761622"/>
                  <a:pt x="2327298" y="3750868"/>
                  <a:pt x="2204553" y="3754438"/>
                </a:cubicBezTo>
                <a:cubicBezTo>
                  <a:pt x="2081808" y="3758008"/>
                  <a:pt x="1922441" y="3705628"/>
                  <a:pt x="1750674" y="3754438"/>
                </a:cubicBezTo>
                <a:cubicBezTo>
                  <a:pt x="1578907" y="3803248"/>
                  <a:pt x="1289405" y="3685034"/>
                  <a:pt x="1123890" y="3754438"/>
                </a:cubicBezTo>
                <a:cubicBezTo>
                  <a:pt x="958375" y="3823842"/>
                  <a:pt x="807024" y="3697268"/>
                  <a:pt x="583558" y="3754438"/>
                </a:cubicBezTo>
                <a:cubicBezTo>
                  <a:pt x="360092" y="3811608"/>
                  <a:pt x="172636" y="3730386"/>
                  <a:pt x="0" y="3754438"/>
                </a:cubicBezTo>
                <a:cubicBezTo>
                  <a:pt x="-57402" y="3513434"/>
                  <a:pt x="47118" y="3341063"/>
                  <a:pt x="0" y="3218090"/>
                </a:cubicBezTo>
                <a:cubicBezTo>
                  <a:pt x="-47118" y="3095117"/>
                  <a:pt x="44542" y="2892272"/>
                  <a:pt x="0" y="2794375"/>
                </a:cubicBezTo>
                <a:cubicBezTo>
                  <a:pt x="-44542" y="2696478"/>
                  <a:pt x="12554" y="2580012"/>
                  <a:pt x="0" y="2370659"/>
                </a:cubicBezTo>
                <a:cubicBezTo>
                  <a:pt x="-12554" y="2161306"/>
                  <a:pt x="3936" y="1979190"/>
                  <a:pt x="0" y="1796767"/>
                </a:cubicBezTo>
                <a:cubicBezTo>
                  <a:pt x="-3936" y="1614344"/>
                  <a:pt x="33209" y="1488165"/>
                  <a:pt x="0" y="1335507"/>
                </a:cubicBezTo>
                <a:cubicBezTo>
                  <a:pt x="-33209" y="1182849"/>
                  <a:pt x="69685" y="936226"/>
                  <a:pt x="0" y="724070"/>
                </a:cubicBezTo>
                <a:cubicBezTo>
                  <a:pt x="-69685" y="511914"/>
                  <a:pt x="45750" y="187075"/>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60000" tIns="360000" rIns="324000" bIns="45700" anchor="t" anchorCtr="0">
            <a:normAutofit/>
          </a:bodyPr>
          <a:lstStyle/>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特定季節？</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吃法？</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口感？</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優缺點？</a:t>
            </a:r>
          </a:p>
        </p:txBody>
      </p:sp>
      <p:pic>
        <p:nvPicPr>
          <p:cNvPr id="5" name="圖片 4">
            <a:extLst>
              <a:ext uri="{FF2B5EF4-FFF2-40B4-BE49-F238E27FC236}">
                <a16:creationId xmlns:a16="http://schemas.microsoft.com/office/drawing/2014/main" xmlns="" id="{2510FEEF-7201-2410-0551-A7C505B011D9}"/>
              </a:ext>
            </a:extLst>
          </p:cNvPr>
          <p:cNvPicPr>
            <a:picLocks noChangeAspect="1"/>
          </p:cNvPicPr>
          <p:nvPr/>
        </p:nvPicPr>
        <p:blipFill>
          <a:blip r:embed="rId5"/>
          <a:stretch>
            <a:fillRect/>
          </a:stretch>
        </p:blipFill>
        <p:spPr>
          <a:xfrm rot="20604232">
            <a:off x="8638706" y="3406819"/>
            <a:ext cx="939800" cy="774700"/>
          </a:xfrm>
          <a:prstGeom prst="rect">
            <a:avLst/>
          </a:prstGeom>
        </p:spPr>
      </p:pic>
    </p:spTree>
    <p:extLst>
      <p:ext uri="{BB962C8B-B14F-4D97-AF65-F5344CB8AC3E}">
        <p14:creationId xmlns:p14="http://schemas.microsoft.com/office/powerpoint/2010/main" val="3665160144"/>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6B038078-104F-A64E-A651-51F431BB0AFA}"/>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4E6382B6-71B4-4197-239E-2F2343308B1B}"/>
              </a:ext>
            </a:extLst>
          </p:cNvPr>
          <p:cNvSpPr txBox="1">
            <a:spLocks/>
          </p:cNvSpPr>
          <p:nvPr/>
        </p:nvSpPr>
        <p:spPr>
          <a:xfrm>
            <a:off x="1065820" y="2356316"/>
            <a:ext cx="157945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4000" b="1" dirty="0">
                <a:latin typeface="Microsoft JhengHei"/>
                <a:ea typeface="Microsoft JhengHei"/>
                <a:cs typeface="Microsoft JhengHei"/>
                <a:sym typeface="Microsoft JhengHei"/>
              </a:rPr>
              <a:t>疑問</a:t>
            </a:r>
            <a:endParaRPr lang="zh-TW" altLang="en-US" sz="4000" dirty="0"/>
          </a:p>
        </p:txBody>
      </p:sp>
      <p:sp>
        <p:nvSpPr>
          <p:cNvPr id="3" name="Google Shape;138;p7">
            <a:extLst>
              <a:ext uri="{FF2B5EF4-FFF2-40B4-BE49-F238E27FC236}">
                <a16:creationId xmlns:a16="http://schemas.microsoft.com/office/drawing/2014/main" xmlns="" id="{78FC1283-F7FF-6361-C064-8B8458CACE1D}"/>
              </a:ext>
            </a:extLst>
          </p:cNvPr>
          <p:cNvSpPr txBox="1"/>
          <p:nvPr/>
        </p:nvSpPr>
        <p:spPr>
          <a:xfrm>
            <a:off x="3411281" y="2203916"/>
            <a:ext cx="7961056" cy="3240087"/>
          </a:xfrm>
          <a:custGeom>
            <a:avLst/>
            <a:gdLst>
              <a:gd name="connsiteX0" fmla="*/ 0 w 7961056"/>
              <a:gd name="connsiteY0" fmla="*/ 0 h 3240087"/>
              <a:gd name="connsiteX1" fmla="*/ 489036 w 7961056"/>
              <a:gd name="connsiteY1" fmla="*/ 0 h 3240087"/>
              <a:gd name="connsiteX2" fmla="*/ 818851 w 7961056"/>
              <a:gd name="connsiteY2" fmla="*/ 0 h 3240087"/>
              <a:gd name="connsiteX3" fmla="*/ 1546719 w 7961056"/>
              <a:gd name="connsiteY3" fmla="*/ 0 h 3240087"/>
              <a:gd name="connsiteX4" fmla="*/ 2035756 w 7961056"/>
              <a:gd name="connsiteY4" fmla="*/ 0 h 3240087"/>
              <a:gd name="connsiteX5" fmla="*/ 2524792 w 7961056"/>
              <a:gd name="connsiteY5" fmla="*/ 0 h 3240087"/>
              <a:gd name="connsiteX6" fmla="*/ 3252660 w 7961056"/>
              <a:gd name="connsiteY6" fmla="*/ 0 h 3240087"/>
              <a:gd name="connsiteX7" fmla="*/ 3662086 w 7961056"/>
              <a:gd name="connsiteY7" fmla="*/ 0 h 3240087"/>
              <a:gd name="connsiteX8" fmla="*/ 4389954 w 7961056"/>
              <a:gd name="connsiteY8" fmla="*/ 0 h 3240087"/>
              <a:gd name="connsiteX9" fmla="*/ 5117822 w 7961056"/>
              <a:gd name="connsiteY9" fmla="*/ 0 h 3240087"/>
              <a:gd name="connsiteX10" fmla="*/ 5686469 w 7961056"/>
              <a:gd name="connsiteY10" fmla="*/ 0 h 3240087"/>
              <a:gd name="connsiteX11" fmla="*/ 6414337 w 7961056"/>
              <a:gd name="connsiteY11" fmla="*/ 0 h 3240087"/>
              <a:gd name="connsiteX12" fmla="*/ 6903373 w 7961056"/>
              <a:gd name="connsiteY12" fmla="*/ 0 h 3240087"/>
              <a:gd name="connsiteX13" fmla="*/ 7392409 w 7961056"/>
              <a:gd name="connsiteY13" fmla="*/ 0 h 3240087"/>
              <a:gd name="connsiteX14" fmla="*/ 7961056 w 7961056"/>
              <a:gd name="connsiteY14" fmla="*/ 0 h 3240087"/>
              <a:gd name="connsiteX15" fmla="*/ 7961056 w 7961056"/>
              <a:gd name="connsiteY15" fmla="*/ 507614 h 3240087"/>
              <a:gd name="connsiteX16" fmla="*/ 7961056 w 7961056"/>
              <a:gd name="connsiteY16" fmla="*/ 1047628 h 3240087"/>
              <a:gd name="connsiteX17" fmla="*/ 7961056 w 7961056"/>
              <a:gd name="connsiteY17" fmla="*/ 1620044 h 3240087"/>
              <a:gd name="connsiteX18" fmla="*/ 7961056 w 7961056"/>
              <a:gd name="connsiteY18" fmla="*/ 2192459 h 3240087"/>
              <a:gd name="connsiteX19" fmla="*/ 7961056 w 7961056"/>
              <a:gd name="connsiteY19" fmla="*/ 2764874 h 3240087"/>
              <a:gd name="connsiteX20" fmla="*/ 7961056 w 7961056"/>
              <a:gd name="connsiteY20" fmla="*/ 3240087 h 3240087"/>
              <a:gd name="connsiteX21" fmla="*/ 7551630 w 7961056"/>
              <a:gd name="connsiteY21" fmla="*/ 3240087 h 3240087"/>
              <a:gd name="connsiteX22" fmla="*/ 6982983 w 7961056"/>
              <a:gd name="connsiteY22" fmla="*/ 3240087 h 3240087"/>
              <a:gd name="connsiteX23" fmla="*/ 6573558 w 7961056"/>
              <a:gd name="connsiteY23" fmla="*/ 3240087 h 3240087"/>
              <a:gd name="connsiteX24" fmla="*/ 6004911 w 7961056"/>
              <a:gd name="connsiteY24" fmla="*/ 3240087 h 3240087"/>
              <a:gd name="connsiteX25" fmla="*/ 5675096 w 7961056"/>
              <a:gd name="connsiteY25" fmla="*/ 3240087 h 3240087"/>
              <a:gd name="connsiteX26" fmla="*/ 5345280 w 7961056"/>
              <a:gd name="connsiteY26" fmla="*/ 3240087 h 3240087"/>
              <a:gd name="connsiteX27" fmla="*/ 4776634 w 7961056"/>
              <a:gd name="connsiteY27" fmla="*/ 3240087 h 3240087"/>
              <a:gd name="connsiteX28" fmla="*/ 4367208 w 7961056"/>
              <a:gd name="connsiteY28" fmla="*/ 3240087 h 3240087"/>
              <a:gd name="connsiteX29" fmla="*/ 3718950 w 7961056"/>
              <a:gd name="connsiteY29" fmla="*/ 3240087 h 3240087"/>
              <a:gd name="connsiteX30" fmla="*/ 3309525 w 7961056"/>
              <a:gd name="connsiteY30" fmla="*/ 3240087 h 3240087"/>
              <a:gd name="connsiteX31" fmla="*/ 2661267 w 7961056"/>
              <a:gd name="connsiteY31" fmla="*/ 3240087 h 3240087"/>
              <a:gd name="connsiteX32" fmla="*/ 2331452 w 7961056"/>
              <a:gd name="connsiteY32" fmla="*/ 3240087 h 3240087"/>
              <a:gd name="connsiteX33" fmla="*/ 1683195 w 7961056"/>
              <a:gd name="connsiteY33" fmla="*/ 3240087 h 3240087"/>
              <a:gd name="connsiteX34" fmla="*/ 1273769 w 7961056"/>
              <a:gd name="connsiteY34" fmla="*/ 3240087 h 3240087"/>
              <a:gd name="connsiteX35" fmla="*/ 943954 w 7961056"/>
              <a:gd name="connsiteY35" fmla="*/ 3240087 h 3240087"/>
              <a:gd name="connsiteX36" fmla="*/ 534528 w 7961056"/>
              <a:gd name="connsiteY36" fmla="*/ 3240087 h 3240087"/>
              <a:gd name="connsiteX37" fmla="*/ 0 w 7961056"/>
              <a:gd name="connsiteY37" fmla="*/ 3240087 h 3240087"/>
              <a:gd name="connsiteX38" fmla="*/ 0 w 7961056"/>
              <a:gd name="connsiteY38" fmla="*/ 2764874 h 3240087"/>
              <a:gd name="connsiteX39" fmla="*/ 0 w 7961056"/>
              <a:gd name="connsiteY39" fmla="*/ 2322062 h 3240087"/>
              <a:gd name="connsiteX40" fmla="*/ 0 w 7961056"/>
              <a:gd name="connsiteY40" fmla="*/ 1879250 h 3240087"/>
              <a:gd name="connsiteX41" fmla="*/ 0 w 7961056"/>
              <a:gd name="connsiteY41" fmla="*/ 1306835 h 3240087"/>
              <a:gd name="connsiteX42" fmla="*/ 0 w 7961056"/>
              <a:gd name="connsiteY42" fmla="*/ 864023 h 3240087"/>
              <a:gd name="connsiteX43" fmla="*/ 0 w 7961056"/>
              <a:gd name="connsiteY43" fmla="*/ 0 h 324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961056" h="3240087" extrusionOk="0">
                <a:moveTo>
                  <a:pt x="0" y="0"/>
                </a:moveTo>
                <a:cubicBezTo>
                  <a:pt x="209305" y="-34361"/>
                  <a:pt x="359376" y="23269"/>
                  <a:pt x="489036" y="0"/>
                </a:cubicBezTo>
                <a:cubicBezTo>
                  <a:pt x="618696" y="-23269"/>
                  <a:pt x="729507" y="25506"/>
                  <a:pt x="818851" y="0"/>
                </a:cubicBezTo>
                <a:cubicBezTo>
                  <a:pt x="908195" y="-25506"/>
                  <a:pt x="1184771" y="67610"/>
                  <a:pt x="1546719" y="0"/>
                </a:cubicBezTo>
                <a:cubicBezTo>
                  <a:pt x="1908667" y="-67610"/>
                  <a:pt x="1896340" y="9245"/>
                  <a:pt x="2035756" y="0"/>
                </a:cubicBezTo>
                <a:cubicBezTo>
                  <a:pt x="2175172" y="-9245"/>
                  <a:pt x="2396954" y="33102"/>
                  <a:pt x="2524792" y="0"/>
                </a:cubicBezTo>
                <a:cubicBezTo>
                  <a:pt x="2652630" y="-33102"/>
                  <a:pt x="2933267" y="40980"/>
                  <a:pt x="3252660" y="0"/>
                </a:cubicBezTo>
                <a:cubicBezTo>
                  <a:pt x="3572053" y="-40980"/>
                  <a:pt x="3540720" y="9281"/>
                  <a:pt x="3662086" y="0"/>
                </a:cubicBezTo>
                <a:cubicBezTo>
                  <a:pt x="3783452" y="-9281"/>
                  <a:pt x="4070617" y="69619"/>
                  <a:pt x="4389954" y="0"/>
                </a:cubicBezTo>
                <a:cubicBezTo>
                  <a:pt x="4709291" y="-69619"/>
                  <a:pt x="4890359" y="12161"/>
                  <a:pt x="5117822" y="0"/>
                </a:cubicBezTo>
                <a:cubicBezTo>
                  <a:pt x="5345285" y="-12161"/>
                  <a:pt x="5516641" y="35424"/>
                  <a:pt x="5686469" y="0"/>
                </a:cubicBezTo>
                <a:cubicBezTo>
                  <a:pt x="5856297" y="-35424"/>
                  <a:pt x="6051419" y="4783"/>
                  <a:pt x="6414337" y="0"/>
                </a:cubicBezTo>
                <a:cubicBezTo>
                  <a:pt x="6777255" y="-4783"/>
                  <a:pt x="6762008" y="18060"/>
                  <a:pt x="6903373" y="0"/>
                </a:cubicBezTo>
                <a:cubicBezTo>
                  <a:pt x="7044738" y="-18060"/>
                  <a:pt x="7265927" y="12054"/>
                  <a:pt x="7392409" y="0"/>
                </a:cubicBezTo>
                <a:cubicBezTo>
                  <a:pt x="7518891" y="-12054"/>
                  <a:pt x="7766196" y="44696"/>
                  <a:pt x="7961056" y="0"/>
                </a:cubicBezTo>
                <a:cubicBezTo>
                  <a:pt x="7990863" y="208631"/>
                  <a:pt x="7923823" y="288172"/>
                  <a:pt x="7961056" y="507614"/>
                </a:cubicBezTo>
                <a:cubicBezTo>
                  <a:pt x="7998289" y="727056"/>
                  <a:pt x="7929448" y="934364"/>
                  <a:pt x="7961056" y="1047628"/>
                </a:cubicBezTo>
                <a:cubicBezTo>
                  <a:pt x="7992664" y="1160892"/>
                  <a:pt x="7917911" y="1475769"/>
                  <a:pt x="7961056" y="1620044"/>
                </a:cubicBezTo>
                <a:cubicBezTo>
                  <a:pt x="8004201" y="1764319"/>
                  <a:pt x="7894857" y="1950251"/>
                  <a:pt x="7961056" y="2192459"/>
                </a:cubicBezTo>
                <a:cubicBezTo>
                  <a:pt x="8027255" y="2434668"/>
                  <a:pt x="7896772" y="2535233"/>
                  <a:pt x="7961056" y="2764874"/>
                </a:cubicBezTo>
                <a:cubicBezTo>
                  <a:pt x="8025340" y="2994515"/>
                  <a:pt x="7948717" y="3141058"/>
                  <a:pt x="7961056" y="3240087"/>
                </a:cubicBezTo>
                <a:cubicBezTo>
                  <a:pt x="7868071" y="3287934"/>
                  <a:pt x="7662131" y="3212358"/>
                  <a:pt x="7551630" y="3240087"/>
                </a:cubicBezTo>
                <a:cubicBezTo>
                  <a:pt x="7441129" y="3267816"/>
                  <a:pt x="7109672" y="3205483"/>
                  <a:pt x="6982983" y="3240087"/>
                </a:cubicBezTo>
                <a:cubicBezTo>
                  <a:pt x="6856294" y="3274691"/>
                  <a:pt x="6709908" y="3236376"/>
                  <a:pt x="6573558" y="3240087"/>
                </a:cubicBezTo>
                <a:cubicBezTo>
                  <a:pt x="6437208" y="3243798"/>
                  <a:pt x="6172884" y="3225460"/>
                  <a:pt x="6004911" y="3240087"/>
                </a:cubicBezTo>
                <a:cubicBezTo>
                  <a:pt x="5836938" y="3254714"/>
                  <a:pt x="5763063" y="3203894"/>
                  <a:pt x="5675096" y="3240087"/>
                </a:cubicBezTo>
                <a:cubicBezTo>
                  <a:pt x="5587130" y="3276280"/>
                  <a:pt x="5416394" y="3231643"/>
                  <a:pt x="5345280" y="3240087"/>
                </a:cubicBezTo>
                <a:cubicBezTo>
                  <a:pt x="5274166" y="3248531"/>
                  <a:pt x="4892521" y="3239626"/>
                  <a:pt x="4776634" y="3240087"/>
                </a:cubicBezTo>
                <a:cubicBezTo>
                  <a:pt x="4660747" y="3240548"/>
                  <a:pt x="4461531" y="3228426"/>
                  <a:pt x="4367208" y="3240087"/>
                </a:cubicBezTo>
                <a:cubicBezTo>
                  <a:pt x="4272885" y="3251748"/>
                  <a:pt x="4024904" y="3225769"/>
                  <a:pt x="3718950" y="3240087"/>
                </a:cubicBezTo>
                <a:cubicBezTo>
                  <a:pt x="3412996" y="3254405"/>
                  <a:pt x="3403740" y="3195655"/>
                  <a:pt x="3309525" y="3240087"/>
                </a:cubicBezTo>
                <a:cubicBezTo>
                  <a:pt x="3215311" y="3284519"/>
                  <a:pt x="2839347" y="3222066"/>
                  <a:pt x="2661267" y="3240087"/>
                </a:cubicBezTo>
                <a:cubicBezTo>
                  <a:pt x="2483187" y="3258108"/>
                  <a:pt x="2442665" y="3211048"/>
                  <a:pt x="2331452" y="3240087"/>
                </a:cubicBezTo>
                <a:cubicBezTo>
                  <a:pt x="2220240" y="3269126"/>
                  <a:pt x="1985657" y="3166848"/>
                  <a:pt x="1683195" y="3240087"/>
                </a:cubicBezTo>
                <a:cubicBezTo>
                  <a:pt x="1380733" y="3313326"/>
                  <a:pt x="1389738" y="3229756"/>
                  <a:pt x="1273769" y="3240087"/>
                </a:cubicBezTo>
                <a:cubicBezTo>
                  <a:pt x="1157800" y="3250418"/>
                  <a:pt x="1040680" y="3207555"/>
                  <a:pt x="943954" y="3240087"/>
                </a:cubicBezTo>
                <a:cubicBezTo>
                  <a:pt x="847229" y="3272619"/>
                  <a:pt x="643736" y="3218750"/>
                  <a:pt x="534528" y="3240087"/>
                </a:cubicBezTo>
                <a:cubicBezTo>
                  <a:pt x="425320" y="3261424"/>
                  <a:pt x="207096" y="3205780"/>
                  <a:pt x="0" y="3240087"/>
                </a:cubicBezTo>
                <a:cubicBezTo>
                  <a:pt x="-3086" y="3041697"/>
                  <a:pt x="2032" y="2900702"/>
                  <a:pt x="0" y="2764874"/>
                </a:cubicBezTo>
                <a:cubicBezTo>
                  <a:pt x="-2032" y="2629046"/>
                  <a:pt x="30951" y="2472328"/>
                  <a:pt x="0" y="2322062"/>
                </a:cubicBezTo>
                <a:cubicBezTo>
                  <a:pt x="-30951" y="2171796"/>
                  <a:pt x="11605" y="2098165"/>
                  <a:pt x="0" y="1879250"/>
                </a:cubicBezTo>
                <a:cubicBezTo>
                  <a:pt x="-11605" y="1660335"/>
                  <a:pt x="10096" y="1568043"/>
                  <a:pt x="0" y="1306835"/>
                </a:cubicBezTo>
                <a:cubicBezTo>
                  <a:pt x="-10096" y="1045628"/>
                  <a:pt x="4656" y="1009848"/>
                  <a:pt x="0" y="864023"/>
                </a:cubicBezTo>
                <a:cubicBezTo>
                  <a:pt x="-4656" y="718198"/>
                  <a:pt x="34748" y="352418"/>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684000" tIns="540000" rIns="324000" bIns="45700" anchor="t" anchorCtr="0">
            <a:normAutofit/>
          </a:bodyPr>
          <a:lstStyle/>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清領時期的鳳梨吃多了會讓人腹瀉拉肚子，為什麼現今的鳳梨卻不會有這個問題？</a:t>
            </a:r>
          </a:p>
          <a:p>
            <a:pPr marL="514350" lvl="0" indent="-514350">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日治時期臺灣鳳梨這麼多的產量，都像我們今天一樣，趁新鮮去皮切片來吃嗎？</a:t>
            </a:r>
          </a:p>
        </p:txBody>
      </p:sp>
    </p:spTree>
    <p:extLst>
      <p:ext uri="{BB962C8B-B14F-4D97-AF65-F5344CB8AC3E}">
        <p14:creationId xmlns:p14="http://schemas.microsoft.com/office/powerpoint/2010/main" val="3167058269"/>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5C342401-F2D9-ED41-66A3-06F502F740B5}"/>
            </a:ext>
          </a:extLst>
        </p:cNvPr>
        <p:cNvGrpSpPr/>
        <p:nvPr/>
      </p:nvGrpSpPr>
      <p:grpSpPr>
        <a:xfrm>
          <a:off x="0" y="0"/>
          <a:ext cx="0" cy="0"/>
          <a:chOff x="0" y="0"/>
          <a:chExt cx="0" cy="0"/>
        </a:xfrm>
      </p:grpSpPr>
      <p:sp>
        <p:nvSpPr>
          <p:cNvPr id="95" name="Google Shape;95;p2">
            <a:extLst>
              <a:ext uri="{FF2B5EF4-FFF2-40B4-BE49-F238E27FC236}">
                <a16:creationId xmlns:a16="http://schemas.microsoft.com/office/drawing/2014/main" xmlns="" id="{35233E0F-337B-5598-53BC-DBC9FBE0CE8C}"/>
              </a:ext>
            </a:extLst>
          </p:cNvPr>
          <p:cNvSpPr/>
          <p:nvPr/>
        </p:nvSpPr>
        <p:spPr>
          <a:xfrm>
            <a:off x="6336112" y="1969942"/>
            <a:ext cx="3734852" cy="510733"/>
          </a:xfrm>
          <a:prstGeom prst="wedgeRoundRectCallout">
            <a:avLst>
              <a:gd name="adj1" fmla="val 47813"/>
              <a:gd name="adj2" fmla="val 100445"/>
              <a:gd name="adj3" fmla="val 16667"/>
            </a:avLst>
          </a:prstGeom>
          <a:noFill/>
          <a:ln w="19050">
            <a:solidFill>
              <a:schemeClr val="tx1"/>
            </a:solidFill>
            <a:extLst>
              <a:ext uri="{C807C97D-BFC1-408E-A445-0C87EB9F89A2}">
                <ask:lineSketchStyleProps xmlns:ask="http://schemas.microsoft.com/office/drawing/2018/sketchyshapes" xmlns="" sd="1219033472">
                  <a:custGeom>
                    <a:avLst/>
                    <a:gdLst>
                      <a:gd name="connsiteX0" fmla="*/ 0 w 5088381"/>
                      <a:gd name="connsiteY0" fmla="*/ 96475 h 578837"/>
                      <a:gd name="connsiteX1" fmla="*/ 96475 w 5088381"/>
                      <a:gd name="connsiteY1" fmla="*/ 0 h 578837"/>
                      <a:gd name="connsiteX2" fmla="*/ 728259 w 5088381"/>
                      <a:gd name="connsiteY2" fmla="*/ 0 h 578837"/>
                      <a:gd name="connsiteX3" fmla="*/ 1273891 w 5088381"/>
                      <a:gd name="connsiteY3" fmla="*/ 0 h 578837"/>
                      <a:gd name="connsiteX4" fmla="*/ 1790806 w 5088381"/>
                      <a:gd name="connsiteY4" fmla="*/ 0 h 578837"/>
                      <a:gd name="connsiteX5" fmla="*/ 2393873 w 5088381"/>
                      <a:gd name="connsiteY5" fmla="*/ 0 h 578837"/>
                      <a:gd name="connsiteX6" fmla="*/ 2968222 w 5088381"/>
                      <a:gd name="connsiteY6" fmla="*/ 0 h 578837"/>
                      <a:gd name="connsiteX7" fmla="*/ 2968222 w 5088381"/>
                      <a:gd name="connsiteY7" fmla="*/ 0 h 578837"/>
                      <a:gd name="connsiteX8" fmla="*/ 3417696 w 5088381"/>
                      <a:gd name="connsiteY8" fmla="*/ 0 h 578837"/>
                      <a:gd name="connsiteX9" fmla="*/ 3867170 w 5088381"/>
                      <a:gd name="connsiteY9" fmla="*/ 0 h 578837"/>
                      <a:gd name="connsiteX10" fmla="*/ 4240318 w 5088381"/>
                      <a:gd name="connsiteY10" fmla="*/ 0 h 578837"/>
                      <a:gd name="connsiteX11" fmla="*/ 4631144 w 5088381"/>
                      <a:gd name="connsiteY11" fmla="*/ 0 h 578837"/>
                      <a:gd name="connsiteX12" fmla="*/ 4991906 w 5088381"/>
                      <a:gd name="connsiteY12" fmla="*/ 0 h 578837"/>
                      <a:gd name="connsiteX13" fmla="*/ 5088381 w 5088381"/>
                      <a:gd name="connsiteY13" fmla="*/ 96475 h 578837"/>
                      <a:gd name="connsiteX14" fmla="*/ 5088381 w 5088381"/>
                      <a:gd name="connsiteY14" fmla="*/ 337655 h 578837"/>
                      <a:gd name="connsiteX15" fmla="*/ 5088381 w 5088381"/>
                      <a:gd name="connsiteY15" fmla="*/ 337655 h 578837"/>
                      <a:gd name="connsiteX16" fmla="*/ 5088381 w 5088381"/>
                      <a:gd name="connsiteY16" fmla="*/ 482364 h 578837"/>
                      <a:gd name="connsiteX17" fmla="*/ 5088381 w 5088381"/>
                      <a:gd name="connsiteY17" fmla="*/ 482362 h 578837"/>
                      <a:gd name="connsiteX18" fmla="*/ 4991906 w 5088381"/>
                      <a:gd name="connsiteY18" fmla="*/ 578837 h 578837"/>
                      <a:gd name="connsiteX19" fmla="*/ 4608596 w 5088381"/>
                      <a:gd name="connsiteY19" fmla="*/ 578837 h 578837"/>
                      <a:gd name="connsiteX20" fmla="*/ 4240318 w 5088381"/>
                      <a:gd name="connsiteY20" fmla="*/ 578837 h 578837"/>
                      <a:gd name="connsiteX21" fmla="*/ 4623444 w 5088381"/>
                      <a:gd name="connsiteY21" fmla="*/ 730674 h 578837"/>
                      <a:gd name="connsiteX22" fmla="*/ 4977098 w 5088381"/>
                      <a:gd name="connsiteY22" fmla="*/ 870831 h 578837"/>
                      <a:gd name="connsiteX23" fmla="*/ 4474879 w 5088381"/>
                      <a:gd name="connsiteY23" fmla="*/ 797833 h 578837"/>
                      <a:gd name="connsiteX24" fmla="*/ 3972660 w 5088381"/>
                      <a:gd name="connsiteY24" fmla="*/ 724834 h 578837"/>
                      <a:gd name="connsiteX25" fmla="*/ 3470441 w 5088381"/>
                      <a:gd name="connsiteY25" fmla="*/ 651836 h 578837"/>
                      <a:gd name="connsiteX26" fmla="*/ 2968222 w 5088381"/>
                      <a:gd name="connsiteY26" fmla="*/ 578837 h 578837"/>
                      <a:gd name="connsiteX27" fmla="*/ 2365155 w 5088381"/>
                      <a:gd name="connsiteY27" fmla="*/ 578837 h 578837"/>
                      <a:gd name="connsiteX28" fmla="*/ 1848241 w 5088381"/>
                      <a:gd name="connsiteY28" fmla="*/ 578837 h 578837"/>
                      <a:gd name="connsiteX29" fmla="*/ 1245174 w 5088381"/>
                      <a:gd name="connsiteY29" fmla="*/ 578837 h 578837"/>
                      <a:gd name="connsiteX30" fmla="*/ 756977 w 5088381"/>
                      <a:gd name="connsiteY30" fmla="*/ 578837 h 578837"/>
                      <a:gd name="connsiteX31" fmla="*/ 96475 w 5088381"/>
                      <a:gd name="connsiteY31" fmla="*/ 578837 h 578837"/>
                      <a:gd name="connsiteX32" fmla="*/ 0 w 5088381"/>
                      <a:gd name="connsiteY32" fmla="*/ 482362 h 578837"/>
                      <a:gd name="connsiteX33" fmla="*/ 0 w 5088381"/>
                      <a:gd name="connsiteY33" fmla="*/ 482364 h 578837"/>
                      <a:gd name="connsiteX34" fmla="*/ 0 w 5088381"/>
                      <a:gd name="connsiteY34" fmla="*/ 337655 h 578837"/>
                      <a:gd name="connsiteX35" fmla="*/ 0 w 5088381"/>
                      <a:gd name="connsiteY35" fmla="*/ 337655 h 578837"/>
                      <a:gd name="connsiteX36" fmla="*/ 0 w 5088381"/>
                      <a:gd name="connsiteY36"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088381" h="578837" extrusionOk="0">
                        <a:moveTo>
                          <a:pt x="0" y="96475"/>
                        </a:moveTo>
                        <a:cubicBezTo>
                          <a:pt x="-13111" y="35106"/>
                          <a:pt x="29641" y="5086"/>
                          <a:pt x="96475" y="0"/>
                        </a:cubicBezTo>
                        <a:cubicBezTo>
                          <a:pt x="244525" y="-6915"/>
                          <a:pt x="508398" y="55264"/>
                          <a:pt x="728259" y="0"/>
                        </a:cubicBezTo>
                        <a:cubicBezTo>
                          <a:pt x="948120" y="-55264"/>
                          <a:pt x="1018452" y="44882"/>
                          <a:pt x="1273891" y="0"/>
                        </a:cubicBezTo>
                        <a:cubicBezTo>
                          <a:pt x="1529330" y="-44882"/>
                          <a:pt x="1677028" y="40780"/>
                          <a:pt x="1790806" y="0"/>
                        </a:cubicBezTo>
                        <a:cubicBezTo>
                          <a:pt x="1904585" y="-40780"/>
                          <a:pt x="2177060" y="27557"/>
                          <a:pt x="2393873" y="0"/>
                        </a:cubicBezTo>
                        <a:cubicBezTo>
                          <a:pt x="2610686" y="-27557"/>
                          <a:pt x="2762395" y="7062"/>
                          <a:pt x="2968222" y="0"/>
                        </a:cubicBezTo>
                        <a:lnTo>
                          <a:pt x="2968222" y="0"/>
                        </a:lnTo>
                        <a:cubicBezTo>
                          <a:pt x="3129077" y="-30554"/>
                          <a:pt x="3299307" y="7847"/>
                          <a:pt x="3417696" y="0"/>
                        </a:cubicBezTo>
                        <a:cubicBezTo>
                          <a:pt x="3536085" y="-7847"/>
                          <a:pt x="3657719" y="25677"/>
                          <a:pt x="3867170" y="0"/>
                        </a:cubicBezTo>
                        <a:cubicBezTo>
                          <a:pt x="4076621" y="-25677"/>
                          <a:pt x="4152593" y="2356"/>
                          <a:pt x="4240318" y="0"/>
                        </a:cubicBezTo>
                        <a:cubicBezTo>
                          <a:pt x="4351322" y="-26496"/>
                          <a:pt x="4545603" y="39153"/>
                          <a:pt x="4631144" y="0"/>
                        </a:cubicBezTo>
                        <a:cubicBezTo>
                          <a:pt x="4716685" y="-39153"/>
                          <a:pt x="4819787" y="10988"/>
                          <a:pt x="4991906" y="0"/>
                        </a:cubicBezTo>
                        <a:cubicBezTo>
                          <a:pt x="5048699" y="5409"/>
                          <a:pt x="5089317" y="44339"/>
                          <a:pt x="5088381" y="96475"/>
                        </a:cubicBezTo>
                        <a:cubicBezTo>
                          <a:pt x="5111953" y="160390"/>
                          <a:pt x="5076902" y="220571"/>
                          <a:pt x="5088381" y="337655"/>
                        </a:cubicBezTo>
                        <a:lnTo>
                          <a:pt x="5088381" y="337655"/>
                        </a:lnTo>
                        <a:cubicBezTo>
                          <a:pt x="5105637" y="393405"/>
                          <a:pt x="5073117" y="441598"/>
                          <a:pt x="5088381" y="482364"/>
                        </a:cubicBezTo>
                        <a:lnTo>
                          <a:pt x="5088381" y="482362"/>
                        </a:lnTo>
                        <a:cubicBezTo>
                          <a:pt x="5082405" y="523461"/>
                          <a:pt x="5046040" y="567314"/>
                          <a:pt x="4991906" y="578837"/>
                        </a:cubicBezTo>
                        <a:cubicBezTo>
                          <a:pt x="4837716" y="610515"/>
                          <a:pt x="4750961" y="574844"/>
                          <a:pt x="4608596" y="578837"/>
                        </a:cubicBezTo>
                        <a:cubicBezTo>
                          <a:pt x="4466231" y="582830"/>
                          <a:pt x="4398852" y="560978"/>
                          <a:pt x="4240318" y="578837"/>
                        </a:cubicBezTo>
                        <a:cubicBezTo>
                          <a:pt x="4391511" y="625615"/>
                          <a:pt x="4432067" y="686634"/>
                          <a:pt x="4623444" y="730674"/>
                        </a:cubicBezTo>
                        <a:cubicBezTo>
                          <a:pt x="4814821" y="774714"/>
                          <a:pt x="4814331" y="816085"/>
                          <a:pt x="4977098" y="870831"/>
                        </a:cubicBezTo>
                        <a:cubicBezTo>
                          <a:pt x="4851863" y="873870"/>
                          <a:pt x="4629480" y="764845"/>
                          <a:pt x="4474879" y="797833"/>
                        </a:cubicBezTo>
                        <a:cubicBezTo>
                          <a:pt x="4320278" y="830821"/>
                          <a:pt x="4166162" y="701339"/>
                          <a:pt x="3972660" y="724834"/>
                        </a:cubicBezTo>
                        <a:cubicBezTo>
                          <a:pt x="3779158" y="748330"/>
                          <a:pt x="3659343" y="641840"/>
                          <a:pt x="3470441" y="651836"/>
                        </a:cubicBezTo>
                        <a:cubicBezTo>
                          <a:pt x="3281539" y="661831"/>
                          <a:pt x="3126464" y="549418"/>
                          <a:pt x="2968222" y="578837"/>
                        </a:cubicBezTo>
                        <a:cubicBezTo>
                          <a:pt x="2835033" y="606518"/>
                          <a:pt x="2515518" y="526692"/>
                          <a:pt x="2365155" y="578837"/>
                        </a:cubicBezTo>
                        <a:cubicBezTo>
                          <a:pt x="2214792" y="630982"/>
                          <a:pt x="2009244" y="542316"/>
                          <a:pt x="1848241" y="578837"/>
                        </a:cubicBezTo>
                        <a:cubicBezTo>
                          <a:pt x="1687238" y="615358"/>
                          <a:pt x="1475154" y="516190"/>
                          <a:pt x="1245174" y="578837"/>
                        </a:cubicBezTo>
                        <a:cubicBezTo>
                          <a:pt x="1015194" y="641484"/>
                          <a:pt x="953205" y="543133"/>
                          <a:pt x="756977" y="578837"/>
                        </a:cubicBezTo>
                        <a:cubicBezTo>
                          <a:pt x="560749" y="614541"/>
                          <a:pt x="321093" y="522343"/>
                          <a:pt x="96475" y="578837"/>
                        </a:cubicBezTo>
                        <a:cubicBezTo>
                          <a:pt x="50390" y="585511"/>
                          <a:pt x="11803" y="528587"/>
                          <a:pt x="0" y="482362"/>
                        </a:cubicBezTo>
                        <a:lnTo>
                          <a:pt x="0" y="482364"/>
                        </a:lnTo>
                        <a:cubicBezTo>
                          <a:pt x="-14193" y="430736"/>
                          <a:pt x="603" y="380456"/>
                          <a:pt x="0" y="337655"/>
                        </a:cubicBezTo>
                        <a:lnTo>
                          <a:pt x="0" y="337655"/>
                        </a:lnTo>
                        <a:cubicBezTo>
                          <a:pt x="-5712" y="240878"/>
                          <a:pt x="28329" y="187794"/>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lvl="0" algn="ctr">
              <a:buSzPts val="4800"/>
            </a:pPr>
            <a:r>
              <a:rPr lang="zh-TW" altLang="en-US" sz="2400" b="1" dirty="0">
                <a:latin typeface="Microsoft JhengHei" panose="020B0604030504040204" pitchFamily="34" charset="-120"/>
                <a:ea typeface="Microsoft JhengHei" panose="020B0604030504040204" pitchFamily="34" charset="-120"/>
              </a:rPr>
              <a:t>有圖有「真相」？</a:t>
            </a:r>
          </a:p>
        </p:txBody>
      </p:sp>
      <p:sp>
        <p:nvSpPr>
          <p:cNvPr id="96" name="Google Shape;96;p2">
            <a:extLst>
              <a:ext uri="{FF2B5EF4-FFF2-40B4-BE49-F238E27FC236}">
                <a16:creationId xmlns:a16="http://schemas.microsoft.com/office/drawing/2014/main" xmlns="" id="{7ED56F19-7BEE-5494-54B1-75314CDA7899}"/>
              </a:ext>
            </a:extLst>
          </p:cNvPr>
          <p:cNvSpPr/>
          <p:nvPr/>
        </p:nvSpPr>
        <p:spPr>
          <a:xfrm>
            <a:off x="6336112" y="3104032"/>
            <a:ext cx="5088380" cy="649935"/>
          </a:xfrm>
          <a:custGeom>
            <a:avLst/>
            <a:gdLst>
              <a:gd name="connsiteX0" fmla="*/ 0 w 5088380"/>
              <a:gd name="connsiteY0" fmla="*/ 108325 h 649935"/>
              <a:gd name="connsiteX1" fmla="*/ 108325 w 5088380"/>
              <a:gd name="connsiteY1" fmla="*/ 0 h 649935"/>
              <a:gd name="connsiteX2" fmla="*/ 456002 w 5088380"/>
              <a:gd name="connsiteY2" fmla="*/ 0 h 649935"/>
              <a:gd name="connsiteX3" fmla="*/ 848063 w 5088380"/>
              <a:gd name="connsiteY3" fmla="*/ 0 h 649935"/>
              <a:gd name="connsiteX4" fmla="*/ 848063 w 5088380"/>
              <a:gd name="connsiteY4" fmla="*/ 0 h 649935"/>
              <a:gd name="connsiteX5" fmla="*/ 1284816 w 5088380"/>
              <a:gd name="connsiteY5" fmla="*/ 0 h 649935"/>
              <a:gd name="connsiteX6" fmla="*/ 1670684 w 5088380"/>
              <a:gd name="connsiteY6" fmla="*/ 0 h 649935"/>
              <a:gd name="connsiteX7" fmla="*/ 2120158 w 5088380"/>
              <a:gd name="connsiteY7" fmla="*/ 0 h 649935"/>
              <a:gd name="connsiteX8" fmla="*/ 2692137 w 5088380"/>
              <a:gd name="connsiteY8" fmla="*/ 0 h 649935"/>
              <a:gd name="connsiteX9" fmla="*/ 3292716 w 5088380"/>
              <a:gd name="connsiteY9" fmla="*/ 0 h 649935"/>
              <a:gd name="connsiteX10" fmla="*/ 3836096 w 5088380"/>
              <a:gd name="connsiteY10" fmla="*/ 0 h 649935"/>
              <a:gd name="connsiteX11" fmla="*/ 4436675 w 5088380"/>
              <a:gd name="connsiteY11" fmla="*/ 0 h 649935"/>
              <a:gd name="connsiteX12" fmla="*/ 4980055 w 5088380"/>
              <a:gd name="connsiteY12" fmla="*/ 0 h 649935"/>
              <a:gd name="connsiteX13" fmla="*/ 5088380 w 5088380"/>
              <a:gd name="connsiteY13" fmla="*/ 108325 h 649935"/>
              <a:gd name="connsiteX14" fmla="*/ 5088380 w 5088380"/>
              <a:gd name="connsiteY14" fmla="*/ 379129 h 649935"/>
              <a:gd name="connsiteX15" fmla="*/ 5088380 w 5088380"/>
              <a:gd name="connsiteY15" fmla="*/ 379129 h 649935"/>
              <a:gd name="connsiteX16" fmla="*/ 5088380 w 5088380"/>
              <a:gd name="connsiteY16" fmla="*/ 541613 h 649935"/>
              <a:gd name="connsiteX17" fmla="*/ 5088380 w 5088380"/>
              <a:gd name="connsiteY17" fmla="*/ 541610 h 649935"/>
              <a:gd name="connsiteX18" fmla="*/ 4980055 w 5088380"/>
              <a:gd name="connsiteY18" fmla="*/ 649935 h 649935"/>
              <a:gd name="connsiteX19" fmla="*/ 4465274 w 5088380"/>
              <a:gd name="connsiteY19" fmla="*/ 649935 h 649935"/>
              <a:gd name="connsiteX20" fmla="*/ 3836096 w 5088380"/>
              <a:gd name="connsiteY20" fmla="*/ 649935 h 649935"/>
              <a:gd name="connsiteX21" fmla="*/ 3264117 w 5088380"/>
              <a:gd name="connsiteY21" fmla="*/ 649935 h 649935"/>
              <a:gd name="connsiteX22" fmla="*/ 2777934 w 5088380"/>
              <a:gd name="connsiteY22" fmla="*/ 649935 h 649935"/>
              <a:gd name="connsiteX23" fmla="*/ 2120158 w 5088380"/>
              <a:gd name="connsiteY23" fmla="*/ 649935 h 649935"/>
              <a:gd name="connsiteX24" fmla="*/ 1708847 w 5088380"/>
              <a:gd name="connsiteY24" fmla="*/ 649935 h 649935"/>
              <a:gd name="connsiteX25" fmla="*/ 1284816 w 5088380"/>
              <a:gd name="connsiteY25" fmla="*/ 649935 h 649935"/>
              <a:gd name="connsiteX26" fmla="*/ 848063 w 5088380"/>
              <a:gd name="connsiteY26" fmla="*/ 649935 h 649935"/>
              <a:gd name="connsiteX27" fmla="*/ 848063 w 5088380"/>
              <a:gd name="connsiteY27" fmla="*/ 649935 h 649935"/>
              <a:gd name="connsiteX28" fmla="*/ 463399 w 5088380"/>
              <a:gd name="connsiteY28" fmla="*/ 649935 h 649935"/>
              <a:gd name="connsiteX29" fmla="*/ 108325 w 5088380"/>
              <a:gd name="connsiteY29" fmla="*/ 649935 h 649935"/>
              <a:gd name="connsiteX30" fmla="*/ 0 w 5088380"/>
              <a:gd name="connsiteY30" fmla="*/ 541610 h 649935"/>
              <a:gd name="connsiteX31" fmla="*/ 0 w 5088380"/>
              <a:gd name="connsiteY31" fmla="*/ 541613 h 649935"/>
              <a:gd name="connsiteX32" fmla="*/ -571374 w 5088380"/>
              <a:gd name="connsiteY32" fmla="*/ 656779 h 649935"/>
              <a:gd name="connsiteX33" fmla="*/ -285687 w 5088380"/>
              <a:gd name="connsiteY33" fmla="*/ 517954 h 649935"/>
              <a:gd name="connsiteX34" fmla="*/ 0 w 5088380"/>
              <a:gd name="connsiteY34" fmla="*/ 379129 h 649935"/>
              <a:gd name="connsiteX35" fmla="*/ 0 w 5088380"/>
              <a:gd name="connsiteY35" fmla="*/ 108325 h 649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88380" h="649935" fill="none" extrusionOk="0">
                <a:moveTo>
                  <a:pt x="0" y="108325"/>
                </a:moveTo>
                <a:cubicBezTo>
                  <a:pt x="2119" y="49107"/>
                  <a:pt x="44003" y="-14659"/>
                  <a:pt x="108325" y="0"/>
                </a:cubicBezTo>
                <a:cubicBezTo>
                  <a:pt x="229303" y="-31819"/>
                  <a:pt x="313277" y="33689"/>
                  <a:pt x="456002" y="0"/>
                </a:cubicBezTo>
                <a:cubicBezTo>
                  <a:pt x="598727" y="-33689"/>
                  <a:pt x="692786" y="14642"/>
                  <a:pt x="848063" y="0"/>
                </a:cubicBezTo>
                <a:lnTo>
                  <a:pt x="848063" y="0"/>
                </a:lnTo>
                <a:cubicBezTo>
                  <a:pt x="988297" y="-11875"/>
                  <a:pt x="1140747" y="15337"/>
                  <a:pt x="1284816" y="0"/>
                </a:cubicBezTo>
                <a:cubicBezTo>
                  <a:pt x="1428885" y="-15337"/>
                  <a:pt x="1585836" y="32816"/>
                  <a:pt x="1670684" y="0"/>
                </a:cubicBezTo>
                <a:cubicBezTo>
                  <a:pt x="1755532" y="-32816"/>
                  <a:pt x="1918761" y="52054"/>
                  <a:pt x="2120158" y="0"/>
                </a:cubicBezTo>
                <a:cubicBezTo>
                  <a:pt x="2308884" y="-66405"/>
                  <a:pt x="2451613" y="61788"/>
                  <a:pt x="2692137" y="0"/>
                </a:cubicBezTo>
                <a:cubicBezTo>
                  <a:pt x="2932661" y="-61788"/>
                  <a:pt x="3076977" y="27759"/>
                  <a:pt x="3292716" y="0"/>
                </a:cubicBezTo>
                <a:cubicBezTo>
                  <a:pt x="3508455" y="-27759"/>
                  <a:pt x="3713094" y="57068"/>
                  <a:pt x="3836096" y="0"/>
                </a:cubicBezTo>
                <a:cubicBezTo>
                  <a:pt x="3959098" y="-57068"/>
                  <a:pt x="4283249" y="4424"/>
                  <a:pt x="4436675" y="0"/>
                </a:cubicBezTo>
                <a:cubicBezTo>
                  <a:pt x="4590101" y="-4424"/>
                  <a:pt x="4775100" y="8582"/>
                  <a:pt x="4980055" y="0"/>
                </a:cubicBezTo>
                <a:cubicBezTo>
                  <a:pt x="5040317" y="-4407"/>
                  <a:pt x="5094014" y="31844"/>
                  <a:pt x="5088380" y="108325"/>
                </a:cubicBezTo>
                <a:cubicBezTo>
                  <a:pt x="5115854" y="185290"/>
                  <a:pt x="5061290" y="315436"/>
                  <a:pt x="5088380" y="379129"/>
                </a:cubicBezTo>
                <a:lnTo>
                  <a:pt x="5088380" y="379129"/>
                </a:lnTo>
                <a:cubicBezTo>
                  <a:pt x="5089133" y="421160"/>
                  <a:pt x="5073575" y="467680"/>
                  <a:pt x="5088380" y="541613"/>
                </a:cubicBezTo>
                <a:lnTo>
                  <a:pt x="5088380" y="541610"/>
                </a:lnTo>
                <a:cubicBezTo>
                  <a:pt x="5089789" y="596145"/>
                  <a:pt x="5038269" y="657941"/>
                  <a:pt x="4980055" y="649935"/>
                </a:cubicBezTo>
                <a:cubicBezTo>
                  <a:pt x="4838658" y="711413"/>
                  <a:pt x="4607105" y="604505"/>
                  <a:pt x="4465274" y="649935"/>
                </a:cubicBezTo>
                <a:cubicBezTo>
                  <a:pt x="4323443" y="695365"/>
                  <a:pt x="4050236" y="588309"/>
                  <a:pt x="3836096" y="649935"/>
                </a:cubicBezTo>
                <a:cubicBezTo>
                  <a:pt x="3621956" y="711561"/>
                  <a:pt x="3430611" y="595123"/>
                  <a:pt x="3264117" y="649935"/>
                </a:cubicBezTo>
                <a:cubicBezTo>
                  <a:pt x="3097623" y="704747"/>
                  <a:pt x="2882776" y="601521"/>
                  <a:pt x="2777934" y="649935"/>
                </a:cubicBezTo>
                <a:cubicBezTo>
                  <a:pt x="2673092" y="698349"/>
                  <a:pt x="2394755" y="578863"/>
                  <a:pt x="2120158" y="649935"/>
                </a:cubicBezTo>
                <a:cubicBezTo>
                  <a:pt x="1959505" y="677154"/>
                  <a:pt x="1802630" y="602730"/>
                  <a:pt x="1708847" y="649935"/>
                </a:cubicBezTo>
                <a:cubicBezTo>
                  <a:pt x="1615064" y="697140"/>
                  <a:pt x="1436327" y="611447"/>
                  <a:pt x="1284816" y="649935"/>
                </a:cubicBezTo>
                <a:cubicBezTo>
                  <a:pt x="1133305" y="688423"/>
                  <a:pt x="1036939" y="647693"/>
                  <a:pt x="848063" y="649935"/>
                </a:cubicBezTo>
                <a:lnTo>
                  <a:pt x="848063" y="649935"/>
                </a:lnTo>
                <a:cubicBezTo>
                  <a:pt x="684945" y="665570"/>
                  <a:pt x="586994" y="613561"/>
                  <a:pt x="463399" y="649935"/>
                </a:cubicBezTo>
                <a:cubicBezTo>
                  <a:pt x="339804" y="686309"/>
                  <a:pt x="264999" y="608123"/>
                  <a:pt x="108325" y="649935"/>
                </a:cubicBezTo>
                <a:cubicBezTo>
                  <a:pt x="48388" y="647048"/>
                  <a:pt x="2134" y="597350"/>
                  <a:pt x="0" y="541610"/>
                </a:cubicBezTo>
                <a:lnTo>
                  <a:pt x="0" y="541613"/>
                </a:lnTo>
                <a:cubicBezTo>
                  <a:pt x="-115504" y="625008"/>
                  <a:pt x="-444382" y="620090"/>
                  <a:pt x="-571374" y="656779"/>
                </a:cubicBezTo>
                <a:cubicBezTo>
                  <a:pt x="-460265" y="562819"/>
                  <a:pt x="-420116" y="588850"/>
                  <a:pt x="-285687" y="517954"/>
                </a:cubicBezTo>
                <a:cubicBezTo>
                  <a:pt x="-151258" y="447058"/>
                  <a:pt x="-123003" y="478396"/>
                  <a:pt x="0" y="379129"/>
                </a:cubicBezTo>
                <a:cubicBezTo>
                  <a:pt x="-6012" y="311187"/>
                  <a:pt x="18513" y="183678"/>
                  <a:pt x="0" y="108325"/>
                </a:cubicBezTo>
                <a:close/>
              </a:path>
              <a:path w="5088380" h="649935" stroke="0" extrusionOk="0">
                <a:moveTo>
                  <a:pt x="0" y="108325"/>
                </a:moveTo>
                <a:cubicBezTo>
                  <a:pt x="-4622" y="45648"/>
                  <a:pt x="40370" y="3051"/>
                  <a:pt x="108325" y="0"/>
                </a:cubicBezTo>
                <a:cubicBezTo>
                  <a:pt x="253265" y="-33307"/>
                  <a:pt x="357870" y="26782"/>
                  <a:pt x="492989" y="0"/>
                </a:cubicBezTo>
                <a:cubicBezTo>
                  <a:pt x="628108" y="-26782"/>
                  <a:pt x="736563" y="4647"/>
                  <a:pt x="848063" y="0"/>
                </a:cubicBezTo>
                <a:lnTo>
                  <a:pt x="848063" y="0"/>
                </a:lnTo>
                <a:cubicBezTo>
                  <a:pt x="975152" y="-19026"/>
                  <a:pt x="1109180" y="8027"/>
                  <a:pt x="1246653" y="0"/>
                </a:cubicBezTo>
                <a:cubicBezTo>
                  <a:pt x="1384126" y="-8027"/>
                  <a:pt x="1513754" y="29668"/>
                  <a:pt x="1696126" y="0"/>
                </a:cubicBezTo>
                <a:cubicBezTo>
                  <a:pt x="1878498" y="-29668"/>
                  <a:pt x="1908477" y="11299"/>
                  <a:pt x="2120158" y="0"/>
                </a:cubicBezTo>
                <a:cubicBezTo>
                  <a:pt x="2289997" y="-19382"/>
                  <a:pt x="2521774" y="11939"/>
                  <a:pt x="2749335" y="0"/>
                </a:cubicBezTo>
                <a:cubicBezTo>
                  <a:pt x="2976896" y="-11939"/>
                  <a:pt x="3143258" y="9420"/>
                  <a:pt x="3264117" y="0"/>
                </a:cubicBezTo>
                <a:cubicBezTo>
                  <a:pt x="3384976" y="-9420"/>
                  <a:pt x="3542012" y="1847"/>
                  <a:pt x="3778898" y="0"/>
                </a:cubicBezTo>
                <a:cubicBezTo>
                  <a:pt x="4015784" y="-1847"/>
                  <a:pt x="4198546" y="8722"/>
                  <a:pt x="4350878" y="0"/>
                </a:cubicBezTo>
                <a:cubicBezTo>
                  <a:pt x="4503210" y="-8722"/>
                  <a:pt x="4731218" y="32780"/>
                  <a:pt x="4980055" y="0"/>
                </a:cubicBezTo>
                <a:cubicBezTo>
                  <a:pt x="5047297" y="11424"/>
                  <a:pt x="5094858" y="56434"/>
                  <a:pt x="5088380" y="108325"/>
                </a:cubicBezTo>
                <a:cubicBezTo>
                  <a:pt x="5120659" y="223777"/>
                  <a:pt x="5079954" y="283509"/>
                  <a:pt x="5088380" y="379129"/>
                </a:cubicBezTo>
                <a:lnTo>
                  <a:pt x="5088380" y="379129"/>
                </a:lnTo>
                <a:cubicBezTo>
                  <a:pt x="5096787" y="418864"/>
                  <a:pt x="5087026" y="505600"/>
                  <a:pt x="5088380" y="541613"/>
                </a:cubicBezTo>
                <a:lnTo>
                  <a:pt x="5088380" y="541610"/>
                </a:lnTo>
                <a:cubicBezTo>
                  <a:pt x="5082203" y="588845"/>
                  <a:pt x="5040217" y="645390"/>
                  <a:pt x="4980055" y="649935"/>
                </a:cubicBezTo>
                <a:cubicBezTo>
                  <a:pt x="4821059" y="657589"/>
                  <a:pt x="4551329" y="609077"/>
                  <a:pt x="4379477" y="649935"/>
                </a:cubicBezTo>
                <a:cubicBezTo>
                  <a:pt x="4207625" y="690793"/>
                  <a:pt x="4060780" y="604805"/>
                  <a:pt x="3864695" y="649935"/>
                </a:cubicBezTo>
                <a:cubicBezTo>
                  <a:pt x="3668610" y="695065"/>
                  <a:pt x="3365243" y="599593"/>
                  <a:pt x="3235518" y="649935"/>
                </a:cubicBezTo>
                <a:cubicBezTo>
                  <a:pt x="3105793" y="700277"/>
                  <a:pt x="2798996" y="642772"/>
                  <a:pt x="2663538" y="649935"/>
                </a:cubicBezTo>
                <a:cubicBezTo>
                  <a:pt x="2528080" y="657098"/>
                  <a:pt x="2370879" y="648486"/>
                  <a:pt x="2120158" y="649935"/>
                </a:cubicBezTo>
                <a:cubicBezTo>
                  <a:pt x="1958447" y="659521"/>
                  <a:pt x="1865383" y="600945"/>
                  <a:pt x="1696126" y="649935"/>
                </a:cubicBezTo>
                <a:cubicBezTo>
                  <a:pt x="1526869" y="698925"/>
                  <a:pt x="1444460" y="615024"/>
                  <a:pt x="1310258" y="649935"/>
                </a:cubicBezTo>
                <a:cubicBezTo>
                  <a:pt x="1176056" y="684846"/>
                  <a:pt x="995989" y="605308"/>
                  <a:pt x="848063" y="649935"/>
                </a:cubicBezTo>
                <a:lnTo>
                  <a:pt x="848063" y="649935"/>
                </a:lnTo>
                <a:cubicBezTo>
                  <a:pt x="760874" y="657027"/>
                  <a:pt x="577145" y="625340"/>
                  <a:pt x="470797" y="649935"/>
                </a:cubicBezTo>
                <a:cubicBezTo>
                  <a:pt x="364449" y="674530"/>
                  <a:pt x="202305" y="607029"/>
                  <a:pt x="108325" y="649935"/>
                </a:cubicBezTo>
                <a:cubicBezTo>
                  <a:pt x="43744" y="650979"/>
                  <a:pt x="-4009" y="613935"/>
                  <a:pt x="0" y="541610"/>
                </a:cubicBezTo>
                <a:lnTo>
                  <a:pt x="0" y="541613"/>
                </a:lnTo>
                <a:cubicBezTo>
                  <a:pt x="-188944" y="628679"/>
                  <a:pt x="-317411" y="565103"/>
                  <a:pt x="-571374" y="656779"/>
                </a:cubicBezTo>
                <a:cubicBezTo>
                  <a:pt x="-463723" y="593078"/>
                  <a:pt x="-388578" y="586563"/>
                  <a:pt x="-279973" y="515178"/>
                </a:cubicBezTo>
                <a:cubicBezTo>
                  <a:pt x="-171368" y="443793"/>
                  <a:pt x="-91298" y="449638"/>
                  <a:pt x="0" y="379129"/>
                </a:cubicBezTo>
                <a:cubicBezTo>
                  <a:pt x="-5653" y="310755"/>
                  <a:pt x="26187" y="234519"/>
                  <a:pt x="0" y="108325"/>
                </a:cubicBezTo>
                <a:close/>
              </a:path>
            </a:pathLst>
          </a:custGeom>
          <a:solidFill>
            <a:srgbClr val="9051D4"/>
          </a:solidFill>
          <a:ln w="15875">
            <a:noFill/>
            <a:extLst>
              <a:ext uri="{C807C97D-BFC1-408E-A445-0C87EB9F89A2}">
                <ask:lineSketchStyleProps xmlns:ask="http://schemas.microsoft.com/office/drawing/2018/sketchyshapes" xmlns="" sd="1219033472">
                  <a:prstGeom prst="wedgeRoundRectCallout">
                    <a:avLst>
                      <a:gd name="adj1" fmla="val -61229"/>
                      <a:gd name="adj2" fmla="val 51053"/>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2400" b="1" dirty="0">
                <a:solidFill>
                  <a:schemeClr val="bg1"/>
                </a:solidFill>
                <a:latin typeface="Microsoft JhengHei"/>
                <a:ea typeface="Microsoft JhengHei"/>
                <a:cs typeface="Microsoft JhengHei"/>
                <a:sym typeface="Microsoft JhengHei"/>
              </a:rPr>
              <a:t>其實是作者「刻意」傳達的「真相」</a:t>
            </a:r>
          </a:p>
        </p:txBody>
      </p:sp>
      <p:sp>
        <p:nvSpPr>
          <p:cNvPr id="97" name="Google Shape;97;p2">
            <a:extLst>
              <a:ext uri="{FF2B5EF4-FFF2-40B4-BE49-F238E27FC236}">
                <a16:creationId xmlns:a16="http://schemas.microsoft.com/office/drawing/2014/main" xmlns="" id="{8879BECE-6132-3337-6529-C5294147130B}"/>
              </a:ext>
            </a:extLst>
          </p:cNvPr>
          <p:cNvSpPr/>
          <p:nvPr/>
        </p:nvSpPr>
        <p:spPr>
          <a:xfrm>
            <a:off x="7059122" y="4149080"/>
            <a:ext cx="4069080" cy="919356"/>
          </a:xfrm>
          <a:custGeom>
            <a:avLst/>
            <a:gdLst>
              <a:gd name="connsiteX0" fmla="*/ 0 w 4069080"/>
              <a:gd name="connsiteY0" fmla="*/ 153229 h 919356"/>
              <a:gd name="connsiteX1" fmla="*/ 153229 w 4069080"/>
              <a:gd name="connsiteY1" fmla="*/ 0 h 919356"/>
              <a:gd name="connsiteX2" fmla="*/ 663921 w 4069080"/>
              <a:gd name="connsiteY2" fmla="*/ 0 h 919356"/>
              <a:gd name="connsiteX3" fmla="*/ 1263430 w 4069080"/>
              <a:gd name="connsiteY3" fmla="*/ 0 h 919356"/>
              <a:gd name="connsiteX4" fmla="*/ 1796326 w 4069080"/>
              <a:gd name="connsiteY4" fmla="*/ 0 h 919356"/>
              <a:gd name="connsiteX5" fmla="*/ 2373630 w 4069080"/>
              <a:gd name="connsiteY5" fmla="*/ 0 h 919356"/>
              <a:gd name="connsiteX6" fmla="*/ 2373630 w 4069080"/>
              <a:gd name="connsiteY6" fmla="*/ 0 h 919356"/>
              <a:gd name="connsiteX7" fmla="*/ 2861920 w 4069080"/>
              <a:gd name="connsiteY7" fmla="*/ 0 h 919356"/>
              <a:gd name="connsiteX8" fmla="*/ 3390900 w 4069080"/>
              <a:gd name="connsiteY8" fmla="*/ 0 h 919356"/>
              <a:gd name="connsiteX9" fmla="*/ 3915851 w 4069080"/>
              <a:gd name="connsiteY9" fmla="*/ 0 h 919356"/>
              <a:gd name="connsiteX10" fmla="*/ 4069080 w 4069080"/>
              <a:gd name="connsiteY10" fmla="*/ 153229 h 919356"/>
              <a:gd name="connsiteX11" fmla="*/ 4069080 w 4069080"/>
              <a:gd name="connsiteY11" fmla="*/ 536291 h 919356"/>
              <a:gd name="connsiteX12" fmla="*/ 4069080 w 4069080"/>
              <a:gd name="connsiteY12" fmla="*/ 536291 h 919356"/>
              <a:gd name="connsiteX13" fmla="*/ 4069080 w 4069080"/>
              <a:gd name="connsiteY13" fmla="*/ 766130 h 919356"/>
              <a:gd name="connsiteX14" fmla="*/ 4069080 w 4069080"/>
              <a:gd name="connsiteY14" fmla="*/ 766127 h 919356"/>
              <a:gd name="connsiteX15" fmla="*/ 3915851 w 4069080"/>
              <a:gd name="connsiteY15" fmla="*/ 919356 h 919356"/>
              <a:gd name="connsiteX16" fmla="*/ 3390900 w 4069080"/>
              <a:gd name="connsiteY16" fmla="*/ 919356 h 919356"/>
              <a:gd name="connsiteX17" fmla="*/ 3650131 w 4069080"/>
              <a:gd name="connsiteY17" fmla="*/ 1097841 h 919356"/>
              <a:gd name="connsiteX18" fmla="*/ 3899196 w 4069080"/>
              <a:gd name="connsiteY18" fmla="*/ 1269327 h 919356"/>
              <a:gd name="connsiteX19" fmla="*/ 3375418 w 4069080"/>
              <a:gd name="connsiteY19" fmla="*/ 1149170 h 919356"/>
              <a:gd name="connsiteX20" fmla="*/ 2836385 w 4069080"/>
              <a:gd name="connsiteY20" fmla="*/ 1025514 h 919356"/>
              <a:gd name="connsiteX21" fmla="*/ 2373630 w 4069080"/>
              <a:gd name="connsiteY21" fmla="*/ 919356 h 919356"/>
              <a:gd name="connsiteX22" fmla="*/ 1862938 w 4069080"/>
              <a:gd name="connsiteY22" fmla="*/ 919356 h 919356"/>
              <a:gd name="connsiteX23" fmla="*/ 1263430 w 4069080"/>
              <a:gd name="connsiteY23" fmla="*/ 919356 h 919356"/>
              <a:gd name="connsiteX24" fmla="*/ 708329 w 4069080"/>
              <a:gd name="connsiteY24" fmla="*/ 919356 h 919356"/>
              <a:gd name="connsiteX25" fmla="*/ 153229 w 4069080"/>
              <a:gd name="connsiteY25" fmla="*/ 919356 h 919356"/>
              <a:gd name="connsiteX26" fmla="*/ 0 w 4069080"/>
              <a:gd name="connsiteY26" fmla="*/ 766127 h 919356"/>
              <a:gd name="connsiteX27" fmla="*/ 0 w 4069080"/>
              <a:gd name="connsiteY27" fmla="*/ 766130 h 919356"/>
              <a:gd name="connsiteX28" fmla="*/ 0 w 4069080"/>
              <a:gd name="connsiteY28" fmla="*/ 536291 h 919356"/>
              <a:gd name="connsiteX29" fmla="*/ 0 w 4069080"/>
              <a:gd name="connsiteY29" fmla="*/ 536291 h 919356"/>
              <a:gd name="connsiteX30" fmla="*/ 0 w 4069080"/>
              <a:gd name="connsiteY30" fmla="*/ 153229 h 919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69080" h="919356" fill="none" extrusionOk="0">
                <a:moveTo>
                  <a:pt x="0" y="153229"/>
                </a:moveTo>
                <a:cubicBezTo>
                  <a:pt x="-3374" y="75823"/>
                  <a:pt x="80460" y="-14160"/>
                  <a:pt x="153229" y="0"/>
                </a:cubicBezTo>
                <a:cubicBezTo>
                  <a:pt x="304215" y="-21583"/>
                  <a:pt x="491510" y="29416"/>
                  <a:pt x="663921" y="0"/>
                </a:cubicBezTo>
                <a:cubicBezTo>
                  <a:pt x="836332" y="-29416"/>
                  <a:pt x="1008495" y="10397"/>
                  <a:pt x="1263430" y="0"/>
                </a:cubicBezTo>
                <a:cubicBezTo>
                  <a:pt x="1518365" y="-10397"/>
                  <a:pt x="1593299" y="59115"/>
                  <a:pt x="1796326" y="0"/>
                </a:cubicBezTo>
                <a:cubicBezTo>
                  <a:pt x="1999353" y="-59115"/>
                  <a:pt x="2250395" y="16486"/>
                  <a:pt x="2373630" y="0"/>
                </a:cubicBezTo>
                <a:lnTo>
                  <a:pt x="2373630" y="0"/>
                </a:lnTo>
                <a:cubicBezTo>
                  <a:pt x="2582814" y="-37572"/>
                  <a:pt x="2752777" y="49980"/>
                  <a:pt x="2861920" y="0"/>
                </a:cubicBezTo>
                <a:cubicBezTo>
                  <a:pt x="2971063" y="-49980"/>
                  <a:pt x="3162948" y="13080"/>
                  <a:pt x="3390900" y="0"/>
                </a:cubicBezTo>
                <a:cubicBezTo>
                  <a:pt x="3565111" y="-15690"/>
                  <a:pt x="3754940" y="47438"/>
                  <a:pt x="3915851" y="0"/>
                </a:cubicBezTo>
                <a:cubicBezTo>
                  <a:pt x="3982627" y="17720"/>
                  <a:pt x="4078619" y="70744"/>
                  <a:pt x="4069080" y="153229"/>
                </a:cubicBezTo>
                <a:cubicBezTo>
                  <a:pt x="4101375" y="253089"/>
                  <a:pt x="4037249" y="447250"/>
                  <a:pt x="4069080" y="536291"/>
                </a:cubicBezTo>
                <a:lnTo>
                  <a:pt x="4069080" y="536291"/>
                </a:lnTo>
                <a:cubicBezTo>
                  <a:pt x="4075286" y="590485"/>
                  <a:pt x="4051424" y="717949"/>
                  <a:pt x="4069080" y="766130"/>
                </a:cubicBezTo>
                <a:lnTo>
                  <a:pt x="4069080" y="766127"/>
                </a:lnTo>
                <a:cubicBezTo>
                  <a:pt x="4080188" y="838734"/>
                  <a:pt x="4003179" y="922678"/>
                  <a:pt x="3915851" y="919356"/>
                </a:cubicBezTo>
                <a:cubicBezTo>
                  <a:pt x="3806625" y="921886"/>
                  <a:pt x="3563824" y="882312"/>
                  <a:pt x="3390900" y="919356"/>
                </a:cubicBezTo>
                <a:cubicBezTo>
                  <a:pt x="3456979" y="958745"/>
                  <a:pt x="3504792" y="1031519"/>
                  <a:pt x="3650131" y="1097841"/>
                </a:cubicBezTo>
                <a:cubicBezTo>
                  <a:pt x="3795470" y="1164163"/>
                  <a:pt x="3762021" y="1210073"/>
                  <a:pt x="3899196" y="1269327"/>
                </a:cubicBezTo>
                <a:cubicBezTo>
                  <a:pt x="3742280" y="1273358"/>
                  <a:pt x="3540682" y="1133444"/>
                  <a:pt x="3375418" y="1149170"/>
                </a:cubicBezTo>
                <a:cubicBezTo>
                  <a:pt x="3210154" y="1164896"/>
                  <a:pt x="3080668" y="1024989"/>
                  <a:pt x="2836385" y="1025514"/>
                </a:cubicBezTo>
                <a:cubicBezTo>
                  <a:pt x="2592102" y="1026039"/>
                  <a:pt x="2575293" y="911063"/>
                  <a:pt x="2373630" y="919356"/>
                </a:cubicBezTo>
                <a:cubicBezTo>
                  <a:pt x="2166893" y="955600"/>
                  <a:pt x="1995501" y="881878"/>
                  <a:pt x="1862938" y="919356"/>
                </a:cubicBezTo>
                <a:cubicBezTo>
                  <a:pt x="1730375" y="956834"/>
                  <a:pt x="1436015" y="869175"/>
                  <a:pt x="1263430" y="919356"/>
                </a:cubicBezTo>
                <a:cubicBezTo>
                  <a:pt x="1090845" y="969537"/>
                  <a:pt x="927747" y="862695"/>
                  <a:pt x="708329" y="919356"/>
                </a:cubicBezTo>
                <a:cubicBezTo>
                  <a:pt x="488911" y="976017"/>
                  <a:pt x="308201" y="914688"/>
                  <a:pt x="153229" y="919356"/>
                </a:cubicBezTo>
                <a:cubicBezTo>
                  <a:pt x="55494" y="907866"/>
                  <a:pt x="16787" y="852276"/>
                  <a:pt x="0" y="766127"/>
                </a:cubicBezTo>
                <a:lnTo>
                  <a:pt x="0" y="766130"/>
                </a:lnTo>
                <a:cubicBezTo>
                  <a:pt x="-15960" y="713316"/>
                  <a:pt x="18254" y="631330"/>
                  <a:pt x="0" y="536291"/>
                </a:cubicBezTo>
                <a:lnTo>
                  <a:pt x="0" y="536291"/>
                </a:lnTo>
                <a:cubicBezTo>
                  <a:pt x="-2394" y="421715"/>
                  <a:pt x="35578" y="256403"/>
                  <a:pt x="0" y="153229"/>
                </a:cubicBezTo>
                <a:close/>
              </a:path>
              <a:path w="4069080" h="919356" stroke="0" extrusionOk="0">
                <a:moveTo>
                  <a:pt x="0" y="153229"/>
                </a:moveTo>
                <a:cubicBezTo>
                  <a:pt x="-17421" y="57857"/>
                  <a:pt x="62402" y="2327"/>
                  <a:pt x="153229" y="0"/>
                </a:cubicBezTo>
                <a:cubicBezTo>
                  <a:pt x="380749" y="-5590"/>
                  <a:pt x="626648" y="57765"/>
                  <a:pt x="752737" y="0"/>
                </a:cubicBezTo>
                <a:cubicBezTo>
                  <a:pt x="878826" y="-57765"/>
                  <a:pt x="1138033" y="26671"/>
                  <a:pt x="1285634" y="0"/>
                </a:cubicBezTo>
                <a:cubicBezTo>
                  <a:pt x="1433235" y="-26671"/>
                  <a:pt x="1659400" y="34749"/>
                  <a:pt x="1796326" y="0"/>
                </a:cubicBezTo>
                <a:cubicBezTo>
                  <a:pt x="1933252" y="-34749"/>
                  <a:pt x="2114927" y="43065"/>
                  <a:pt x="2373630" y="0"/>
                </a:cubicBezTo>
                <a:lnTo>
                  <a:pt x="2373630" y="0"/>
                </a:lnTo>
                <a:cubicBezTo>
                  <a:pt x="2491764" y="-37930"/>
                  <a:pt x="2707893" y="32987"/>
                  <a:pt x="2872092" y="0"/>
                </a:cubicBezTo>
                <a:cubicBezTo>
                  <a:pt x="3036291" y="-32987"/>
                  <a:pt x="3240751" y="48569"/>
                  <a:pt x="3390900" y="0"/>
                </a:cubicBezTo>
                <a:cubicBezTo>
                  <a:pt x="3558371" y="-14935"/>
                  <a:pt x="3693709" y="6277"/>
                  <a:pt x="3915851" y="0"/>
                </a:cubicBezTo>
                <a:cubicBezTo>
                  <a:pt x="4003440" y="20506"/>
                  <a:pt x="4049581" y="67488"/>
                  <a:pt x="4069080" y="153229"/>
                </a:cubicBezTo>
                <a:cubicBezTo>
                  <a:pt x="4086843" y="233983"/>
                  <a:pt x="4044553" y="351024"/>
                  <a:pt x="4069080" y="536291"/>
                </a:cubicBezTo>
                <a:lnTo>
                  <a:pt x="4069080" y="536291"/>
                </a:lnTo>
                <a:cubicBezTo>
                  <a:pt x="4091732" y="594086"/>
                  <a:pt x="4053016" y="715943"/>
                  <a:pt x="4069080" y="766130"/>
                </a:cubicBezTo>
                <a:lnTo>
                  <a:pt x="4069080" y="766127"/>
                </a:lnTo>
                <a:cubicBezTo>
                  <a:pt x="4083017" y="833452"/>
                  <a:pt x="3997256" y="918111"/>
                  <a:pt x="3915851" y="919356"/>
                </a:cubicBezTo>
                <a:cubicBezTo>
                  <a:pt x="3687519" y="919459"/>
                  <a:pt x="3518423" y="916981"/>
                  <a:pt x="3390900" y="919356"/>
                </a:cubicBezTo>
                <a:cubicBezTo>
                  <a:pt x="3502795" y="981341"/>
                  <a:pt x="3579559" y="1060842"/>
                  <a:pt x="3655214" y="1101341"/>
                </a:cubicBezTo>
                <a:cubicBezTo>
                  <a:pt x="3730869" y="1141840"/>
                  <a:pt x="3787201" y="1209518"/>
                  <a:pt x="3899196" y="1269327"/>
                </a:cubicBezTo>
                <a:cubicBezTo>
                  <a:pt x="3791795" y="1263989"/>
                  <a:pt x="3666446" y="1179961"/>
                  <a:pt x="3421185" y="1159669"/>
                </a:cubicBezTo>
                <a:cubicBezTo>
                  <a:pt x="3175924" y="1139378"/>
                  <a:pt x="3057308" y="1020322"/>
                  <a:pt x="2897408" y="1039513"/>
                </a:cubicBezTo>
                <a:cubicBezTo>
                  <a:pt x="2737508" y="1058703"/>
                  <a:pt x="2554127" y="923890"/>
                  <a:pt x="2373630" y="919356"/>
                </a:cubicBezTo>
                <a:cubicBezTo>
                  <a:pt x="2185522" y="965005"/>
                  <a:pt x="2106512" y="900889"/>
                  <a:pt x="1862938" y="919356"/>
                </a:cubicBezTo>
                <a:cubicBezTo>
                  <a:pt x="1619364" y="937823"/>
                  <a:pt x="1569871" y="865398"/>
                  <a:pt x="1374450" y="919356"/>
                </a:cubicBezTo>
                <a:cubicBezTo>
                  <a:pt x="1179029" y="973314"/>
                  <a:pt x="1074610" y="898894"/>
                  <a:pt x="885961" y="919356"/>
                </a:cubicBezTo>
                <a:cubicBezTo>
                  <a:pt x="697312" y="939818"/>
                  <a:pt x="321329" y="914127"/>
                  <a:pt x="153229" y="919356"/>
                </a:cubicBezTo>
                <a:cubicBezTo>
                  <a:pt x="86719" y="925696"/>
                  <a:pt x="1921" y="857225"/>
                  <a:pt x="0" y="766127"/>
                </a:cubicBezTo>
                <a:lnTo>
                  <a:pt x="0" y="766130"/>
                </a:lnTo>
                <a:cubicBezTo>
                  <a:pt x="-8137" y="699158"/>
                  <a:pt x="16253" y="649781"/>
                  <a:pt x="0" y="536291"/>
                </a:cubicBezTo>
                <a:lnTo>
                  <a:pt x="0" y="536291"/>
                </a:lnTo>
                <a:cubicBezTo>
                  <a:pt x="-44991" y="430134"/>
                  <a:pt x="16374" y="263268"/>
                  <a:pt x="0" y="153229"/>
                </a:cubicBezTo>
                <a:close/>
              </a:path>
            </a:pathLst>
          </a:custGeom>
          <a:solidFill>
            <a:srgbClr val="AEE7FF"/>
          </a:solidFill>
          <a:ln w="22225">
            <a:noFill/>
            <a:extLst>
              <a:ext uri="{C807C97D-BFC1-408E-A445-0C87EB9F89A2}">
                <ask:lineSketchStyleProps xmlns:ask="http://schemas.microsoft.com/office/drawing/2018/sketchyshapes" xmlns="" sd="1219033472">
                  <a:prstGeom prst="wedgeRoundRectCallout">
                    <a:avLst>
                      <a:gd name="adj1" fmla="val 45825"/>
                      <a:gd name="adj2" fmla="val 88067"/>
                      <a:gd name="adj3" fmla="val 16667"/>
                    </a:avLst>
                  </a:prstGeom>
                  <ask:type>
                    <ask:lineSketchScribbl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altLang="en-US" sz="2400" b="1" dirty="0">
                <a:solidFill>
                  <a:schemeClr val="dk1"/>
                </a:solidFill>
                <a:latin typeface="Microsoft JhengHei"/>
                <a:ea typeface="Microsoft JhengHei"/>
                <a:cs typeface="Microsoft JhengHei"/>
                <a:sym typeface="Microsoft JhengHei"/>
              </a:rPr>
              <a:t>掌握作者「不經意」</a:t>
            </a:r>
          </a:p>
          <a:p>
            <a:pPr marL="0" marR="0" lvl="0" indent="0" algn="ctr" rtl="0">
              <a:spcBef>
                <a:spcPts val="0"/>
              </a:spcBef>
              <a:spcAft>
                <a:spcPts val="0"/>
              </a:spcAft>
              <a:buNone/>
            </a:pPr>
            <a:r>
              <a:rPr lang="zh-TW" altLang="en-US" sz="2400" b="1" dirty="0">
                <a:solidFill>
                  <a:schemeClr val="dk1"/>
                </a:solidFill>
                <a:latin typeface="Microsoft JhengHei"/>
                <a:ea typeface="Microsoft JhengHei"/>
                <a:cs typeface="Microsoft JhengHei"/>
                <a:sym typeface="Microsoft JhengHei"/>
              </a:rPr>
              <a:t>流露的那個時代的想法</a:t>
            </a:r>
          </a:p>
        </p:txBody>
      </p:sp>
    </p:spTree>
    <p:extLst>
      <p:ext uri="{BB962C8B-B14F-4D97-AF65-F5344CB8AC3E}">
        <p14:creationId xmlns:p14="http://schemas.microsoft.com/office/powerpoint/2010/main" val="2577437855"/>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E4F11760-C4A2-72E2-DE73-D6E2F1FFAEA7}"/>
            </a:ext>
          </a:extLst>
        </p:cNvPr>
        <p:cNvGrpSpPr/>
        <p:nvPr/>
      </p:nvGrpSpPr>
      <p:grpSpPr>
        <a:xfrm>
          <a:off x="0" y="0"/>
          <a:ext cx="0" cy="0"/>
          <a:chOff x="0" y="0"/>
          <a:chExt cx="0" cy="0"/>
        </a:xfrm>
      </p:grpSpPr>
      <p:sp>
        <p:nvSpPr>
          <p:cNvPr id="102" name="Google Shape;102;p3">
            <a:extLst>
              <a:ext uri="{FF2B5EF4-FFF2-40B4-BE49-F238E27FC236}">
                <a16:creationId xmlns:a16="http://schemas.microsoft.com/office/drawing/2014/main" xmlns="" id="{2261BA90-F3CA-6574-7618-CF84C2B7A427}"/>
              </a:ext>
            </a:extLst>
          </p:cNvPr>
          <p:cNvSpPr txBox="1">
            <a:spLocks noGrp="1"/>
          </p:cNvSpPr>
          <p:nvPr>
            <p:ph type="title" idx="4294967295"/>
          </p:nvPr>
        </p:nvSpPr>
        <p:spPr>
          <a:xfrm>
            <a:off x="734248" y="695936"/>
            <a:ext cx="5361752" cy="1041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400"/>
              <a:buFont typeface="Microsoft JhengHei"/>
              <a:buNone/>
            </a:pPr>
            <a:r>
              <a:rPr lang="zh-TW" altLang="en-US" sz="2800" b="1" dirty="0">
                <a:latin typeface="Microsoft JhengHei"/>
                <a:ea typeface="Microsoft JhengHei"/>
                <a:cs typeface="Microsoft JhengHei"/>
                <a:sym typeface="Microsoft JhengHei"/>
              </a:rPr>
              <a:t>古、今看待鳳梨心態大不同？</a:t>
            </a:r>
            <a:endParaRPr sz="2800" dirty="0"/>
          </a:p>
        </p:txBody>
      </p:sp>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7D665232-E633-678B-AA04-89058A2B4003}"/>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7D665232-E633-678B-AA04-89058A2B4003}"/>
                  </a:ext>
                </a:extLst>
              </p:cNvPr>
              <p:cNvPicPr/>
              <p:nvPr/>
            </p:nvPicPr>
            <p:blipFill>
              <a:blip r:embed="rId4"/>
              <a:stretch>
                <a:fillRect/>
              </a:stretch>
            </p:blipFill>
            <p:spPr>
              <a:xfrm>
                <a:off x="1293014" y="4850005"/>
                <a:ext cx="36000" cy="216000"/>
              </a:xfrm>
              <a:prstGeom prst="rect">
                <a:avLst/>
              </a:prstGeom>
            </p:spPr>
          </p:pic>
        </mc:Fallback>
      </mc:AlternateContent>
      <p:pic>
        <p:nvPicPr>
          <p:cNvPr id="6" name="圖片 5" descr="一張含有 圖畫, 鳥類, 園藝學, 植物學 的圖片&#10;&#10;AI 產生的內容可能不正確。">
            <a:extLst>
              <a:ext uri="{FF2B5EF4-FFF2-40B4-BE49-F238E27FC236}">
                <a16:creationId xmlns:a16="http://schemas.microsoft.com/office/drawing/2014/main" xmlns="" id="{74828569-C9FC-77CE-535D-7577F96D39D1}"/>
              </a:ext>
            </a:extLst>
          </p:cNvPr>
          <p:cNvPicPr>
            <a:picLocks noChangeAspect="1"/>
          </p:cNvPicPr>
          <p:nvPr/>
        </p:nvPicPr>
        <p:blipFill>
          <a:blip r:embed="rId5">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7" name="圖片 6">
            <a:extLst>
              <a:ext uri="{FF2B5EF4-FFF2-40B4-BE49-F238E27FC236}">
                <a16:creationId xmlns:a16="http://schemas.microsoft.com/office/drawing/2014/main" xmlns="" id="{79E5278B-F062-66B3-6B70-ABB396FCCC7F}"/>
              </a:ext>
            </a:extLst>
          </p:cNvPr>
          <p:cNvPicPr>
            <a:picLocks noChangeAspect="1"/>
          </p:cNvPicPr>
          <p:nvPr/>
        </p:nvPicPr>
        <p:blipFill>
          <a:blip r:embed="rId6">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0" name="圖片 9" descr="一張含有 文字, 海報 的圖片&#10;&#10;AI 產生的內容可能不正確。">
            <a:extLst>
              <a:ext uri="{FF2B5EF4-FFF2-40B4-BE49-F238E27FC236}">
                <a16:creationId xmlns:a16="http://schemas.microsoft.com/office/drawing/2014/main" xmlns="" id="{9CF5C908-FD4A-C5C2-3E0D-E00007B230E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1" name="圖片 10" descr="一張含有 圖畫, 藝術, 寫生, 植物 的圖片&#10;&#10;AI 產生的內容可能不正確。">
            <a:extLst>
              <a:ext uri="{FF2B5EF4-FFF2-40B4-BE49-F238E27FC236}">
                <a16:creationId xmlns:a16="http://schemas.microsoft.com/office/drawing/2014/main" xmlns="" id="{646DF2DD-91DF-6AB1-286E-85A16A757793}"/>
              </a:ext>
            </a:extLst>
          </p:cNvPr>
          <p:cNvPicPr>
            <a:picLocks noChangeAspect="1"/>
          </p:cNvPicPr>
          <p:nvPr/>
        </p:nvPicPr>
        <p:blipFill>
          <a:blip r:embed="rId8">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920802132"/>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E60384AB-A414-413B-A998-170D218737EA}"/>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FA55FABF-EE54-AAB4-44EE-2C12424E4AE7}"/>
              </a:ext>
            </a:extLst>
          </p:cNvPr>
          <p:cNvSpPr txBox="1">
            <a:spLocks/>
          </p:cNvSpPr>
          <p:nvPr/>
        </p:nvSpPr>
        <p:spPr>
          <a:xfrm>
            <a:off x="2047668" y="1087168"/>
            <a:ext cx="369781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透過閱讀能幫助解惑</a:t>
            </a:r>
            <a:endParaRPr lang="zh-TW" altLang="en-US" sz="2800" dirty="0"/>
          </a:p>
        </p:txBody>
      </p:sp>
      <p:sp>
        <p:nvSpPr>
          <p:cNvPr id="3" name="Google Shape;138;p7">
            <a:extLst>
              <a:ext uri="{FF2B5EF4-FFF2-40B4-BE49-F238E27FC236}">
                <a16:creationId xmlns:a16="http://schemas.microsoft.com/office/drawing/2014/main" xmlns="" id="{454F3CE0-1EDE-2DF4-410F-567D89BDC627}"/>
              </a:ext>
            </a:extLst>
          </p:cNvPr>
          <p:cNvSpPr txBox="1"/>
          <p:nvPr/>
        </p:nvSpPr>
        <p:spPr>
          <a:xfrm>
            <a:off x="1426784" y="2262691"/>
            <a:ext cx="9338433" cy="3711574"/>
          </a:xfrm>
          <a:custGeom>
            <a:avLst/>
            <a:gdLst>
              <a:gd name="connsiteX0" fmla="*/ 0 w 9338433"/>
              <a:gd name="connsiteY0" fmla="*/ 0 h 3711574"/>
              <a:gd name="connsiteX1" fmla="*/ 490268 w 9338433"/>
              <a:gd name="connsiteY1" fmla="*/ 0 h 3711574"/>
              <a:gd name="connsiteX2" fmla="*/ 793767 w 9338433"/>
              <a:gd name="connsiteY2" fmla="*/ 0 h 3711574"/>
              <a:gd name="connsiteX3" fmla="*/ 1564188 w 9338433"/>
              <a:gd name="connsiteY3" fmla="*/ 0 h 3711574"/>
              <a:gd name="connsiteX4" fmla="*/ 2054455 w 9338433"/>
              <a:gd name="connsiteY4" fmla="*/ 0 h 3711574"/>
              <a:gd name="connsiteX5" fmla="*/ 2544723 w 9338433"/>
              <a:gd name="connsiteY5" fmla="*/ 0 h 3711574"/>
              <a:gd name="connsiteX6" fmla="*/ 3315144 w 9338433"/>
              <a:gd name="connsiteY6" fmla="*/ 0 h 3711574"/>
              <a:gd name="connsiteX7" fmla="*/ 3712027 w 9338433"/>
              <a:gd name="connsiteY7" fmla="*/ 0 h 3711574"/>
              <a:gd name="connsiteX8" fmla="*/ 4482448 w 9338433"/>
              <a:gd name="connsiteY8" fmla="*/ 0 h 3711574"/>
              <a:gd name="connsiteX9" fmla="*/ 5252869 w 9338433"/>
              <a:gd name="connsiteY9" fmla="*/ 0 h 3711574"/>
              <a:gd name="connsiteX10" fmla="*/ 5836521 w 9338433"/>
              <a:gd name="connsiteY10" fmla="*/ 0 h 3711574"/>
              <a:gd name="connsiteX11" fmla="*/ 6606941 w 9338433"/>
              <a:gd name="connsiteY11" fmla="*/ 0 h 3711574"/>
              <a:gd name="connsiteX12" fmla="*/ 7097209 w 9338433"/>
              <a:gd name="connsiteY12" fmla="*/ 0 h 3711574"/>
              <a:gd name="connsiteX13" fmla="*/ 7587477 w 9338433"/>
              <a:gd name="connsiteY13" fmla="*/ 0 h 3711574"/>
              <a:gd name="connsiteX14" fmla="*/ 8264513 w 9338433"/>
              <a:gd name="connsiteY14" fmla="*/ 0 h 3711574"/>
              <a:gd name="connsiteX15" fmla="*/ 8754781 w 9338433"/>
              <a:gd name="connsiteY15" fmla="*/ 0 h 3711574"/>
              <a:gd name="connsiteX16" fmla="*/ 9338433 w 9338433"/>
              <a:gd name="connsiteY16" fmla="*/ 0 h 3711574"/>
              <a:gd name="connsiteX17" fmla="*/ 9338433 w 9338433"/>
              <a:gd name="connsiteY17" fmla="*/ 604456 h 3711574"/>
              <a:gd name="connsiteX18" fmla="*/ 9338433 w 9338433"/>
              <a:gd name="connsiteY18" fmla="*/ 1171797 h 3711574"/>
              <a:gd name="connsiteX19" fmla="*/ 9338433 w 9338433"/>
              <a:gd name="connsiteY19" fmla="*/ 1739138 h 3711574"/>
              <a:gd name="connsiteX20" fmla="*/ 9338433 w 9338433"/>
              <a:gd name="connsiteY20" fmla="*/ 2158015 h 3711574"/>
              <a:gd name="connsiteX21" fmla="*/ 9338433 w 9338433"/>
              <a:gd name="connsiteY21" fmla="*/ 2614009 h 3711574"/>
              <a:gd name="connsiteX22" fmla="*/ 9338433 w 9338433"/>
              <a:gd name="connsiteY22" fmla="*/ 3181349 h 3711574"/>
              <a:gd name="connsiteX23" fmla="*/ 9338433 w 9338433"/>
              <a:gd name="connsiteY23" fmla="*/ 3711574 h 3711574"/>
              <a:gd name="connsiteX24" fmla="*/ 8941550 w 9338433"/>
              <a:gd name="connsiteY24" fmla="*/ 3711574 h 3711574"/>
              <a:gd name="connsiteX25" fmla="*/ 8638051 w 9338433"/>
              <a:gd name="connsiteY25" fmla="*/ 3711574 h 3711574"/>
              <a:gd name="connsiteX26" fmla="*/ 8334551 w 9338433"/>
              <a:gd name="connsiteY26" fmla="*/ 3711574 h 3711574"/>
              <a:gd name="connsiteX27" fmla="*/ 7750899 w 9338433"/>
              <a:gd name="connsiteY27" fmla="*/ 3711574 h 3711574"/>
              <a:gd name="connsiteX28" fmla="*/ 7354016 w 9338433"/>
              <a:gd name="connsiteY28" fmla="*/ 3711574 h 3711574"/>
              <a:gd name="connsiteX29" fmla="*/ 6676980 w 9338433"/>
              <a:gd name="connsiteY29" fmla="*/ 3711574 h 3711574"/>
              <a:gd name="connsiteX30" fmla="*/ 6280096 w 9338433"/>
              <a:gd name="connsiteY30" fmla="*/ 3711574 h 3711574"/>
              <a:gd name="connsiteX31" fmla="*/ 5603060 w 9338433"/>
              <a:gd name="connsiteY31" fmla="*/ 3711574 h 3711574"/>
              <a:gd name="connsiteX32" fmla="*/ 5299561 w 9338433"/>
              <a:gd name="connsiteY32" fmla="*/ 3711574 h 3711574"/>
              <a:gd name="connsiteX33" fmla="*/ 4622524 w 9338433"/>
              <a:gd name="connsiteY33" fmla="*/ 3711574 h 3711574"/>
              <a:gd name="connsiteX34" fmla="*/ 4225641 w 9338433"/>
              <a:gd name="connsiteY34" fmla="*/ 3711574 h 3711574"/>
              <a:gd name="connsiteX35" fmla="*/ 3922142 w 9338433"/>
              <a:gd name="connsiteY35" fmla="*/ 3711574 h 3711574"/>
              <a:gd name="connsiteX36" fmla="*/ 3525258 w 9338433"/>
              <a:gd name="connsiteY36" fmla="*/ 3711574 h 3711574"/>
              <a:gd name="connsiteX37" fmla="*/ 2848222 w 9338433"/>
              <a:gd name="connsiteY37" fmla="*/ 3711574 h 3711574"/>
              <a:gd name="connsiteX38" fmla="*/ 2451339 w 9338433"/>
              <a:gd name="connsiteY38" fmla="*/ 3711574 h 3711574"/>
              <a:gd name="connsiteX39" fmla="*/ 2147840 w 9338433"/>
              <a:gd name="connsiteY39" fmla="*/ 3711574 h 3711574"/>
              <a:gd name="connsiteX40" fmla="*/ 1750956 w 9338433"/>
              <a:gd name="connsiteY40" fmla="*/ 3711574 h 3711574"/>
              <a:gd name="connsiteX41" fmla="*/ 1260688 w 9338433"/>
              <a:gd name="connsiteY41" fmla="*/ 3711574 h 3711574"/>
              <a:gd name="connsiteX42" fmla="*/ 677036 w 9338433"/>
              <a:gd name="connsiteY42" fmla="*/ 3711574 h 3711574"/>
              <a:gd name="connsiteX43" fmla="*/ 0 w 9338433"/>
              <a:gd name="connsiteY43" fmla="*/ 3711574 h 3711574"/>
              <a:gd name="connsiteX44" fmla="*/ 0 w 9338433"/>
              <a:gd name="connsiteY44" fmla="*/ 3107118 h 3711574"/>
              <a:gd name="connsiteX45" fmla="*/ 0 w 9338433"/>
              <a:gd name="connsiteY45" fmla="*/ 2576893 h 3711574"/>
              <a:gd name="connsiteX46" fmla="*/ 0 w 9338433"/>
              <a:gd name="connsiteY46" fmla="*/ 2046668 h 3711574"/>
              <a:gd name="connsiteX47" fmla="*/ 0 w 9338433"/>
              <a:gd name="connsiteY47" fmla="*/ 1516443 h 3711574"/>
              <a:gd name="connsiteX48" fmla="*/ 0 w 9338433"/>
              <a:gd name="connsiteY48" fmla="*/ 986218 h 3711574"/>
              <a:gd name="connsiteX49" fmla="*/ 0 w 9338433"/>
              <a:gd name="connsiteY49" fmla="*/ 493109 h 3711574"/>
              <a:gd name="connsiteX50" fmla="*/ 0 w 9338433"/>
              <a:gd name="connsiteY50" fmla="*/ 0 h 371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11574"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39236" y="189947"/>
                  <a:pt x="9288753" y="402425"/>
                  <a:pt x="9338433" y="604456"/>
                </a:cubicBezTo>
                <a:cubicBezTo>
                  <a:pt x="9388113" y="806487"/>
                  <a:pt x="9301624" y="937004"/>
                  <a:pt x="9338433" y="1171797"/>
                </a:cubicBezTo>
                <a:cubicBezTo>
                  <a:pt x="9375242" y="1406590"/>
                  <a:pt x="9310152" y="1487071"/>
                  <a:pt x="9338433" y="1739138"/>
                </a:cubicBezTo>
                <a:cubicBezTo>
                  <a:pt x="9366714" y="1991205"/>
                  <a:pt x="9311221" y="1961952"/>
                  <a:pt x="9338433" y="2158015"/>
                </a:cubicBezTo>
                <a:cubicBezTo>
                  <a:pt x="9365645" y="2354078"/>
                  <a:pt x="9302267" y="2451389"/>
                  <a:pt x="9338433" y="2614009"/>
                </a:cubicBezTo>
                <a:cubicBezTo>
                  <a:pt x="9374599" y="2776629"/>
                  <a:pt x="9280072" y="3013897"/>
                  <a:pt x="9338433" y="3181349"/>
                </a:cubicBezTo>
                <a:cubicBezTo>
                  <a:pt x="9396794" y="3348801"/>
                  <a:pt x="9309053" y="3492218"/>
                  <a:pt x="9338433" y="3711574"/>
                </a:cubicBezTo>
                <a:cubicBezTo>
                  <a:pt x="9213791" y="3731340"/>
                  <a:pt x="9108070" y="3706801"/>
                  <a:pt x="8941550" y="3711574"/>
                </a:cubicBezTo>
                <a:cubicBezTo>
                  <a:pt x="8775030" y="3716347"/>
                  <a:pt x="8755687" y="3692974"/>
                  <a:pt x="8638051" y="3711574"/>
                </a:cubicBezTo>
                <a:cubicBezTo>
                  <a:pt x="8520415" y="3730174"/>
                  <a:pt x="8430421" y="3700384"/>
                  <a:pt x="8334551" y="3711574"/>
                </a:cubicBezTo>
                <a:cubicBezTo>
                  <a:pt x="8238681" y="3722764"/>
                  <a:pt x="7868086" y="3675090"/>
                  <a:pt x="7750899" y="3711574"/>
                </a:cubicBezTo>
                <a:cubicBezTo>
                  <a:pt x="7633712" y="3748058"/>
                  <a:pt x="7516711" y="3666351"/>
                  <a:pt x="7354016" y="3711574"/>
                </a:cubicBezTo>
                <a:cubicBezTo>
                  <a:pt x="7191321" y="3756797"/>
                  <a:pt x="6921017" y="3691044"/>
                  <a:pt x="6676980" y="3711574"/>
                </a:cubicBezTo>
                <a:cubicBezTo>
                  <a:pt x="6432943" y="3732104"/>
                  <a:pt x="6378483" y="3687156"/>
                  <a:pt x="6280096" y="3711574"/>
                </a:cubicBezTo>
                <a:cubicBezTo>
                  <a:pt x="6181709" y="3735992"/>
                  <a:pt x="5783282" y="3662620"/>
                  <a:pt x="5603060" y="3711574"/>
                </a:cubicBezTo>
                <a:cubicBezTo>
                  <a:pt x="5422838" y="3760528"/>
                  <a:pt x="5393003" y="3696426"/>
                  <a:pt x="5299561" y="3711574"/>
                </a:cubicBezTo>
                <a:cubicBezTo>
                  <a:pt x="5206119" y="3726722"/>
                  <a:pt x="4844842" y="3699036"/>
                  <a:pt x="4622524" y="3711574"/>
                </a:cubicBezTo>
                <a:cubicBezTo>
                  <a:pt x="4400206" y="3724112"/>
                  <a:pt x="4391546" y="3709470"/>
                  <a:pt x="4225641" y="3711574"/>
                </a:cubicBezTo>
                <a:cubicBezTo>
                  <a:pt x="4059736" y="3713678"/>
                  <a:pt x="4019771" y="3675244"/>
                  <a:pt x="3922142" y="3711574"/>
                </a:cubicBezTo>
                <a:cubicBezTo>
                  <a:pt x="3824513" y="3747904"/>
                  <a:pt x="3699934" y="3706130"/>
                  <a:pt x="3525258" y="3711574"/>
                </a:cubicBezTo>
                <a:cubicBezTo>
                  <a:pt x="3350582" y="3717018"/>
                  <a:pt x="3082038" y="3654365"/>
                  <a:pt x="2848222" y="3711574"/>
                </a:cubicBezTo>
                <a:cubicBezTo>
                  <a:pt x="2614406" y="3768783"/>
                  <a:pt x="2620147" y="3677961"/>
                  <a:pt x="2451339" y="3711574"/>
                </a:cubicBezTo>
                <a:cubicBezTo>
                  <a:pt x="2282531" y="3745187"/>
                  <a:pt x="2260455" y="3696751"/>
                  <a:pt x="2147840" y="3711574"/>
                </a:cubicBezTo>
                <a:cubicBezTo>
                  <a:pt x="2035225" y="3726397"/>
                  <a:pt x="1927612" y="3702560"/>
                  <a:pt x="1750956" y="3711574"/>
                </a:cubicBezTo>
                <a:cubicBezTo>
                  <a:pt x="1574300" y="3720588"/>
                  <a:pt x="1482915" y="3706518"/>
                  <a:pt x="1260688" y="3711574"/>
                </a:cubicBezTo>
                <a:cubicBezTo>
                  <a:pt x="1038461" y="3716630"/>
                  <a:pt x="844666" y="3659806"/>
                  <a:pt x="677036" y="3711574"/>
                </a:cubicBezTo>
                <a:cubicBezTo>
                  <a:pt x="509406" y="3763342"/>
                  <a:pt x="257240" y="3634751"/>
                  <a:pt x="0" y="3711574"/>
                </a:cubicBezTo>
                <a:cubicBezTo>
                  <a:pt x="-33774" y="3532200"/>
                  <a:pt x="26900" y="3381909"/>
                  <a:pt x="0" y="3107118"/>
                </a:cubicBezTo>
                <a:cubicBezTo>
                  <a:pt x="-26900" y="2832327"/>
                  <a:pt x="55398" y="2809935"/>
                  <a:pt x="0" y="2576893"/>
                </a:cubicBezTo>
                <a:cubicBezTo>
                  <a:pt x="-55398" y="2343852"/>
                  <a:pt x="54414" y="2209507"/>
                  <a:pt x="0" y="2046668"/>
                </a:cubicBezTo>
                <a:cubicBezTo>
                  <a:pt x="-54414" y="1883829"/>
                  <a:pt x="56450" y="1676023"/>
                  <a:pt x="0" y="1516443"/>
                </a:cubicBezTo>
                <a:cubicBezTo>
                  <a:pt x="-56450" y="1356864"/>
                  <a:pt x="30503" y="1246614"/>
                  <a:pt x="0" y="986218"/>
                </a:cubicBezTo>
                <a:cubicBezTo>
                  <a:pt x="-30503" y="725823"/>
                  <a:pt x="12945" y="633499"/>
                  <a:pt x="0" y="493109"/>
                </a:cubicBezTo>
                <a:cubicBezTo>
                  <a:pt x="-12945" y="352719"/>
                  <a:pt x="51069" y="215806"/>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684000" tIns="540000" rIns="324000" bIns="45700" anchor="t" anchorCtr="0">
            <a:normAutofit/>
          </a:bodyPr>
          <a:lstStyle/>
          <a:p>
            <a:pPr lvl="0">
              <a:buClr>
                <a:srgbClr val="333333"/>
              </a:buClr>
              <a:buSzPts val="2600"/>
            </a:pPr>
            <a:r>
              <a:rPr lang="zh-TW" altLang="en-US" sz="2400" b="1" dirty="0">
                <a:solidFill>
                  <a:srgbClr val="333333"/>
                </a:solidFill>
                <a:latin typeface="Microsoft JhengHei"/>
                <a:ea typeface="Microsoft JhengHei"/>
                <a:cs typeface="Microsoft JhengHei"/>
                <a:sym typeface="Microsoft JhengHei"/>
              </a:rPr>
              <a:t>解讀圖片的第三種層次：</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閱讀相關文章，並運用文章資訊</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掌握圖片作者「不經意」流露屬於那個時代的一些想法</a:t>
            </a:r>
          </a:p>
          <a:p>
            <a:pPr marL="514350" lvl="0" indent="-514350">
              <a:buClr>
                <a:srgbClr val="333333"/>
              </a:buClr>
              <a:buSzPts val="26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buClr>
                <a:srgbClr val="333333"/>
              </a:buClr>
              <a:buSzPts val="26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更深刻的認識圖片產生</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描繪的時代</a:t>
            </a:r>
          </a:p>
        </p:txBody>
      </p:sp>
      <p:pic>
        <p:nvPicPr>
          <p:cNvPr id="5" name="圖片 4">
            <a:extLst>
              <a:ext uri="{FF2B5EF4-FFF2-40B4-BE49-F238E27FC236}">
                <a16:creationId xmlns:a16="http://schemas.microsoft.com/office/drawing/2014/main" xmlns="" id="{D52EE0F1-E62A-7A1E-1D53-ECD4FAF0350E}"/>
              </a:ext>
            </a:extLst>
          </p:cNvPr>
          <p:cNvPicPr>
            <a:picLocks noChangeAspect="1"/>
          </p:cNvPicPr>
          <p:nvPr/>
        </p:nvPicPr>
        <p:blipFill>
          <a:blip r:embed="rId3"/>
          <a:stretch>
            <a:fillRect/>
          </a:stretch>
        </p:blipFill>
        <p:spPr>
          <a:xfrm>
            <a:off x="10015894" y="4722667"/>
            <a:ext cx="1117600" cy="1358900"/>
          </a:xfrm>
          <a:prstGeom prst="rect">
            <a:avLst/>
          </a:prstGeom>
        </p:spPr>
      </p:pic>
    </p:spTree>
    <p:extLst>
      <p:ext uri="{BB962C8B-B14F-4D97-AF65-F5344CB8AC3E}">
        <p14:creationId xmlns:p14="http://schemas.microsoft.com/office/powerpoint/2010/main" val="3848885416"/>
      </p:ext>
    </p:extLst>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B7E3CEB4-CE95-6766-F60D-E154AB985637}"/>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B5EF12DC-BDD0-61A2-A536-16C79CE92509}"/>
              </a:ext>
            </a:extLst>
          </p:cNvPr>
          <p:cNvSpPr txBox="1"/>
          <p:nvPr/>
        </p:nvSpPr>
        <p:spPr>
          <a:xfrm>
            <a:off x="1426784" y="2352041"/>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792000" tIns="144000" rIns="324000" bIns="45700" anchor="t" anchorCtr="0">
            <a:normAutofit/>
          </a:bodyPr>
          <a:lstStyle/>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分組閱讀相關文章，深入認識理解圖片產生的時代。</a:t>
            </a:r>
          </a:p>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小組報告：</a:t>
            </a:r>
          </a:p>
          <a:p>
            <a:pPr lvl="0">
              <a:lnSpc>
                <a:spcPct val="150000"/>
              </a:lnSpc>
              <a:spcBef>
                <a:spcPts val="1200"/>
              </a:spcBef>
              <a:buClr>
                <a:srgbClr val="333333"/>
              </a:buClr>
              <a:buSzPts val="2600"/>
            </a:pPr>
            <a:r>
              <a:rPr lang="en-US" altLang="zh-TW" sz="2600" b="1" dirty="0">
                <a:solidFill>
                  <a:srgbClr val="333333"/>
                </a:solidFill>
                <a:latin typeface="Microsoft JhengHei"/>
                <a:ea typeface="Microsoft JhengHei"/>
                <a:cs typeface="Microsoft JhengHei"/>
                <a:sym typeface="Microsoft JhengHei"/>
              </a:rPr>
              <a:t>⑴</a:t>
            </a:r>
            <a:r>
              <a:rPr lang="zh-TW" altLang="en-US" sz="2600" b="1" dirty="0">
                <a:solidFill>
                  <a:srgbClr val="333333"/>
                </a:solidFill>
                <a:latin typeface="Microsoft JhengHei"/>
                <a:ea typeface="Microsoft JhengHei"/>
                <a:cs typeface="Microsoft JhengHei"/>
                <a:sym typeface="Microsoft JhengHei"/>
              </a:rPr>
              <a:t> 簡介該組閱讀短文的重點。</a:t>
            </a:r>
          </a:p>
          <a:p>
            <a:pPr lvl="0">
              <a:lnSpc>
                <a:spcPct val="150000"/>
              </a:lnSpc>
              <a:spcBef>
                <a:spcPts val="1200"/>
              </a:spcBef>
              <a:buClr>
                <a:srgbClr val="333333"/>
              </a:buClr>
              <a:buSzPts val="2600"/>
            </a:pPr>
            <a:r>
              <a:rPr lang="en-US" altLang="zh-TW" sz="2600" b="1" dirty="0">
                <a:solidFill>
                  <a:srgbClr val="333333"/>
                </a:solidFill>
                <a:latin typeface="Microsoft JhengHei"/>
                <a:ea typeface="Microsoft JhengHei"/>
                <a:cs typeface="Microsoft JhengHei"/>
                <a:sym typeface="Microsoft JhengHei"/>
              </a:rPr>
              <a:t>⑵</a:t>
            </a:r>
            <a:r>
              <a:rPr lang="zh-TW" altLang="en-US" sz="2600" b="1" dirty="0">
                <a:solidFill>
                  <a:srgbClr val="333333"/>
                </a:solidFill>
                <a:latin typeface="Microsoft JhengHei"/>
                <a:ea typeface="Microsoft JhengHei"/>
                <a:cs typeface="Microsoft JhengHei"/>
                <a:sym typeface="Microsoft JhengHei"/>
              </a:rPr>
              <a:t> 說明該組學習單（三）的答案。</a:t>
            </a: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pic>
        <p:nvPicPr>
          <p:cNvPr id="6" name="圖片 5" descr="一張含有 螢幕擷取畫面, Rectangle, 圖形, 鮮豔 的圖片&#10;&#10;AI 產生的內容可能不正確。">
            <a:extLst>
              <a:ext uri="{FF2B5EF4-FFF2-40B4-BE49-F238E27FC236}">
                <a16:creationId xmlns:a16="http://schemas.microsoft.com/office/drawing/2014/main" xmlns="" id="{98B91B87-E9E3-1752-EA1E-3950FB8BFDBB}"/>
              </a:ext>
            </a:extLst>
          </p:cNvPr>
          <p:cNvPicPr>
            <a:picLocks noChangeAspect="1"/>
          </p:cNvPicPr>
          <p:nvPr/>
        </p:nvPicPr>
        <p:blipFill>
          <a:blip r:embed="rId3"/>
          <a:stretch>
            <a:fillRect/>
          </a:stretch>
        </p:blipFill>
        <p:spPr>
          <a:xfrm>
            <a:off x="8609931" y="3619500"/>
            <a:ext cx="2033134" cy="2714393"/>
          </a:xfrm>
          <a:prstGeom prst="rect">
            <a:avLst/>
          </a:prstGeom>
        </p:spPr>
      </p:pic>
      <p:sp>
        <p:nvSpPr>
          <p:cNvPr id="2" name="Google Shape;102;p3">
            <a:extLst>
              <a:ext uri="{FF2B5EF4-FFF2-40B4-BE49-F238E27FC236}">
                <a16:creationId xmlns:a16="http://schemas.microsoft.com/office/drawing/2014/main" xmlns="" id="{F8C478CA-387C-5EA6-3CAF-508A37BF5722}"/>
              </a:ext>
            </a:extLst>
          </p:cNvPr>
          <p:cNvSpPr txBox="1">
            <a:spLocks/>
          </p:cNvSpPr>
          <p:nvPr/>
        </p:nvSpPr>
        <p:spPr>
          <a:xfrm>
            <a:off x="2072640" y="1026208"/>
            <a:ext cx="834432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活動三 以文章深入圖片的時代</a:t>
            </a:r>
            <a:endParaRPr lang="zh-TW" altLang="en-US" sz="2800" dirty="0"/>
          </a:p>
        </p:txBody>
      </p:sp>
    </p:spTree>
    <p:extLst>
      <p:ext uri="{BB962C8B-B14F-4D97-AF65-F5344CB8AC3E}">
        <p14:creationId xmlns:p14="http://schemas.microsoft.com/office/powerpoint/2010/main" val="401337784"/>
      </p:ext>
    </p:extLst>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022707AC-B2A7-181A-8F9D-708E69F8D913}"/>
            </a:ext>
          </a:extLst>
        </p:cNvPr>
        <p:cNvGrpSpPr/>
        <p:nvPr/>
      </p:nvGrpSpPr>
      <p:grpSpPr>
        <a:xfrm>
          <a:off x="0" y="0"/>
          <a:ext cx="0" cy="0"/>
          <a:chOff x="0" y="0"/>
          <a:chExt cx="0" cy="0"/>
        </a:xfrm>
      </p:grpSpPr>
      <p:pic>
        <p:nvPicPr>
          <p:cNvPr id="3" name="圖片 2" descr="一張含有 藝術 的圖片&#10;&#10;AI 產生的內容可能不正確。">
            <a:extLst>
              <a:ext uri="{FF2B5EF4-FFF2-40B4-BE49-F238E27FC236}">
                <a16:creationId xmlns:a16="http://schemas.microsoft.com/office/drawing/2014/main" xmlns="" id="{0BDB5DDC-3D65-974A-CC73-F36749830994}"/>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7" name="文字方塊 6">
            <a:extLst>
              <a:ext uri="{FF2B5EF4-FFF2-40B4-BE49-F238E27FC236}">
                <a16:creationId xmlns:a16="http://schemas.microsoft.com/office/drawing/2014/main" xmlns="" id="{BB3F97D6-0CE7-DCDF-0A49-8FE596F99457}"/>
              </a:ext>
            </a:extLst>
          </p:cNvPr>
          <p:cNvSpPr txBox="1"/>
          <p:nvPr/>
        </p:nvSpPr>
        <p:spPr>
          <a:xfrm>
            <a:off x="3768941" y="973048"/>
            <a:ext cx="3597881" cy="497316"/>
          </a:xfrm>
          <a:prstGeom prst="rect">
            <a:avLst/>
          </a:prstGeom>
          <a:noFill/>
        </p:spPr>
        <p:txBody>
          <a:bodyPr wrap="square" rtlCol="0">
            <a:spAutoFit/>
          </a:bodyPr>
          <a:lstStyle/>
          <a:p>
            <a:pPr lvl="0">
              <a:lnSpc>
                <a:spcPct val="150000"/>
              </a:lnSpc>
            </a:pP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丁</a:t>
            </a:r>
            <a:r>
              <a:rPr lang="en-US" altLang="zh-TW" sz="2000" b="1" dirty="0">
                <a:solidFill>
                  <a:schemeClr val="dk1"/>
                </a:solidFill>
                <a:latin typeface="Microsoft JhengHei"/>
                <a:ea typeface="Microsoft JhengHei"/>
                <a:cs typeface="Microsoft JhengHei"/>
                <a:sym typeface="Microsoft JhengHei"/>
              </a:rPr>
              <a:t>)</a:t>
            </a:r>
            <a:r>
              <a:rPr lang="zh-TW" altLang="en-US" sz="2000" b="1" dirty="0">
                <a:solidFill>
                  <a:schemeClr val="dk1"/>
                </a:solidFill>
                <a:latin typeface="Microsoft JhengHei"/>
                <a:ea typeface="Microsoft JhengHei"/>
                <a:cs typeface="Microsoft JhengHei"/>
                <a:sym typeface="Microsoft JhengHei"/>
              </a:rPr>
              <a:t>文章</a:t>
            </a:r>
            <a:endParaRPr lang="zh-TW" altLang="en-US" sz="1100" b="1" dirty="0"/>
          </a:p>
        </p:txBody>
      </p:sp>
      <p:sp>
        <p:nvSpPr>
          <p:cNvPr id="6" name="副標題 9">
            <a:extLst>
              <a:ext uri="{FF2B5EF4-FFF2-40B4-BE49-F238E27FC236}">
                <a16:creationId xmlns:a16="http://schemas.microsoft.com/office/drawing/2014/main" xmlns="" id="{F0B53F50-9FCC-B543-565D-F5E1510F9031}"/>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0" name="副標題 9">
            <a:extLst>
              <a:ext uri="{FF2B5EF4-FFF2-40B4-BE49-F238E27FC236}">
                <a16:creationId xmlns:a16="http://schemas.microsoft.com/office/drawing/2014/main" xmlns="" id="{1F5BD53B-BAC9-1E5F-56A1-A89442505CC1}"/>
              </a:ext>
            </a:extLst>
          </p:cNvPr>
          <p:cNvSpPr txBox="1">
            <a:spLocks/>
          </p:cNvSpPr>
          <p:nvPr/>
        </p:nvSpPr>
        <p:spPr>
          <a:xfrm>
            <a:off x="3832012" y="2031396"/>
            <a:ext cx="7775788" cy="406460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spcBef>
                <a:spcPts val="1200"/>
              </a:spcBef>
            </a:pPr>
            <a:r>
              <a:rPr lang="zh-TW" altLang="en-US" sz="1600" dirty="0">
                <a:latin typeface="Microsoft JhengHei"/>
                <a:ea typeface="Microsoft JhengHei"/>
                <a:cs typeface="Microsoft JhengHei"/>
                <a:sym typeface="Microsoft JhengHei"/>
              </a:rPr>
              <a:t>美洲大陸原住民讚美這種熱帶作物是「超級水果」，因為它可以當藥、醱酵成酒精，纖維可作弓弦，線可織布。</a:t>
            </a:r>
          </a:p>
          <a:p>
            <a:pPr algn="just">
              <a:lnSpc>
                <a:spcPct val="150000"/>
              </a:lnSpc>
              <a:spcBef>
                <a:spcPts val="1200"/>
              </a:spcBef>
            </a:pPr>
            <a:r>
              <a:rPr lang="zh-TW" altLang="en-US" sz="1600" dirty="0">
                <a:latin typeface="Microsoft JhengHei"/>
                <a:ea typeface="Microsoft JhengHei"/>
                <a:cs typeface="Microsoft JhengHei"/>
                <a:sym typeface="Microsoft JhengHei"/>
              </a:rPr>
              <a:t>公元</a:t>
            </a:r>
            <a:r>
              <a:rPr lang="en-US" altLang="zh-TW" sz="1600" dirty="0">
                <a:latin typeface="Microsoft JhengHei"/>
                <a:ea typeface="Microsoft JhengHei"/>
                <a:cs typeface="Microsoft JhengHei"/>
                <a:sym typeface="Microsoft JhengHei"/>
              </a:rPr>
              <a:t>1493</a:t>
            </a:r>
            <a:r>
              <a:rPr lang="zh-TW" altLang="en-US" sz="1600" dirty="0">
                <a:latin typeface="Microsoft JhengHei"/>
                <a:ea typeface="Microsoft JhengHei"/>
                <a:cs typeface="Microsoft JhengHei"/>
                <a:sym typeface="Microsoft JhengHei"/>
              </a:rPr>
              <a:t>年，航海家哥倫布在美洲邂逅這個「超級水果」，認為它是世界最好吃的水果；雖然果實不耐長途跋涉、橫渡大西洋，哥倫布還是成功地把它帶回西班牙。</a:t>
            </a:r>
          </a:p>
          <a:p>
            <a:pPr algn="just">
              <a:lnSpc>
                <a:spcPct val="150000"/>
              </a:lnSpc>
              <a:spcBef>
                <a:spcPts val="1200"/>
              </a:spcBef>
            </a:pPr>
            <a:r>
              <a:rPr lang="en-US" altLang="zh-TW" sz="1600" dirty="0">
                <a:latin typeface="Microsoft JhengHei"/>
                <a:ea typeface="Microsoft JhengHei"/>
                <a:cs typeface="Microsoft JhengHei"/>
                <a:sym typeface="Microsoft JhengHei"/>
              </a:rPr>
              <a:t>16</a:t>
            </a:r>
            <a:r>
              <a:rPr lang="zh-TW" altLang="en-US" sz="1600" dirty="0">
                <a:latin typeface="Microsoft JhengHei"/>
                <a:ea typeface="Microsoft JhengHei"/>
                <a:cs typeface="Microsoft JhengHei"/>
                <a:sym typeface="Microsoft JhengHei"/>
              </a:rPr>
              <a:t>～</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世紀，歐洲人一直將它當作皇家、貴族珍貴的財產，用來當擺飾觀賞、或放在餐桌向賓客炫富。在溫帶氣候的歐洲，想培育這種熱帶水果，著實不易，英國直到</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世紀才成功將它放在有火爐取暖的溫室裏培養，稱為「</a:t>
            </a:r>
            <a:r>
              <a:rPr lang="en" altLang="zh-TW" sz="1600" dirty="0">
                <a:latin typeface="Microsoft JhengHei"/>
                <a:ea typeface="Microsoft JhengHei"/>
                <a:cs typeface="Microsoft JhengHei"/>
                <a:sym typeface="Microsoft JhengHei"/>
              </a:rPr>
              <a:t>Pineapple</a:t>
            </a:r>
            <a:r>
              <a:rPr lang="zh-TW" altLang="en"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將它與名貴的蘋果比美。到了</a:t>
            </a:r>
            <a:r>
              <a:rPr lang="en-US" altLang="zh-TW" sz="1600" dirty="0">
                <a:latin typeface="Microsoft JhengHei"/>
                <a:ea typeface="Microsoft JhengHei"/>
                <a:cs typeface="Microsoft JhengHei"/>
                <a:sym typeface="Microsoft JhengHei"/>
              </a:rPr>
              <a:t>18</a:t>
            </a:r>
            <a:r>
              <a:rPr lang="zh-TW" altLang="en-US" sz="1600" dirty="0">
                <a:latin typeface="Microsoft JhengHei"/>
                <a:ea typeface="Microsoft JhengHei"/>
                <a:cs typeface="Microsoft JhengHei"/>
                <a:sym typeface="Microsoft JhengHei"/>
              </a:rPr>
              <a:t>～</a:t>
            </a:r>
            <a:r>
              <a:rPr lang="en-US" altLang="zh-TW" sz="1600" dirty="0">
                <a:latin typeface="Microsoft JhengHei"/>
                <a:ea typeface="Microsoft JhengHei"/>
                <a:cs typeface="Microsoft JhengHei"/>
                <a:sym typeface="Microsoft JhengHei"/>
              </a:rPr>
              <a:t>19</a:t>
            </a:r>
            <a:r>
              <a:rPr lang="zh-TW" altLang="en-US" sz="1600" dirty="0">
                <a:latin typeface="Microsoft JhengHei"/>
                <a:ea typeface="Microsoft JhengHei"/>
                <a:cs typeface="Microsoft JhengHei"/>
                <a:sym typeface="Microsoft JhengHei"/>
              </a:rPr>
              <a:t>世紀，歐洲人發現這種水果是船上長途旅行罹患壞血病者的解藥。這種兼具美味、藥用與經濟價值的熱帶水果即是鳳梨。</a:t>
            </a:r>
          </a:p>
          <a:p>
            <a:pPr algn="just">
              <a:lnSpc>
                <a:spcPct val="15000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75091252"/>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xmlns="" id="{176CBAEB-4A5F-0FDE-6DD4-BE9281D2291C}"/>
            </a:ext>
          </a:extLst>
        </p:cNvPr>
        <p:cNvGrpSpPr/>
        <p:nvPr/>
      </p:nvGrpSpPr>
      <p:grpSpPr>
        <a:xfrm>
          <a:off x="0" y="0"/>
          <a:ext cx="0" cy="0"/>
          <a:chOff x="0" y="0"/>
          <a:chExt cx="0" cy="0"/>
        </a:xfrm>
      </p:grpSpPr>
      <p:sp>
        <p:nvSpPr>
          <p:cNvPr id="6" name="副標題 5">
            <a:extLst>
              <a:ext uri="{FF2B5EF4-FFF2-40B4-BE49-F238E27FC236}">
                <a16:creationId xmlns:a16="http://schemas.microsoft.com/office/drawing/2014/main" xmlns="" id="{EC4254E4-667C-45B0-CA1E-0346D280095E}"/>
              </a:ext>
            </a:extLst>
          </p:cNvPr>
          <p:cNvSpPr>
            <a:spLocks noGrp="1"/>
          </p:cNvSpPr>
          <p:nvPr>
            <p:ph type="subTitle" idx="4294967295"/>
          </p:nvPr>
        </p:nvSpPr>
        <p:spPr>
          <a:xfrm>
            <a:off x="4745475" y="3514130"/>
            <a:ext cx="6374168" cy="1047750"/>
          </a:xfrm>
        </p:spPr>
        <p:txBody>
          <a:bodyPr>
            <a:noAutofit/>
          </a:bodyPr>
          <a:lstStyle/>
          <a:p>
            <a:pPr marL="50800" indent="0">
              <a:buNone/>
            </a:pPr>
            <a:r>
              <a:rPr lang="zh-TW" altLang="en-US" sz="4800" b="1" dirty="0">
                <a:latin typeface="Microsoft JhengHei"/>
                <a:ea typeface="Microsoft JhengHei"/>
                <a:cs typeface="Microsoft JhengHei"/>
                <a:sym typeface="Microsoft JhengHei"/>
              </a:rPr>
              <a:t>臺灣</a:t>
            </a:r>
            <a:r>
              <a:rPr lang="zh-TW" altLang="en-US" sz="4800" b="1" dirty="0">
                <a:highlight>
                  <a:srgbClr val="FED55C"/>
                </a:highlight>
                <a:latin typeface="Microsoft JhengHei"/>
                <a:ea typeface="Microsoft JhengHei"/>
                <a:cs typeface="Microsoft JhengHei"/>
                <a:sym typeface="Microsoft JhengHei"/>
              </a:rPr>
              <a:t>鳳梨</a:t>
            </a:r>
            <a:r>
              <a:rPr lang="zh-TW" altLang="en-US" sz="4800" b="1" dirty="0">
                <a:latin typeface="Microsoft JhengHei"/>
                <a:ea typeface="Microsoft JhengHei"/>
                <a:cs typeface="Microsoft JhengHei"/>
                <a:sym typeface="Microsoft JhengHei"/>
              </a:rPr>
              <a:t>的華麗轉身</a:t>
            </a:r>
          </a:p>
        </p:txBody>
      </p:sp>
      <p:sp>
        <p:nvSpPr>
          <p:cNvPr id="8" name="標題 7">
            <a:extLst>
              <a:ext uri="{FF2B5EF4-FFF2-40B4-BE49-F238E27FC236}">
                <a16:creationId xmlns:a16="http://schemas.microsoft.com/office/drawing/2014/main" xmlns="" id="{B2F363AD-0327-8B90-A1F6-0D4B63AC8393}"/>
              </a:ext>
            </a:extLst>
          </p:cNvPr>
          <p:cNvSpPr>
            <a:spLocks noGrp="1"/>
          </p:cNvSpPr>
          <p:nvPr>
            <p:ph type="ctrTitle" idx="4294967295"/>
          </p:nvPr>
        </p:nvSpPr>
        <p:spPr>
          <a:xfrm>
            <a:off x="4565994" y="2625130"/>
            <a:ext cx="5995550" cy="889000"/>
          </a:xfrm>
        </p:spPr>
        <p:txBody>
          <a:bodyPr>
            <a:noAutofit/>
          </a:bodyPr>
          <a:lstStyle/>
          <a:p>
            <a:pPr algn="ctr"/>
            <a:r>
              <a:rPr lang="zh-TW" altLang="en-US" sz="7200" b="1" dirty="0">
                <a:latin typeface="Microsoft JhengHei"/>
                <a:ea typeface="Microsoft JhengHei"/>
                <a:cs typeface="Microsoft JhengHei"/>
                <a:sym typeface="Microsoft JhengHei"/>
              </a:rPr>
              <a:t>舌尖上的臺灣</a:t>
            </a:r>
            <a:endParaRPr lang="zh-TW" altLang="en-US" sz="7200" b="1" dirty="0"/>
          </a:p>
        </p:txBody>
      </p:sp>
      <p:sp>
        <p:nvSpPr>
          <p:cNvPr id="3" name="副標題 5">
            <a:extLst>
              <a:ext uri="{FF2B5EF4-FFF2-40B4-BE49-F238E27FC236}">
                <a16:creationId xmlns:a16="http://schemas.microsoft.com/office/drawing/2014/main" xmlns="" id="{627FDB4F-8FBD-CBEE-CF94-09FDA5E99902}"/>
              </a:ext>
            </a:extLst>
          </p:cNvPr>
          <p:cNvSpPr txBox="1">
            <a:spLocks/>
          </p:cNvSpPr>
          <p:nvPr/>
        </p:nvSpPr>
        <p:spPr>
          <a:xfrm>
            <a:off x="431247" y="5273375"/>
            <a:ext cx="2846151" cy="58405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pPr algn="ctr"/>
            <a:endParaRPr lang="zh-TW" altLang="en-US" sz="2800" b="1" i="1" dirty="0">
              <a:latin typeface="Microsoft JhengHei"/>
              <a:ea typeface="Microsoft JhengHei"/>
              <a:cs typeface="Microsoft JhengHei"/>
              <a:sym typeface="Microsoft JhengHei"/>
            </a:endParaRPr>
          </a:p>
        </p:txBody>
      </p:sp>
      <p:sp>
        <p:nvSpPr>
          <p:cNvPr id="12" name="文字方塊 11">
            <a:extLst>
              <a:ext uri="{FF2B5EF4-FFF2-40B4-BE49-F238E27FC236}">
                <a16:creationId xmlns:a16="http://schemas.microsoft.com/office/drawing/2014/main" xmlns="" id="{917850EE-A79A-C4DD-E64D-F86C0395C66A}"/>
              </a:ext>
            </a:extLst>
          </p:cNvPr>
          <p:cNvSpPr txBox="1"/>
          <p:nvPr/>
        </p:nvSpPr>
        <p:spPr>
          <a:xfrm>
            <a:off x="919908" y="5943600"/>
            <a:ext cx="1107675"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第一堂課</a:t>
            </a:r>
            <a:endParaRPr lang="zh-TW" altLang="en-US" sz="900" b="1" dirty="0"/>
          </a:p>
        </p:txBody>
      </p:sp>
    </p:spTree>
    <p:extLst>
      <p:ext uri="{BB962C8B-B14F-4D97-AF65-F5344CB8AC3E}">
        <p14:creationId xmlns:p14="http://schemas.microsoft.com/office/powerpoint/2010/main" val="150127578"/>
      </p:ext>
    </p:extLst>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0573F291-0539-E742-9543-73604A1FFE3E}"/>
            </a:ext>
          </a:extLst>
        </p:cNvPr>
        <p:cNvGrpSpPr/>
        <p:nvPr/>
      </p:nvGrpSpPr>
      <p:grpSpPr>
        <a:xfrm>
          <a:off x="0" y="0"/>
          <a:ext cx="0" cy="0"/>
          <a:chOff x="0" y="0"/>
          <a:chExt cx="0" cy="0"/>
        </a:xfrm>
      </p:grpSpPr>
      <p:sp>
        <p:nvSpPr>
          <p:cNvPr id="7" name="文字方塊 6">
            <a:extLst>
              <a:ext uri="{FF2B5EF4-FFF2-40B4-BE49-F238E27FC236}">
                <a16:creationId xmlns:a16="http://schemas.microsoft.com/office/drawing/2014/main" xmlns="" id="{D4957345-7AFD-E89D-9A28-A84F212F551C}"/>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丁</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6" name="Google Shape;138;p7">
            <a:extLst>
              <a:ext uri="{FF2B5EF4-FFF2-40B4-BE49-F238E27FC236}">
                <a16:creationId xmlns:a16="http://schemas.microsoft.com/office/drawing/2014/main" xmlns="" id="{451C7693-409B-8BEC-05C5-FB86C8122311}"/>
              </a:ext>
            </a:extLst>
          </p:cNvPr>
          <p:cNvSpPr txBox="1"/>
          <p:nvPr/>
        </p:nvSpPr>
        <p:spPr>
          <a:xfrm>
            <a:off x="1238269" y="2248240"/>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鳳梨能從美洲傳至歐洲等地，主要是受到下列何事件的影響？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根據本篇文章，原產於美洲熱帶地區的鳳梨，要移植到其他地區，會遇到什麼困難？</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a:t>
            </a:r>
            <a:r>
              <a:rPr lang="en-US" altLang="zh-TW" sz="2400" b="1" dirty="0">
                <a:solidFill>
                  <a:srgbClr val="333333"/>
                </a:solidFill>
                <a:latin typeface="Microsoft JhengHei"/>
                <a:ea typeface="Microsoft JhengHei"/>
                <a:cs typeface="Microsoft JhengHei"/>
                <a:sym typeface="Microsoft JhengHei"/>
              </a:rPr>
              <a:t>16</a:t>
            </a:r>
            <a:r>
              <a:rPr lang="zh-TW" altLang="en-US" sz="2400" b="1" dirty="0">
                <a:solidFill>
                  <a:srgbClr val="333333"/>
                </a:solidFill>
                <a:latin typeface="Microsoft JhengHei"/>
                <a:ea typeface="Microsoft JhengHei"/>
                <a:cs typeface="Microsoft JhengHei"/>
                <a:sym typeface="Microsoft JhengHei"/>
              </a:rPr>
              <a:t>～</a:t>
            </a:r>
            <a:r>
              <a:rPr lang="en-US" altLang="zh-TW" sz="2400" b="1" dirty="0">
                <a:solidFill>
                  <a:srgbClr val="333333"/>
                </a:solidFill>
                <a:latin typeface="Microsoft JhengHei"/>
                <a:ea typeface="Microsoft JhengHei"/>
                <a:cs typeface="Microsoft JhengHei"/>
                <a:sym typeface="Microsoft JhengHei"/>
              </a:rPr>
              <a:t>18</a:t>
            </a:r>
            <a:r>
              <a:rPr lang="zh-TW" altLang="en-US" sz="2400" b="1" dirty="0">
                <a:solidFill>
                  <a:srgbClr val="333333"/>
                </a:solidFill>
                <a:latin typeface="Microsoft JhengHei"/>
                <a:ea typeface="Microsoft JhengHei"/>
                <a:cs typeface="Microsoft JhengHei"/>
                <a:sym typeface="Microsoft JhengHei"/>
              </a:rPr>
              <a:t>世紀的歐洲人對鳳梨的看法，與今日人們的看法有何異同？</a:t>
            </a:r>
          </a:p>
        </p:txBody>
      </p:sp>
    </p:spTree>
    <p:extLst>
      <p:ext uri="{BB962C8B-B14F-4D97-AF65-F5344CB8AC3E}">
        <p14:creationId xmlns:p14="http://schemas.microsoft.com/office/powerpoint/2010/main" val="3240282958"/>
      </p:ext>
    </p:extLst>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B5AD2533-7BB1-F09B-14CD-ACBD4FDC475E}"/>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xmlns="" id="{F5A09671-61BA-AAD2-8791-F1A4C47BCBC7}"/>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xmlns="" id="{AF7B5349-C51E-78EC-F4C2-396352F0F2E5}"/>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甲</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xmlns="" id="{BF0D9370-0759-7BF7-681C-FEF881103A3E}"/>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xmlns="" id="{C1679CD4-0B5E-FDD7-4EA2-6D73016511A6}"/>
              </a:ext>
            </a:extLst>
          </p:cNvPr>
          <p:cNvSpPr txBox="1">
            <a:spLocks/>
          </p:cNvSpPr>
          <p:nvPr/>
        </p:nvSpPr>
        <p:spPr>
          <a:xfrm>
            <a:off x="3832012" y="2031396"/>
            <a:ext cx="7775788" cy="392180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020"/>
              </a:lnSpc>
              <a:spcBef>
                <a:spcPts val="1200"/>
              </a:spcBef>
            </a:pPr>
            <a:r>
              <a:rPr lang="zh-TW" altLang="en-US" sz="1600" dirty="0">
                <a:latin typeface="Microsoft JhengHei"/>
                <a:ea typeface="Microsoft JhengHei"/>
                <a:cs typeface="Microsoft JhengHei"/>
                <a:sym typeface="Microsoft JhengHei"/>
              </a:rPr>
              <a:t>葡萄牙人在</a:t>
            </a:r>
            <a:r>
              <a:rPr lang="en-US" altLang="zh-TW" sz="1600" dirty="0">
                <a:latin typeface="Microsoft JhengHei"/>
                <a:ea typeface="Microsoft JhengHei"/>
                <a:cs typeface="Microsoft JhengHei"/>
                <a:sym typeface="Microsoft JhengHei"/>
              </a:rPr>
              <a:t>16</a:t>
            </a:r>
            <a:r>
              <a:rPr lang="zh-TW" altLang="en-US" sz="1600" dirty="0">
                <a:latin typeface="Microsoft JhengHei"/>
                <a:ea typeface="Microsoft JhengHei"/>
                <a:cs typeface="Microsoft JhengHei"/>
                <a:sym typeface="Microsoft JhengHei"/>
              </a:rPr>
              <a:t>世紀中葉，把鳳梨從美洲引介到印度果亞、澳門及東南亞一帶，鳳梨在這些地方有了「菠蘿」、「旺梨」、「黃梨」等不同的名稱。</a:t>
            </a:r>
          </a:p>
          <a:p>
            <a:pPr algn="just">
              <a:lnSpc>
                <a:spcPts val="2020"/>
              </a:lnSpc>
              <a:spcBef>
                <a:spcPts val="1200"/>
              </a:spcBef>
            </a:pPr>
            <a:r>
              <a:rPr lang="en-US" altLang="zh-TW" sz="1600" dirty="0">
                <a:latin typeface="Microsoft JhengHei"/>
                <a:ea typeface="Microsoft JhengHei"/>
                <a:cs typeface="Microsoft JhengHei"/>
                <a:sym typeface="Microsoft JhengHei"/>
              </a:rPr>
              <a:t>17</a:t>
            </a:r>
            <a:r>
              <a:rPr lang="zh-TW" altLang="en-US" sz="1600" dirty="0">
                <a:latin typeface="Microsoft JhengHei"/>
                <a:ea typeface="Microsoft JhengHei"/>
                <a:cs typeface="Microsoft JhengHei"/>
                <a:sym typeface="Microsoft JhengHei"/>
              </a:rPr>
              <a:t>世紀中國移民遷徙來臺，也帶來了鳳梨苗在臺灣種植。這些最早渡海來臺的鳳梨始祖「本島仔」，也被稱為「在來種」，具有氣味香濃、果實小、產量低、果肉纖維多、結眼也較深等特點。清代的記載稱它「色黃，味甘酸，清芬襲人」，可是它的屬性極寒，吃多容易腹瀉，並未受到人們的歡迎。</a:t>
            </a:r>
          </a:p>
          <a:p>
            <a:pPr algn="just">
              <a:lnSpc>
                <a:spcPts val="2320"/>
              </a:lnSpc>
              <a:spcBef>
                <a:spcPts val="1200"/>
              </a:spcBef>
            </a:pPr>
            <a:r>
              <a:rPr lang="zh-TW" altLang="en-US" sz="1600" dirty="0">
                <a:latin typeface="Microsoft JhengHei"/>
                <a:ea typeface="Microsoft JhengHei"/>
                <a:cs typeface="Microsoft JhengHei"/>
                <a:sym typeface="Microsoft JhengHei"/>
              </a:rPr>
              <a:t>清代康熙晚年，閩浙總督覺羅滿保因為新鮮鳳梨無法長途運輸，只能送鳳梨苗等臺灣土產給康熙皇帝，讓皇帝在北京試種。但可能因為當時的植栽知識與技術，無法將鳳梨這種熱帶水果移植到溫帶氣候的北京一帶，導致皇帝認為鳳梨對國家經濟是沒有什麼幫助的。</a:t>
            </a:r>
          </a:p>
          <a:p>
            <a:pPr algn="just">
              <a:lnSpc>
                <a:spcPts val="2020"/>
              </a:lnSpc>
              <a:spcBef>
                <a:spcPts val="1200"/>
              </a:spcBef>
            </a:pPr>
            <a:r>
              <a:rPr lang="zh-TW" altLang="en-US" sz="1600" dirty="0">
                <a:latin typeface="Microsoft JhengHei"/>
                <a:ea typeface="Microsoft JhengHei"/>
                <a:cs typeface="Microsoft JhengHei"/>
                <a:sym typeface="Microsoft JhengHei"/>
              </a:rPr>
              <a:t>清代乾隆時期一位來臺的官員六十七，請畫工繪製</a:t>
            </a:r>
            <a:r>
              <a:rPr lang="en-US" altLang="zh-TW"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臺海采風圖</a:t>
            </a:r>
            <a:r>
              <a:rPr lang="en-US" altLang="zh-TW" sz="1600" dirty="0">
                <a:latin typeface="Microsoft JhengHei"/>
                <a:ea typeface="Microsoft JhengHei"/>
                <a:cs typeface="Microsoft JhengHei"/>
                <a:sym typeface="Microsoft JhengHei"/>
              </a:rPr>
              <a:t>》</a:t>
            </a:r>
            <a:r>
              <a:rPr lang="zh-TW" altLang="en-US" sz="1600" dirty="0">
                <a:latin typeface="Microsoft JhengHei"/>
                <a:ea typeface="Microsoft JhengHei"/>
                <a:cs typeface="Microsoft JhengHei"/>
                <a:sym typeface="Microsoft JhengHei"/>
              </a:rPr>
              <a:t>，記錄臺灣特有的動植物，以便回北京後作為禮物分送親友，因而為當時的臺灣鳳梨留下圖像記錄。</a:t>
            </a:r>
          </a:p>
          <a:p>
            <a:pPr algn="just">
              <a:lnSpc>
                <a:spcPts val="2020"/>
              </a:lnSpc>
              <a:spcBef>
                <a:spcPts val="1200"/>
              </a:spcBef>
            </a:pPr>
            <a:endParaRPr lang="zh-TW" altLang="en-US" sz="1600" dirty="0">
              <a:latin typeface="Microsoft JhengHei"/>
              <a:ea typeface="Microsoft JhengHei"/>
              <a:cs typeface="Microsoft JhengHei"/>
              <a:sym typeface="Microsoft JhengHei"/>
            </a:endParaRPr>
          </a:p>
          <a:p>
            <a:pPr algn="just">
              <a:lnSpc>
                <a:spcPts val="20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4087384711"/>
      </p:ext>
    </p:extLst>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99913CCA-BB71-A684-6689-BD37510185D9}"/>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xmlns="" id="{E2C35DD0-4243-34D3-5D02-DF4A026D7B50}"/>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丁</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xmlns="" id="{E205B676-8F0E-8F37-B7F2-959A54288FA6}"/>
              </a:ext>
            </a:extLst>
          </p:cNvPr>
          <p:cNvSpPr txBox="1"/>
          <p:nvPr/>
        </p:nvSpPr>
        <p:spPr>
          <a:xfrm>
            <a:off x="1238269" y="2248240"/>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en-US" altLang="zh-TW" sz="2400" b="1" dirty="0">
                <a:solidFill>
                  <a:srgbClr val="333333"/>
                </a:solidFill>
                <a:latin typeface="Microsoft JhengHei"/>
                <a:ea typeface="Microsoft JhengHei"/>
                <a:cs typeface="Microsoft JhengHei"/>
                <a:sym typeface="Microsoft JhengHei"/>
              </a:rPr>
              <a:t>17</a:t>
            </a:r>
            <a:r>
              <a:rPr lang="zh-TW" altLang="en-US" sz="2400" b="1" dirty="0">
                <a:solidFill>
                  <a:srgbClr val="333333"/>
                </a:solidFill>
                <a:latin typeface="Microsoft JhengHei"/>
                <a:ea typeface="Microsoft JhengHei"/>
                <a:cs typeface="Microsoft JhengHei"/>
                <a:sym typeface="Microsoft JhengHei"/>
              </a:rPr>
              <a:t>世紀，原產於美洲的鳳梨能傳進臺灣，主要是受到下列何事件的影響？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根據本篇文章內容，官員六十七當時繪製本張圖片的目的是什麼？</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請參考學習單（二）所收集的資訊及本篇文章內容，你認為康熙皇帝對鳳梨的看法，與今日人們的看法有何異同？</a:t>
            </a:r>
          </a:p>
        </p:txBody>
      </p:sp>
    </p:spTree>
    <p:extLst>
      <p:ext uri="{BB962C8B-B14F-4D97-AF65-F5344CB8AC3E}">
        <p14:creationId xmlns:p14="http://schemas.microsoft.com/office/powerpoint/2010/main" val="609063467"/>
      </p:ext>
    </p:extLst>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D0B24C38-37BE-F3B6-32B7-4CE3067517C4}"/>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xmlns="" id="{9C7E72D7-FD70-89FE-D884-59601B1EC375}"/>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xmlns="" id="{DFE65984-D00B-2D80-3333-3B840AC25A20}"/>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乙</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xmlns="" id="{C9DE2163-4F87-FC20-A1F5-A193E03BD627}"/>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xmlns="" id="{681B9121-9A26-2A77-546F-008556F08F2F}"/>
              </a:ext>
            </a:extLst>
          </p:cNvPr>
          <p:cNvSpPr txBox="1">
            <a:spLocks/>
          </p:cNvSpPr>
          <p:nvPr/>
        </p:nvSpPr>
        <p:spPr>
          <a:xfrm>
            <a:off x="3832012" y="2031395"/>
            <a:ext cx="7775788" cy="406460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50000"/>
              </a:lnSpc>
              <a:spcBef>
                <a:spcPts val="1200"/>
              </a:spcBef>
            </a:pPr>
            <a:r>
              <a:rPr lang="en-US" altLang="zh-TW" sz="1600" dirty="0">
                <a:latin typeface="Microsoft JhengHei"/>
                <a:ea typeface="Microsoft JhengHei"/>
                <a:cs typeface="Microsoft JhengHei"/>
                <a:sym typeface="Microsoft JhengHei"/>
              </a:rPr>
              <a:t>1895</a:t>
            </a:r>
            <a:r>
              <a:rPr lang="zh-TW" altLang="en-US" sz="1600" dirty="0">
                <a:latin typeface="Microsoft JhengHei"/>
                <a:ea typeface="Microsoft JhengHei"/>
                <a:cs typeface="Microsoft JhengHei"/>
                <a:sym typeface="Microsoft JhengHei"/>
              </a:rPr>
              <a:t>年日本領有臺灣後，對處在溫帶的日本人而言，臺灣鳳梨是新奇的熱帶水果，卻因新鮮鳳梨不易保存而難以享受其美味。</a:t>
            </a:r>
          </a:p>
          <a:p>
            <a:pPr algn="just">
              <a:lnSpc>
                <a:spcPct val="150000"/>
              </a:lnSpc>
              <a:spcBef>
                <a:spcPts val="1200"/>
              </a:spcBef>
            </a:pPr>
            <a:r>
              <a:rPr lang="zh-TW" altLang="en-US" sz="1600" dirty="0">
                <a:latin typeface="Microsoft JhengHei"/>
                <a:ea typeface="Microsoft JhengHei"/>
                <a:cs typeface="Microsoft JhengHei"/>
                <a:sym typeface="Microsoft JhengHei"/>
              </a:rPr>
              <a:t>為了讓臺灣鳳梨能順利銷回日本，日本商人將新鮮鳳梨用罐頭密封保存，成功使鳳梨罐頭進入日本市場，訂購量不斷增加。為了因應銷日鳳梨罐頭日益增長的龐大商機，並解決在來種鳳梨不利加工的困擾，臺灣總督府不僅自夏威夷引進「開英種」鳳梨（即今日俗稱「土鳳梨」），還採取機械化生產製造，短短幾年臺灣鳳梨罐頭產業便突飛猛進地成長。</a:t>
            </a:r>
          </a:p>
          <a:p>
            <a:pPr algn="just">
              <a:lnSpc>
                <a:spcPct val="150000"/>
              </a:lnSpc>
              <a:spcBef>
                <a:spcPts val="1200"/>
              </a:spcBef>
            </a:pPr>
            <a:r>
              <a:rPr lang="en-US" altLang="zh-TW" sz="1600" dirty="0">
                <a:latin typeface="Microsoft JhengHei"/>
                <a:ea typeface="Microsoft JhengHei"/>
                <a:cs typeface="Microsoft JhengHei"/>
                <a:sym typeface="Microsoft JhengHei"/>
              </a:rPr>
              <a:t>1930</a:t>
            </a:r>
            <a:r>
              <a:rPr lang="zh-TW" altLang="en-US" sz="1600" dirty="0">
                <a:latin typeface="Microsoft JhengHei"/>
                <a:ea typeface="Microsoft JhengHei"/>
                <a:cs typeface="Microsoft JhengHei"/>
                <a:sym typeface="Microsoft JhengHei"/>
              </a:rPr>
              <a:t>年代，隨著世界經濟大恐慌的影響，中日之間戰爭腳步日益逼近，總督府逐步收奪全臺的鳳梨工廠納為國營企業，統一管理鳳梨的生產、銷售和價格。</a:t>
            </a:r>
            <a:r>
              <a:rPr lang="en-US" altLang="zh-TW" sz="1600" dirty="0">
                <a:latin typeface="Microsoft JhengHei"/>
                <a:ea typeface="Microsoft JhengHei"/>
                <a:cs typeface="Microsoft JhengHei"/>
                <a:sym typeface="Microsoft JhengHei"/>
              </a:rPr>
              <a:t>1940</a:t>
            </a:r>
            <a:r>
              <a:rPr lang="zh-TW" altLang="en-US" sz="1600" dirty="0">
                <a:latin typeface="Microsoft JhengHei"/>
                <a:ea typeface="Microsoft JhengHei"/>
                <a:cs typeface="Microsoft JhengHei"/>
                <a:sym typeface="Microsoft JhengHei"/>
              </a:rPr>
              <a:t>年代太平洋戰爭爆發後，臺灣的鳳梨罐頭產業遇上沉重的打擊。</a:t>
            </a:r>
          </a:p>
        </p:txBody>
      </p:sp>
    </p:spTree>
    <p:extLst>
      <p:ext uri="{BB962C8B-B14F-4D97-AF65-F5344CB8AC3E}">
        <p14:creationId xmlns:p14="http://schemas.microsoft.com/office/powerpoint/2010/main" val="512203441"/>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EFAC8D64-9339-6A40-3E7F-A9183836F819}"/>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xmlns="" id="{18974FF3-4579-62DB-A090-EF28B9CF8BC7}"/>
              </a:ext>
            </a:extLst>
          </p:cNvPr>
          <p:cNvSpPr txBox="1"/>
          <p:nvPr/>
        </p:nvSpPr>
        <p:spPr>
          <a:xfrm>
            <a:off x="2097544" y="1017686"/>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乙</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xmlns="" id="{FF0BC3C5-557B-E692-1749-B466BC241025}"/>
              </a:ext>
            </a:extLst>
          </p:cNvPr>
          <p:cNvSpPr txBox="1"/>
          <p:nvPr/>
        </p:nvSpPr>
        <p:spPr>
          <a:xfrm>
            <a:off x="1238269" y="2074068"/>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日治時期，臺灣鳳梨罐頭產業的興盛，主要是受到下列何事件的影響？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請結合學習單（二）的回答及本篇文章內容，推論這張圖片的作者為什麼要突顯臺灣鳳梨的產量數字？</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請參考學習單（二）所收集的資訊及本篇文章內容，你認為當時的日本人對鳳梨的看法，與今日人們的看法有何異同？</a:t>
            </a:r>
          </a:p>
        </p:txBody>
      </p:sp>
    </p:spTree>
    <p:extLst>
      <p:ext uri="{BB962C8B-B14F-4D97-AF65-F5344CB8AC3E}">
        <p14:creationId xmlns:p14="http://schemas.microsoft.com/office/powerpoint/2010/main" val="3559313686"/>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37591689-2C6A-5773-DFB0-7772E4F98D2E}"/>
            </a:ext>
          </a:extLst>
        </p:cNvPr>
        <p:cNvGrpSpPr/>
        <p:nvPr/>
      </p:nvGrpSpPr>
      <p:grpSpPr>
        <a:xfrm>
          <a:off x="0" y="0"/>
          <a:ext cx="0" cy="0"/>
          <a:chOff x="0" y="0"/>
          <a:chExt cx="0" cy="0"/>
        </a:xfrm>
      </p:grpSpPr>
      <p:pic>
        <p:nvPicPr>
          <p:cNvPr id="2" name="圖片 1" descr="一張含有 藝術 的圖片&#10;&#10;AI 產生的內容可能不正確。">
            <a:extLst>
              <a:ext uri="{FF2B5EF4-FFF2-40B4-BE49-F238E27FC236}">
                <a16:creationId xmlns:a16="http://schemas.microsoft.com/office/drawing/2014/main" xmlns="" id="{DD38E5A4-D097-6226-C68F-822A87462045}"/>
              </a:ext>
            </a:extLst>
          </p:cNvPr>
          <p:cNvPicPr>
            <a:picLocks noChangeAspect="1"/>
          </p:cNvPicPr>
          <p:nvPr/>
        </p:nvPicPr>
        <p:blipFill>
          <a:blip r:embed="rId3"/>
          <a:stretch>
            <a:fillRect/>
          </a:stretch>
        </p:blipFill>
        <p:spPr>
          <a:xfrm>
            <a:off x="986232" y="2723848"/>
            <a:ext cx="2164303" cy="2249596"/>
          </a:xfrm>
          <a:prstGeom prst="rect">
            <a:avLst/>
          </a:prstGeom>
        </p:spPr>
      </p:pic>
      <p:sp>
        <p:nvSpPr>
          <p:cNvPr id="6" name="文字方塊 5">
            <a:extLst>
              <a:ext uri="{FF2B5EF4-FFF2-40B4-BE49-F238E27FC236}">
                <a16:creationId xmlns:a16="http://schemas.microsoft.com/office/drawing/2014/main" xmlns="" id="{775BFDA7-8524-00EB-ACE0-726037DE5768}"/>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學習單（三）</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丙</a:t>
            </a: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文章</a:t>
            </a:r>
          </a:p>
        </p:txBody>
      </p:sp>
      <p:sp>
        <p:nvSpPr>
          <p:cNvPr id="8" name="副標題 9">
            <a:extLst>
              <a:ext uri="{FF2B5EF4-FFF2-40B4-BE49-F238E27FC236}">
                <a16:creationId xmlns:a16="http://schemas.microsoft.com/office/drawing/2014/main" xmlns="" id="{5EDFE863-7CED-C857-97A7-A47775FC520E}"/>
              </a:ext>
            </a:extLst>
          </p:cNvPr>
          <p:cNvSpPr txBox="1">
            <a:spLocks/>
          </p:cNvSpPr>
          <p:nvPr/>
        </p:nvSpPr>
        <p:spPr>
          <a:xfrm>
            <a:off x="385798" y="1645167"/>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000" b="1" dirty="0">
                <a:latin typeface="Microsoft JhengHei"/>
                <a:ea typeface="Microsoft JhengHei"/>
                <a:cs typeface="Microsoft JhengHei"/>
                <a:sym typeface="Microsoft JhengHei"/>
              </a:rPr>
              <a:t>請閱讀右側的文章，依序回答下列問題</a:t>
            </a:r>
          </a:p>
        </p:txBody>
      </p:sp>
      <p:sp>
        <p:nvSpPr>
          <p:cNvPr id="11" name="副標題 9">
            <a:extLst>
              <a:ext uri="{FF2B5EF4-FFF2-40B4-BE49-F238E27FC236}">
                <a16:creationId xmlns:a16="http://schemas.microsoft.com/office/drawing/2014/main" xmlns="" id="{8DDB2C4F-C761-52D4-1840-D4E3B495DE83}"/>
              </a:ext>
            </a:extLst>
          </p:cNvPr>
          <p:cNvSpPr txBox="1">
            <a:spLocks/>
          </p:cNvSpPr>
          <p:nvPr/>
        </p:nvSpPr>
        <p:spPr>
          <a:xfrm>
            <a:off x="3768941" y="1886252"/>
            <a:ext cx="7775788" cy="422426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320"/>
              </a:lnSpc>
              <a:spcBef>
                <a:spcPts val="1200"/>
              </a:spcBef>
            </a:pPr>
            <a:r>
              <a:rPr lang="zh-TW" altLang="en-US" sz="1600" dirty="0">
                <a:latin typeface="Microsoft JhengHei"/>
                <a:ea typeface="Microsoft JhengHei"/>
                <a:cs typeface="Microsoft JhengHei"/>
                <a:sym typeface="Microsoft JhengHei"/>
              </a:rPr>
              <a:t>國民政府遷臺後，為提振產業經濟、賺取外匯，政府積極鼓勵農民種植高經濟價值的鳳梨，支持企業投入生產鳳梨罐頭，並透過美援管道進口製罐材料：馬口鐵，還運用美援的資金在臺東成立新的鳳梨種植基地，使鳳梨罐頭產業再次蓬勃發展，出口量節節高升，以外銷日本、歐美為主。</a:t>
            </a:r>
          </a:p>
          <a:p>
            <a:pPr algn="just">
              <a:lnSpc>
                <a:spcPts val="2320"/>
              </a:lnSpc>
              <a:spcBef>
                <a:spcPts val="1200"/>
              </a:spcBef>
            </a:pPr>
            <a:r>
              <a:rPr lang="en-US" altLang="zh-TW" sz="1600" dirty="0">
                <a:latin typeface="Microsoft JhengHei"/>
                <a:ea typeface="Microsoft JhengHei"/>
                <a:cs typeface="Microsoft JhengHei"/>
                <a:sym typeface="Microsoft JhengHei"/>
              </a:rPr>
              <a:t>1960 </a:t>
            </a:r>
            <a:r>
              <a:rPr lang="zh-TW" altLang="en-US" sz="1600" dirty="0">
                <a:latin typeface="Microsoft JhengHei"/>
                <a:ea typeface="Microsoft JhengHei"/>
                <a:cs typeface="Microsoft JhengHei"/>
                <a:sym typeface="Microsoft JhengHei"/>
              </a:rPr>
              <a:t>與 </a:t>
            </a:r>
            <a:r>
              <a:rPr lang="en-US" altLang="zh-TW" sz="1600" dirty="0">
                <a:latin typeface="Microsoft JhengHei"/>
                <a:ea typeface="Microsoft JhengHei"/>
                <a:cs typeface="Microsoft JhengHei"/>
                <a:sym typeface="Microsoft JhengHei"/>
              </a:rPr>
              <a:t>1970</a:t>
            </a:r>
            <a:r>
              <a:rPr lang="zh-TW" altLang="en-US" sz="1600" dirty="0">
                <a:latin typeface="Microsoft JhengHei"/>
                <a:ea typeface="Microsoft JhengHei"/>
                <a:cs typeface="Microsoft JhengHei"/>
                <a:sym typeface="Microsoft JhengHei"/>
              </a:rPr>
              <a:t>年代，可說是臺灣鳳梨罐頭的黃金年代，全臺灣外銷鳳梨罐頭在</a:t>
            </a:r>
            <a:r>
              <a:rPr lang="en-US" altLang="zh-TW" sz="1600" dirty="0">
                <a:latin typeface="Microsoft JhengHei"/>
                <a:ea typeface="Microsoft JhengHei"/>
                <a:cs typeface="Microsoft JhengHei"/>
                <a:sym typeface="Microsoft JhengHei"/>
              </a:rPr>
              <a:t>1971 </a:t>
            </a:r>
            <a:r>
              <a:rPr lang="zh-TW" altLang="en-US" sz="1600" dirty="0">
                <a:latin typeface="Microsoft JhengHei"/>
                <a:ea typeface="Microsoft JhengHei"/>
                <a:cs typeface="Microsoft JhengHei"/>
                <a:sym typeface="Microsoft JhengHei"/>
              </a:rPr>
              <a:t>年高達</a:t>
            </a:r>
            <a:r>
              <a:rPr lang="en-US" altLang="zh-TW" sz="1600" dirty="0">
                <a:latin typeface="Microsoft JhengHei"/>
                <a:ea typeface="Microsoft JhengHei"/>
                <a:cs typeface="Microsoft JhengHei"/>
                <a:sym typeface="Microsoft JhengHei"/>
              </a:rPr>
              <a:t>401</a:t>
            </a:r>
            <a:r>
              <a:rPr lang="zh-TW" altLang="en-US" sz="1600" dirty="0">
                <a:latin typeface="Microsoft JhengHei"/>
                <a:ea typeface="Microsoft JhengHei"/>
                <a:cs typeface="Microsoft JhengHei"/>
                <a:sym typeface="Microsoft JhengHei"/>
              </a:rPr>
              <a:t>萬箱，是當時的世界第一。那時的鳳梨罐頭常是臺灣人年節送禮的盛品，但它可不是日常生活中的食物，是只有生病才有機會吃到的珍稀食物。</a:t>
            </a:r>
          </a:p>
          <a:p>
            <a:pPr algn="just">
              <a:lnSpc>
                <a:spcPts val="2320"/>
              </a:lnSpc>
              <a:spcBef>
                <a:spcPts val="1200"/>
              </a:spcBef>
            </a:pPr>
            <a:r>
              <a:rPr lang="en-US" altLang="zh-TW" sz="1600" dirty="0">
                <a:latin typeface="Microsoft JhengHei"/>
                <a:ea typeface="Microsoft JhengHei"/>
                <a:cs typeface="Microsoft JhengHei"/>
                <a:sym typeface="Microsoft JhengHei"/>
              </a:rPr>
              <a:t>1970</a:t>
            </a:r>
            <a:r>
              <a:rPr lang="zh-TW" altLang="en-US" sz="1600" dirty="0">
                <a:latin typeface="Microsoft JhengHei"/>
                <a:ea typeface="Microsoft JhengHei"/>
                <a:cs typeface="Microsoft JhengHei"/>
                <a:sym typeface="Microsoft JhengHei"/>
              </a:rPr>
              <a:t>年代後期，臺灣鳳梨罐頭出口遭受菲律賓與東南亞等地的嚴峻挑戰，到了</a:t>
            </a:r>
            <a:r>
              <a:rPr lang="en-US" altLang="zh-TW" sz="1600" dirty="0">
                <a:latin typeface="Microsoft JhengHei"/>
                <a:ea typeface="Microsoft JhengHei"/>
                <a:cs typeface="Microsoft JhengHei"/>
                <a:sym typeface="Microsoft JhengHei"/>
              </a:rPr>
              <a:t>1980</a:t>
            </a:r>
            <a:r>
              <a:rPr lang="zh-TW" altLang="en-US" sz="1600" dirty="0">
                <a:latin typeface="Microsoft JhengHei"/>
                <a:ea typeface="Microsoft JhengHei"/>
                <a:cs typeface="Microsoft JhengHei"/>
                <a:sym typeface="Microsoft JhengHei"/>
              </a:rPr>
              <a:t>年代，逐漸失去競爭力，外銷量下滑，漸漸被菲律賓、泰國等國取代，國內也逐漸不再流行。政府遂將原本「加工外銷為主、內銷為副」的銷售策略，調整為「鮮食內銷為主、外銷為副」。臺灣的農業試驗機構研發出適合即食的鳳梨新品種，例如果肉金黃甜美多汁的金鑽鳳梨，不僅收服臺灣人的口味，也獲得國際肯定，成為臺灣鳳梨產量及外銷冠軍。</a:t>
            </a:r>
          </a:p>
          <a:p>
            <a:pPr algn="just">
              <a:lnSpc>
                <a:spcPts val="23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419119038"/>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4325BFBA-4CD2-468E-580F-8F33588B0517}"/>
            </a:ext>
          </a:extLst>
        </p:cNvPr>
        <p:cNvGrpSpPr/>
        <p:nvPr/>
      </p:nvGrpSpPr>
      <p:grpSpPr>
        <a:xfrm>
          <a:off x="0" y="0"/>
          <a:ext cx="0" cy="0"/>
          <a:chOff x="0" y="0"/>
          <a:chExt cx="0" cy="0"/>
        </a:xfrm>
      </p:grpSpPr>
      <p:sp>
        <p:nvSpPr>
          <p:cNvPr id="6" name="文字方塊 5">
            <a:extLst>
              <a:ext uri="{FF2B5EF4-FFF2-40B4-BE49-F238E27FC236}">
                <a16:creationId xmlns:a16="http://schemas.microsoft.com/office/drawing/2014/main" xmlns="" id="{C1E9A9EA-B926-FFCC-DF88-2C61D223194A}"/>
              </a:ext>
            </a:extLst>
          </p:cNvPr>
          <p:cNvSpPr txBox="1"/>
          <p:nvPr/>
        </p:nvSpPr>
        <p:spPr>
          <a:xfrm>
            <a:off x="2097544" y="1050344"/>
            <a:ext cx="5422436" cy="659348"/>
          </a:xfrm>
          <a:prstGeom prst="rect">
            <a:avLst/>
          </a:prstGeom>
          <a:noFill/>
        </p:spPr>
        <p:txBody>
          <a:bodyPr wrap="square" rtlCol="0">
            <a:spAutoFit/>
          </a:bodyPr>
          <a:lstStyle/>
          <a:p>
            <a:pPr lvl="0">
              <a:lnSpc>
                <a:spcPct val="150000"/>
              </a:lnSpc>
            </a:pPr>
            <a:r>
              <a:rPr lang="zh-TW" altLang="en-US" sz="2800" b="1" dirty="0">
                <a:solidFill>
                  <a:schemeClr val="dk1"/>
                </a:solidFill>
                <a:latin typeface="Microsoft JhengHei"/>
                <a:ea typeface="Microsoft JhengHei"/>
                <a:cs typeface="Microsoft JhengHei"/>
                <a:sym typeface="Microsoft JhengHei"/>
              </a:rPr>
              <a:t>學習單（三）</a:t>
            </a:r>
            <a:r>
              <a:rPr lang="en-US" altLang="zh-TW" sz="2800" b="1" dirty="0">
                <a:solidFill>
                  <a:schemeClr val="dk1"/>
                </a:solidFill>
                <a:latin typeface="Microsoft JhengHei"/>
                <a:ea typeface="Microsoft JhengHei"/>
                <a:cs typeface="Microsoft JhengHei"/>
                <a:sym typeface="Microsoft JhengHei"/>
              </a:rPr>
              <a:t>- (</a:t>
            </a:r>
            <a:r>
              <a:rPr lang="zh-TW" altLang="en-US" sz="2800" b="1" dirty="0">
                <a:solidFill>
                  <a:schemeClr val="dk1"/>
                </a:solidFill>
                <a:latin typeface="Microsoft JhengHei"/>
                <a:ea typeface="Microsoft JhengHei"/>
                <a:cs typeface="Microsoft JhengHei"/>
                <a:sym typeface="Microsoft JhengHei"/>
              </a:rPr>
              <a:t>丙</a:t>
            </a:r>
            <a:r>
              <a:rPr lang="en-US" altLang="zh-TW" sz="2800" b="1" dirty="0">
                <a:solidFill>
                  <a:schemeClr val="dk1"/>
                </a:solidFill>
                <a:latin typeface="Microsoft JhengHei"/>
                <a:ea typeface="Microsoft JhengHei"/>
                <a:cs typeface="Microsoft JhengHei"/>
                <a:sym typeface="Microsoft JhengHei"/>
              </a:rPr>
              <a:t>)</a:t>
            </a:r>
            <a:r>
              <a:rPr lang="zh-TW" altLang="en-US" sz="2800" b="1" dirty="0">
                <a:solidFill>
                  <a:schemeClr val="dk1"/>
                </a:solidFill>
                <a:latin typeface="Microsoft JhengHei"/>
                <a:ea typeface="Microsoft JhengHei"/>
                <a:cs typeface="Microsoft JhengHei"/>
                <a:sym typeface="Microsoft JhengHei"/>
              </a:rPr>
              <a:t>問題</a:t>
            </a:r>
            <a:endParaRPr lang="zh-TW" altLang="en-US" sz="2800" b="1" dirty="0"/>
          </a:p>
        </p:txBody>
      </p:sp>
      <p:sp>
        <p:nvSpPr>
          <p:cNvPr id="9" name="Google Shape;138;p7">
            <a:extLst>
              <a:ext uri="{FF2B5EF4-FFF2-40B4-BE49-F238E27FC236}">
                <a16:creationId xmlns:a16="http://schemas.microsoft.com/office/drawing/2014/main" xmlns="" id="{15F111DE-1BB9-7426-7C92-863717AC6932}"/>
              </a:ext>
            </a:extLst>
          </p:cNvPr>
          <p:cNvSpPr txBox="1"/>
          <p:nvPr/>
        </p:nvSpPr>
        <p:spPr>
          <a:xfrm>
            <a:off x="1238269" y="2074068"/>
            <a:ext cx="9715461" cy="4014014"/>
          </a:xfrm>
          <a:custGeom>
            <a:avLst/>
            <a:gdLst>
              <a:gd name="connsiteX0" fmla="*/ 0 w 9715461"/>
              <a:gd name="connsiteY0" fmla="*/ 0 h 4014014"/>
              <a:gd name="connsiteX1" fmla="*/ 765807 w 9715461"/>
              <a:gd name="connsiteY1" fmla="*/ 0 h 4014014"/>
              <a:gd name="connsiteX2" fmla="*/ 1434459 w 9715461"/>
              <a:gd name="connsiteY2" fmla="*/ 0 h 4014014"/>
              <a:gd name="connsiteX3" fmla="*/ 2200266 w 9715461"/>
              <a:gd name="connsiteY3" fmla="*/ 0 h 4014014"/>
              <a:gd name="connsiteX4" fmla="*/ 2771764 w 9715461"/>
              <a:gd name="connsiteY4" fmla="*/ 0 h 4014014"/>
              <a:gd name="connsiteX5" fmla="*/ 3440416 w 9715461"/>
              <a:gd name="connsiteY5" fmla="*/ 0 h 4014014"/>
              <a:gd name="connsiteX6" fmla="*/ 4011914 w 9715461"/>
              <a:gd name="connsiteY6" fmla="*/ 0 h 4014014"/>
              <a:gd name="connsiteX7" fmla="*/ 4583412 w 9715461"/>
              <a:gd name="connsiteY7" fmla="*/ 0 h 4014014"/>
              <a:gd name="connsiteX8" fmla="*/ 5154909 w 9715461"/>
              <a:gd name="connsiteY8" fmla="*/ 0 h 4014014"/>
              <a:gd name="connsiteX9" fmla="*/ 5434943 w 9715461"/>
              <a:gd name="connsiteY9" fmla="*/ 0 h 4014014"/>
              <a:gd name="connsiteX10" fmla="*/ 6103595 w 9715461"/>
              <a:gd name="connsiteY10" fmla="*/ 0 h 4014014"/>
              <a:gd name="connsiteX11" fmla="*/ 6383629 w 9715461"/>
              <a:gd name="connsiteY11" fmla="*/ 0 h 4014014"/>
              <a:gd name="connsiteX12" fmla="*/ 6955127 w 9715461"/>
              <a:gd name="connsiteY12" fmla="*/ 0 h 4014014"/>
              <a:gd name="connsiteX13" fmla="*/ 7720934 w 9715461"/>
              <a:gd name="connsiteY13" fmla="*/ 0 h 4014014"/>
              <a:gd name="connsiteX14" fmla="*/ 8486741 w 9715461"/>
              <a:gd name="connsiteY14" fmla="*/ 0 h 4014014"/>
              <a:gd name="connsiteX15" fmla="*/ 9155393 w 9715461"/>
              <a:gd name="connsiteY15" fmla="*/ 0 h 4014014"/>
              <a:gd name="connsiteX16" fmla="*/ 9715461 w 9715461"/>
              <a:gd name="connsiteY16" fmla="*/ 0 h 4014014"/>
              <a:gd name="connsiteX17" fmla="*/ 9715461 w 9715461"/>
              <a:gd name="connsiteY17" fmla="*/ 453010 h 4014014"/>
              <a:gd name="connsiteX18" fmla="*/ 9715461 w 9715461"/>
              <a:gd name="connsiteY18" fmla="*/ 1026441 h 4014014"/>
              <a:gd name="connsiteX19" fmla="*/ 9715461 w 9715461"/>
              <a:gd name="connsiteY19" fmla="*/ 1599871 h 4014014"/>
              <a:gd name="connsiteX20" fmla="*/ 9715461 w 9715461"/>
              <a:gd name="connsiteY20" fmla="*/ 2133162 h 4014014"/>
              <a:gd name="connsiteX21" fmla="*/ 9715461 w 9715461"/>
              <a:gd name="connsiteY21" fmla="*/ 2786873 h 4014014"/>
              <a:gd name="connsiteX22" fmla="*/ 9715461 w 9715461"/>
              <a:gd name="connsiteY22" fmla="*/ 3280023 h 4014014"/>
              <a:gd name="connsiteX23" fmla="*/ 9715461 w 9715461"/>
              <a:gd name="connsiteY23" fmla="*/ 4014014 h 4014014"/>
              <a:gd name="connsiteX24" fmla="*/ 9338273 w 9715461"/>
              <a:gd name="connsiteY24" fmla="*/ 4014014 h 4014014"/>
              <a:gd name="connsiteX25" fmla="*/ 9058239 w 9715461"/>
              <a:gd name="connsiteY25" fmla="*/ 4014014 h 4014014"/>
              <a:gd name="connsiteX26" fmla="*/ 8292432 w 9715461"/>
              <a:gd name="connsiteY26" fmla="*/ 4014014 h 4014014"/>
              <a:gd name="connsiteX27" fmla="*/ 7818089 w 9715461"/>
              <a:gd name="connsiteY27" fmla="*/ 4014014 h 4014014"/>
              <a:gd name="connsiteX28" fmla="*/ 7149436 w 9715461"/>
              <a:gd name="connsiteY28" fmla="*/ 4014014 h 4014014"/>
              <a:gd name="connsiteX29" fmla="*/ 6869402 w 9715461"/>
              <a:gd name="connsiteY29" fmla="*/ 4014014 h 4014014"/>
              <a:gd name="connsiteX30" fmla="*/ 6103595 w 9715461"/>
              <a:gd name="connsiteY30" fmla="*/ 4014014 h 4014014"/>
              <a:gd name="connsiteX31" fmla="*/ 5629252 w 9715461"/>
              <a:gd name="connsiteY31" fmla="*/ 4014014 h 4014014"/>
              <a:gd name="connsiteX32" fmla="*/ 5057755 w 9715461"/>
              <a:gd name="connsiteY32" fmla="*/ 4014014 h 4014014"/>
              <a:gd name="connsiteX33" fmla="*/ 4680566 w 9715461"/>
              <a:gd name="connsiteY33" fmla="*/ 4014014 h 4014014"/>
              <a:gd name="connsiteX34" fmla="*/ 4011914 w 9715461"/>
              <a:gd name="connsiteY34" fmla="*/ 4014014 h 4014014"/>
              <a:gd name="connsiteX35" fmla="*/ 3246107 w 9715461"/>
              <a:gd name="connsiteY35" fmla="*/ 4014014 h 4014014"/>
              <a:gd name="connsiteX36" fmla="*/ 2771764 w 9715461"/>
              <a:gd name="connsiteY36" fmla="*/ 4014014 h 4014014"/>
              <a:gd name="connsiteX37" fmla="*/ 2005957 w 9715461"/>
              <a:gd name="connsiteY37" fmla="*/ 4014014 h 4014014"/>
              <a:gd name="connsiteX38" fmla="*/ 1434459 w 9715461"/>
              <a:gd name="connsiteY38" fmla="*/ 4014014 h 4014014"/>
              <a:gd name="connsiteX39" fmla="*/ 668652 w 9715461"/>
              <a:gd name="connsiteY39" fmla="*/ 4014014 h 4014014"/>
              <a:gd name="connsiteX40" fmla="*/ 0 w 9715461"/>
              <a:gd name="connsiteY40" fmla="*/ 4014014 h 4014014"/>
              <a:gd name="connsiteX41" fmla="*/ 0 w 9715461"/>
              <a:gd name="connsiteY41" fmla="*/ 3520864 h 4014014"/>
              <a:gd name="connsiteX42" fmla="*/ 0 w 9715461"/>
              <a:gd name="connsiteY42" fmla="*/ 2907293 h 4014014"/>
              <a:gd name="connsiteX43" fmla="*/ 0 w 9715461"/>
              <a:gd name="connsiteY43" fmla="*/ 2293722 h 4014014"/>
              <a:gd name="connsiteX44" fmla="*/ 0 w 9715461"/>
              <a:gd name="connsiteY44" fmla="*/ 1640011 h 4014014"/>
              <a:gd name="connsiteX45" fmla="*/ 0 w 9715461"/>
              <a:gd name="connsiteY45" fmla="*/ 1187001 h 4014014"/>
              <a:gd name="connsiteX46" fmla="*/ 0 w 9715461"/>
              <a:gd name="connsiteY46" fmla="*/ 733991 h 4014014"/>
              <a:gd name="connsiteX47" fmla="*/ 0 w 9715461"/>
              <a:gd name="connsiteY47" fmla="*/ 0 h 401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15461" h="4014014" fill="none" extrusionOk="0">
                <a:moveTo>
                  <a:pt x="0" y="0"/>
                </a:moveTo>
                <a:cubicBezTo>
                  <a:pt x="211721" y="-47619"/>
                  <a:pt x="434915" y="17246"/>
                  <a:pt x="765807" y="0"/>
                </a:cubicBezTo>
                <a:cubicBezTo>
                  <a:pt x="1096699" y="-17246"/>
                  <a:pt x="1299831" y="63209"/>
                  <a:pt x="1434459" y="0"/>
                </a:cubicBezTo>
                <a:cubicBezTo>
                  <a:pt x="1569087" y="-63209"/>
                  <a:pt x="1869728" y="25405"/>
                  <a:pt x="2200266" y="0"/>
                </a:cubicBezTo>
                <a:cubicBezTo>
                  <a:pt x="2530804" y="-25405"/>
                  <a:pt x="2500476" y="56264"/>
                  <a:pt x="2771764" y="0"/>
                </a:cubicBezTo>
                <a:cubicBezTo>
                  <a:pt x="3043052" y="-56264"/>
                  <a:pt x="3260159" y="5689"/>
                  <a:pt x="3440416" y="0"/>
                </a:cubicBezTo>
                <a:cubicBezTo>
                  <a:pt x="3620673" y="-5689"/>
                  <a:pt x="3875845" y="7651"/>
                  <a:pt x="4011914" y="0"/>
                </a:cubicBezTo>
                <a:cubicBezTo>
                  <a:pt x="4147983" y="-7651"/>
                  <a:pt x="4304139" y="65097"/>
                  <a:pt x="4583412" y="0"/>
                </a:cubicBezTo>
                <a:cubicBezTo>
                  <a:pt x="4862685" y="-65097"/>
                  <a:pt x="5006069" y="44614"/>
                  <a:pt x="5154909" y="0"/>
                </a:cubicBezTo>
                <a:cubicBezTo>
                  <a:pt x="5303749" y="-44614"/>
                  <a:pt x="5378014" y="28469"/>
                  <a:pt x="5434943" y="0"/>
                </a:cubicBezTo>
                <a:cubicBezTo>
                  <a:pt x="5491872" y="-28469"/>
                  <a:pt x="5905180" y="24551"/>
                  <a:pt x="6103595" y="0"/>
                </a:cubicBezTo>
                <a:cubicBezTo>
                  <a:pt x="6302010" y="-24551"/>
                  <a:pt x="6322885" y="6896"/>
                  <a:pt x="6383629" y="0"/>
                </a:cubicBezTo>
                <a:cubicBezTo>
                  <a:pt x="6444373" y="-6896"/>
                  <a:pt x="6739422" y="52841"/>
                  <a:pt x="6955127" y="0"/>
                </a:cubicBezTo>
                <a:cubicBezTo>
                  <a:pt x="7170832" y="-52841"/>
                  <a:pt x="7428565" y="64642"/>
                  <a:pt x="7720934" y="0"/>
                </a:cubicBezTo>
                <a:cubicBezTo>
                  <a:pt x="8013303" y="-64642"/>
                  <a:pt x="8248541" y="78268"/>
                  <a:pt x="8486741" y="0"/>
                </a:cubicBezTo>
                <a:cubicBezTo>
                  <a:pt x="8724941" y="-78268"/>
                  <a:pt x="8942869" y="68830"/>
                  <a:pt x="9155393" y="0"/>
                </a:cubicBezTo>
                <a:cubicBezTo>
                  <a:pt x="9367917" y="-68830"/>
                  <a:pt x="9529382" y="21724"/>
                  <a:pt x="9715461" y="0"/>
                </a:cubicBezTo>
                <a:cubicBezTo>
                  <a:pt x="9718675" y="113196"/>
                  <a:pt x="9714861" y="324551"/>
                  <a:pt x="9715461" y="453010"/>
                </a:cubicBezTo>
                <a:cubicBezTo>
                  <a:pt x="9716061" y="581469"/>
                  <a:pt x="9689423" y="762004"/>
                  <a:pt x="9715461" y="1026441"/>
                </a:cubicBezTo>
                <a:cubicBezTo>
                  <a:pt x="9741499" y="1290878"/>
                  <a:pt x="9690249" y="1480389"/>
                  <a:pt x="9715461" y="1599871"/>
                </a:cubicBezTo>
                <a:cubicBezTo>
                  <a:pt x="9740673" y="1719353"/>
                  <a:pt x="9707588" y="1878167"/>
                  <a:pt x="9715461" y="2133162"/>
                </a:cubicBezTo>
                <a:cubicBezTo>
                  <a:pt x="9723334" y="2388157"/>
                  <a:pt x="9682711" y="2508600"/>
                  <a:pt x="9715461" y="2786873"/>
                </a:cubicBezTo>
                <a:cubicBezTo>
                  <a:pt x="9748211" y="3065146"/>
                  <a:pt x="9709798" y="3066049"/>
                  <a:pt x="9715461" y="3280023"/>
                </a:cubicBezTo>
                <a:cubicBezTo>
                  <a:pt x="9721124" y="3493997"/>
                  <a:pt x="9688486" y="3652490"/>
                  <a:pt x="9715461" y="4014014"/>
                </a:cubicBezTo>
                <a:cubicBezTo>
                  <a:pt x="9622897" y="4017127"/>
                  <a:pt x="9502924" y="4004301"/>
                  <a:pt x="9338273" y="4014014"/>
                </a:cubicBezTo>
                <a:cubicBezTo>
                  <a:pt x="9173622" y="4023727"/>
                  <a:pt x="9162733" y="4003087"/>
                  <a:pt x="9058239" y="4014014"/>
                </a:cubicBezTo>
                <a:cubicBezTo>
                  <a:pt x="8953745" y="4024941"/>
                  <a:pt x="8613277" y="4012258"/>
                  <a:pt x="8292432" y="4014014"/>
                </a:cubicBezTo>
                <a:cubicBezTo>
                  <a:pt x="7971587" y="4015770"/>
                  <a:pt x="7991257" y="3960040"/>
                  <a:pt x="7818089" y="4014014"/>
                </a:cubicBezTo>
                <a:cubicBezTo>
                  <a:pt x="7644921" y="4067988"/>
                  <a:pt x="7307046" y="3947609"/>
                  <a:pt x="7149436" y="4014014"/>
                </a:cubicBezTo>
                <a:cubicBezTo>
                  <a:pt x="6991826" y="4080419"/>
                  <a:pt x="7001013" y="3983154"/>
                  <a:pt x="6869402" y="4014014"/>
                </a:cubicBezTo>
                <a:cubicBezTo>
                  <a:pt x="6737791" y="4044874"/>
                  <a:pt x="6264350" y="4000181"/>
                  <a:pt x="6103595" y="4014014"/>
                </a:cubicBezTo>
                <a:cubicBezTo>
                  <a:pt x="5942840" y="4027847"/>
                  <a:pt x="5776289" y="3988885"/>
                  <a:pt x="5629252" y="4014014"/>
                </a:cubicBezTo>
                <a:cubicBezTo>
                  <a:pt x="5482215" y="4039143"/>
                  <a:pt x="5332602" y="3973646"/>
                  <a:pt x="5057755" y="4014014"/>
                </a:cubicBezTo>
                <a:cubicBezTo>
                  <a:pt x="4782908" y="4054382"/>
                  <a:pt x="4809383" y="3987852"/>
                  <a:pt x="4680566" y="4014014"/>
                </a:cubicBezTo>
                <a:cubicBezTo>
                  <a:pt x="4551749" y="4040176"/>
                  <a:pt x="4272373" y="3986835"/>
                  <a:pt x="4011914" y="4014014"/>
                </a:cubicBezTo>
                <a:cubicBezTo>
                  <a:pt x="3751455" y="4041193"/>
                  <a:pt x="3457514" y="3962068"/>
                  <a:pt x="3246107" y="4014014"/>
                </a:cubicBezTo>
                <a:cubicBezTo>
                  <a:pt x="3034700" y="4065960"/>
                  <a:pt x="2929270" y="3979761"/>
                  <a:pt x="2771764" y="4014014"/>
                </a:cubicBezTo>
                <a:cubicBezTo>
                  <a:pt x="2614258" y="4048267"/>
                  <a:pt x="2198170" y="3963513"/>
                  <a:pt x="2005957" y="4014014"/>
                </a:cubicBezTo>
                <a:cubicBezTo>
                  <a:pt x="1813744" y="4064515"/>
                  <a:pt x="1624503" y="3947171"/>
                  <a:pt x="1434459" y="4014014"/>
                </a:cubicBezTo>
                <a:cubicBezTo>
                  <a:pt x="1244415" y="4080857"/>
                  <a:pt x="1023146" y="3945909"/>
                  <a:pt x="668652" y="4014014"/>
                </a:cubicBezTo>
                <a:cubicBezTo>
                  <a:pt x="314158" y="4082119"/>
                  <a:pt x="282753" y="3943223"/>
                  <a:pt x="0" y="4014014"/>
                </a:cubicBezTo>
                <a:cubicBezTo>
                  <a:pt x="-57603" y="3860224"/>
                  <a:pt x="48673" y="3765627"/>
                  <a:pt x="0" y="3520864"/>
                </a:cubicBezTo>
                <a:cubicBezTo>
                  <a:pt x="-48673" y="3276101"/>
                  <a:pt x="71662" y="3034074"/>
                  <a:pt x="0" y="2907293"/>
                </a:cubicBezTo>
                <a:cubicBezTo>
                  <a:pt x="-71662" y="2780512"/>
                  <a:pt x="70359" y="2459122"/>
                  <a:pt x="0" y="2293722"/>
                </a:cubicBezTo>
                <a:cubicBezTo>
                  <a:pt x="-70359" y="2128322"/>
                  <a:pt x="45822" y="1825733"/>
                  <a:pt x="0" y="1640011"/>
                </a:cubicBezTo>
                <a:cubicBezTo>
                  <a:pt x="-45822" y="1454289"/>
                  <a:pt x="6932" y="1316521"/>
                  <a:pt x="0" y="1187001"/>
                </a:cubicBezTo>
                <a:cubicBezTo>
                  <a:pt x="-6932" y="1057481"/>
                  <a:pt x="19112" y="953565"/>
                  <a:pt x="0" y="733991"/>
                </a:cubicBezTo>
                <a:cubicBezTo>
                  <a:pt x="-19112" y="514417"/>
                  <a:pt x="22426" y="220496"/>
                  <a:pt x="0" y="0"/>
                </a:cubicBezTo>
                <a:close/>
              </a:path>
              <a:path w="9715461" h="4014014" stroke="0" extrusionOk="0">
                <a:moveTo>
                  <a:pt x="0" y="0"/>
                </a:moveTo>
                <a:cubicBezTo>
                  <a:pt x="122918" y="-56392"/>
                  <a:pt x="303233" y="3319"/>
                  <a:pt x="474343" y="0"/>
                </a:cubicBezTo>
                <a:cubicBezTo>
                  <a:pt x="645453" y="-3319"/>
                  <a:pt x="651183" y="17815"/>
                  <a:pt x="754377" y="0"/>
                </a:cubicBezTo>
                <a:cubicBezTo>
                  <a:pt x="857571" y="-17815"/>
                  <a:pt x="1304148" y="15461"/>
                  <a:pt x="1520184" y="0"/>
                </a:cubicBezTo>
                <a:cubicBezTo>
                  <a:pt x="1736220" y="-15461"/>
                  <a:pt x="1878613" y="45556"/>
                  <a:pt x="1994527" y="0"/>
                </a:cubicBezTo>
                <a:cubicBezTo>
                  <a:pt x="2110441" y="-45556"/>
                  <a:pt x="2294128" y="24705"/>
                  <a:pt x="2468870" y="0"/>
                </a:cubicBezTo>
                <a:cubicBezTo>
                  <a:pt x="2643612" y="-24705"/>
                  <a:pt x="2864047" y="89456"/>
                  <a:pt x="3234677" y="0"/>
                </a:cubicBezTo>
                <a:cubicBezTo>
                  <a:pt x="3605307" y="-89456"/>
                  <a:pt x="3478894" y="19597"/>
                  <a:pt x="3611866" y="0"/>
                </a:cubicBezTo>
                <a:cubicBezTo>
                  <a:pt x="3744838" y="-19597"/>
                  <a:pt x="4033414" y="60059"/>
                  <a:pt x="4377672" y="0"/>
                </a:cubicBezTo>
                <a:cubicBezTo>
                  <a:pt x="4721930" y="-60059"/>
                  <a:pt x="4797130" y="14423"/>
                  <a:pt x="5143479" y="0"/>
                </a:cubicBezTo>
                <a:cubicBezTo>
                  <a:pt x="5489828" y="-14423"/>
                  <a:pt x="5492680" y="17945"/>
                  <a:pt x="5714977" y="0"/>
                </a:cubicBezTo>
                <a:cubicBezTo>
                  <a:pt x="5937274" y="-17945"/>
                  <a:pt x="6167569" y="60502"/>
                  <a:pt x="6480784" y="0"/>
                </a:cubicBezTo>
                <a:cubicBezTo>
                  <a:pt x="6793999" y="-60502"/>
                  <a:pt x="6790017" y="47628"/>
                  <a:pt x="6955127" y="0"/>
                </a:cubicBezTo>
                <a:cubicBezTo>
                  <a:pt x="7120237" y="-47628"/>
                  <a:pt x="7263075" y="51098"/>
                  <a:pt x="7429470" y="0"/>
                </a:cubicBezTo>
                <a:cubicBezTo>
                  <a:pt x="7595865" y="-51098"/>
                  <a:pt x="7907895" y="34423"/>
                  <a:pt x="8098122" y="0"/>
                </a:cubicBezTo>
                <a:cubicBezTo>
                  <a:pt x="8288349" y="-34423"/>
                  <a:pt x="8356660" y="48021"/>
                  <a:pt x="8572466" y="0"/>
                </a:cubicBezTo>
                <a:cubicBezTo>
                  <a:pt x="8788272" y="-48021"/>
                  <a:pt x="9230479" y="91173"/>
                  <a:pt x="9715461" y="0"/>
                </a:cubicBezTo>
                <a:cubicBezTo>
                  <a:pt x="9766210" y="212300"/>
                  <a:pt x="9687595" y="355546"/>
                  <a:pt x="9715461" y="653711"/>
                </a:cubicBezTo>
                <a:cubicBezTo>
                  <a:pt x="9743327" y="951876"/>
                  <a:pt x="9669099" y="1056746"/>
                  <a:pt x="9715461" y="1267282"/>
                </a:cubicBezTo>
                <a:cubicBezTo>
                  <a:pt x="9761823" y="1477818"/>
                  <a:pt x="9686228" y="1742677"/>
                  <a:pt x="9715461" y="1880852"/>
                </a:cubicBezTo>
                <a:cubicBezTo>
                  <a:pt x="9744694" y="2019027"/>
                  <a:pt x="9672367" y="2197472"/>
                  <a:pt x="9715461" y="2333862"/>
                </a:cubicBezTo>
                <a:cubicBezTo>
                  <a:pt x="9758555" y="2470252"/>
                  <a:pt x="9708214" y="2605297"/>
                  <a:pt x="9715461" y="2827013"/>
                </a:cubicBezTo>
                <a:cubicBezTo>
                  <a:pt x="9722708" y="3048729"/>
                  <a:pt x="9655939" y="3257238"/>
                  <a:pt x="9715461" y="3440583"/>
                </a:cubicBezTo>
                <a:cubicBezTo>
                  <a:pt x="9774983" y="3623928"/>
                  <a:pt x="9699900" y="3884573"/>
                  <a:pt x="9715461" y="4014014"/>
                </a:cubicBezTo>
                <a:cubicBezTo>
                  <a:pt x="9599837" y="4033741"/>
                  <a:pt x="9489089" y="3968838"/>
                  <a:pt x="9338273" y="4014014"/>
                </a:cubicBezTo>
                <a:cubicBezTo>
                  <a:pt x="9187457" y="4059190"/>
                  <a:pt x="9165298" y="3993643"/>
                  <a:pt x="9058239" y="4014014"/>
                </a:cubicBezTo>
                <a:cubicBezTo>
                  <a:pt x="8951180" y="4034385"/>
                  <a:pt x="8897141" y="3986648"/>
                  <a:pt x="8778205" y="4014014"/>
                </a:cubicBezTo>
                <a:cubicBezTo>
                  <a:pt x="8659269" y="4041380"/>
                  <a:pt x="8437315" y="3972837"/>
                  <a:pt x="8206707" y="4014014"/>
                </a:cubicBezTo>
                <a:cubicBezTo>
                  <a:pt x="7976099" y="4055191"/>
                  <a:pt x="8000736" y="3996086"/>
                  <a:pt x="7829519" y="4014014"/>
                </a:cubicBezTo>
                <a:cubicBezTo>
                  <a:pt x="7658302" y="4031942"/>
                  <a:pt x="7322501" y="3985136"/>
                  <a:pt x="7160866" y="4014014"/>
                </a:cubicBezTo>
                <a:cubicBezTo>
                  <a:pt x="6999231" y="4042892"/>
                  <a:pt x="6893346" y="3971423"/>
                  <a:pt x="6783678" y="4014014"/>
                </a:cubicBezTo>
                <a:cubicBezTo>
                  <a:pt x="6674010" y="4056605"/>
                  <a:pt x="6371610" y="3949609"/>
                  <a:pt x="6115025" y="4014014"/>
                </a:cubicBezTo>
                <a:cubicBezTo>
                  <a:pt x="5858440" y="4078419"/>
                  <a:pt x="5943588" y="3987812"/>
                  <a:pt x="5834992" y="4014014"/>
                </a:cubicBezTo>
                <a:cubicBezTo>
                  <a:pt x="5726396" y="4040216"/>
                  <a:pt x="5374212" y="3962901"/>
                  <a:pt x="5166339" y="4014014"/>
                </a:cubicBezTo>
                <a:cubicBezTo>
                  <a:pt x="4958466" y="4065127"/>
                  <a:pt x="4921870" y="3985566"/>
                  <a:pt x="4789151" y="4014014"/>
                </a:cubicBezTo>
                <a:cubicBezTo>
                  <a:pt x="4656432" y="4042462"/>
                  <a:pt x="4631614" y="4001763"/>
                  <a:pt x="4509117" y="4014014"/>
                </a:cubicBezTo>
                <a:cubicBezTo>
                  <a:pt x="4386620" y="4026265"/>
                  <a:pt x="4233465" y="4012835"/>
                  <a:pt x="4131928" y="4014014"/>
                </a:cubicBezTo>
                <a:cubicBezTo>
                  <a:pt x="4030391" y="4015193"/>
                  <a:pt x="3600608" y="3974017"/>
                  <a:pt x="3463276" y="4014014"/>
                </a:cubicBezTo>
                <a:cubicBezTo>
                  <a:pt x="3325944" y="4054011"/>
                  <a:pt x="3214698" y="3981850"/>
                  <a:pt x="3086088" y="4014014"/>
                </a:cubicBezTo>
                <a:cubicBezTo>
                  <a:pt x="2957478" y="4046178"/>
                  <a:pt x="2904263" y="3996973"/>
                  <a:pt x="2806054" y="4014014"/>
                </a:cubicBezTo>
                <a:cubicBezTo>
                  <a:pt x="2707845" y="4031055"/>
                  <a:pt x="2611817" y="3989628"/>
                  <a:pt x="2428865" y="4014014"/>
                </a:cubicBezTo>
                <a:cubicBezTo>
                  <a:pt x="2245913" y="4038400"/>
                  <a:pt x="2182121" y="3964098"/>
                  <a:pt x="1954522" y="4014014"/>
                </a:cubicBezTo>
                <a:cubicBezTo>
                  <a:pt x="1726923" y="4063930"/>
                  <a:pt x="1546078" y="3969493"/>
                  <a:pt x="1383024" y="4014014"/>
                </a:cubicBezTo>
                <a:cubicBezTo>
                  <a:pt x="1219970" y="4058535"/>
                  <a:pt x="1100344" y="4009075"/>
                  <a:pt x="1005836" y="4014014"/>
                </a:cubicBezTo>
                <a:cubicBezTo>
                  <a:pt x="911328" y="4018953"/>
                  <a:pt x="302055" y="3906169"/>
                  <a:pt x="0" y="4014014"/>
                </a:cubicBezTo>
                <a:cubicBezTo>
                  <a:pt x="-21279" y="3881711"/>
                  <a:pt x="29748" y="3678273"/>
                  <a:pt x="0" y="3440583"/>
                </a:cubicBezTo>
                <a:cubicBezTo>
                  <a:pt x="-29748" y="3202893"/>
                  <a:pt x="24481" y="3015338"/>
                  <a:pt x="0" y="2867153"/>
                </a:cubicBezTo>
                <a:cubicBezTo>
                  <a:pt x="-24481" y="2718968"/>
                  <a:pt x="30250" y="2533123"/>
                  <a:pt x="0" y="2293722"/>
                </a:cubicBezTo>
                <a:cubicBezTo>
                  <a:pt x="-30250" y="2054321"/>
                  <a:pt x="49314" y="1902335"/>
                  <a:pt x="0" y="1720292"/>
                </a:cubicBezTo>
                <a:cubicBezTo>
                  <a:pt x="-49314" y="1538249"/>
                  <a:pt x="50331" y="1326589"/>
                  <a:pt x="0" y="1187001"/>
                </a:cubicBezTo>
                <a:cubicBezTo>
                  <a:pt x="-50331" y="1047413"/>
                  <a:pt x="13617" y="718869"/>
                  <a:pt x="0" y="573431"/>
                </a:cubicBezTo>
                <a:cubicBezTo>
                  <a:pt x="-13617" y="427993"/>
                  <a:pt x="58100" y="119395"/>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fontScale="92500" lnSpcReduction="10000"/>
          </a:bodyPr>
          <a:lstStyle/>
          <a:p>
            <a:pPr marL="514350" lvl="0" indent="-514350">
              <a:lnSpc>
                <a:spcPct val="150000"/>
              </a:lnSpc>
              <a:spcBef>
                <a:spcPts val="1200"/>
              </a:spcBef>
              <a:buClr>
                <a:srgbClr val="333333"/>
              </a:buClr>
              <a:buSzPct val="80000"/>
              <a:buFont typeface="+mj-lt"/>
              <a:buAutoNum type="arabicPeriod"/>
            </a:pPr>
            <a:r>
              <a:rPr lang="en-US" altLang="zh-TW" sz="2400" b="1" dirty="0">
                <a:solidFill>
                  <a:srgbClr val="333333"/>
                </a:solidFill>
                <a:latin typeface="Microsoft JhengHei"/>
                <a:ea typeface="Microsoft JhengHei"/>
                <a:cs typeface="Microsoft JhengHei"/>
                <a:sym typeface="Microsoft JhengHei"/>
              </a:rPr>
              <a:t>1960-70</a:t>
            </a:r>
            <a:r>
              <a:rPr lang="zh-TW" altLang="en-US" sz="2400" b="1" dirty="0">
                <a:solidFill>
                  <a:srgbClr val="333333"/>
                </a:solidFill>
                <a:latin typeface="Microsoft JhengHei"/>
                <a:ea typeface="Microsoft JhengHei"/>
                <a:cs typeface="Microsoft JhengHei"/>
                <a:sym typeface="Microsoft JhengHei"/>
              </a:rPr>
              <a:t>年代是臺灣鳳梨罐頭的黃金年代，主要是受到下列何事件的影響？</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請結合學習單（二）的回答及本篇文章內容，推論在圖片</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丙</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產生的時代，當時臺灣鳳梨的銷售策略為何？</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請參考學習單（二）所收集的資訊及本篇文章內容，從這張圖片的作者當時選擇用剖半的鳳梨作背景，你認為這張廣告圖片反映當時的人對鳳梨的看法，與今日人們的看法有何異同？</a:t>
            </a:r>
          </a:p>
        </p:txBody>
      </p:sp>
    </p:spTree>
    <p:extLst>
      <p:ext uri="{BB962C8B-B14F-4D97-AF65-F5344CB8AC3E}">
        <p14:creationId xmlns:p14="http://schemas.microsoft.com/office/powerpoint/2010/main" val="3291378907"/>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E8721EF4-1B29-D2CD-27B8-06D66F67E116}"/>
            </a:ext>
          </a:extLst>
        </p:cNvPr>
        <p:cNvGrpSpPr/>
        <p:nvPr/>
      </p:nvGrpSpPr>
      <p:grpSpPr>
        <a:xfrm>
          <a:off x="0" y="0"/>
          <a:ext cx="0" cy="0"/>
          <a:chOff x="0" y="0"/>
          <a:chExt cx="0" cy="0"/>
        </a:xfrm>
      </p:grpSpPr>
      <p:pic>
        <p:nvPicPr>
          <p:cNvPr id="4" name="圖片 3">
            <a:extLst>
              <a:ext uri="{FF2B5EF4-FFF2-40B4-BE49-F238E27FC236}">
                <a16:creationId xmlns:a16="http://schemas.microsoft.com/office/drawing/2014/main" xmlns="" id="{20BD6AAC-271A-29D6-BF11-B5596D4D6FA5}"/>
              </a:ext>
            </a:extLst>
          </p:cNvPr>
          <p:cNvPicPr>
            <a:picLocks noChangeAspect="1"/>
          </p:cNvPicPr>
          <p:nvPr/>
        </p:nvPicPr>
        <p:blipFill>
          <a:blip r:embed="rId3"/>
          <a:stretch>
            <a:fillRect/>
          </a:stretch>
        </p:blipFill>
        <p:spPr>
          <a:xfrm rot="811961">
            <a:off x="9324430" y="3657381"/>
            <a:ext cx="2343978" cy="3303949"/>
          </a:xfrm>
          <a:prstGeom prst="rect">
            <a:avLst/>
          </a:prstGeom>
        </p:spPr>
      </p:pic>
      <p:sp>
        <p:nvSpPr>
          <p:cNvPr id="2" name="Google Shape;102;p3">
            <a:extLst>
              <a:ext uri="{FF2B5EF4-FFF2-40B4-BE49-F238E27FC236}">
                <a16:creationId xmlns:a16="http://schemas.microsoft.com/office/drawing/2014/main" xmlns="" id="{4563A9A4-7C18-A307-778A-F150E83D21C1}"/>
              </a:ext>
            </a:extLst>
          </p:cNvPr>
          <p:cNvSpPr txBox="1">
            <a:spLocks/>
          </p:cNvSpPr>
          <p:nvPr/>
        </p:nvSpPr>
        <p:spPr>
          <a:xfrm>
            <a:off x="2008414" y="1098294"/>
            <a:ext cx="906060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活動四  撰寫鳳梨酥鐵盒身世表</a:t>
            </a:r>
            <a:endParaRPr lang="zh-TW" altLang="en-US" sz="2800" dirty="0"/>
          </a:p>
        </p:txBody>
      </p:sp>
      <p:sp>
        <p:nvSpPr>
          <p:cNvPr id="3" name="Google Shape;138;p7">
            <a:extLst>
              <a:ext uri="{FF2B5EF4-FFF2-40B4-BE49-F238E27FC236}">
                <a16:creationId xmlns:a16="http://schemas.microsoft.com/office/drawing/2014/main" xmlns="" id="{A2D9B407-1D58-365E-D37D-D8DD679DB075}"/>
              </a:ext>
            </a:extLst>
          </p:cNvPr>
          <p:cNvSpPr txBox="1"/>
          <p:nvPr/>
        </p:nvSpPr>
        <p:spPr>
          <a:xfrm>
            <a:off x="1426784" y="2141704"/>
            <a:ext cx="9338433" cy="3733800"/>
          </a:xfrm>
          <a:custGeom>
            <a:avLst/>
            <a:gdLst>
              <a:gd name="connsiteX0" fmla="*/ 0 w 9338433"/>
              <a:gd name="connsiteY0" fmla="*/ 0 h 3733800"/>
              <a:gd name="connsiteX1" fmla="*/ 490268 w 9338433"/>
              <a:gd name="connsiteY1" fmla="*/ 0 h 3733800"/>
              <a:gd name="connsiteX2" fmla="*/ 793767 w 9338433"/>
              <a:gd name="connsiteY2" fmla="*/ 0 h 3733800"/>
              <a:gd name="connsiteX3" fmla="*/ 1564188 w 9338433"/>
              <a:gd name="connsiteY3" fmla="*/ 0 h 3733800"/>
              <a:gd name="connsiteX4" fmla="*/ 2054455 w 9338433"/>
              <a:gd name="connsiteY4" fmla="*/ 0 h 3733800"/>
              <a:gd name="connsiteX5" fmla="*/ 2544723 w 9338433"/>
              <a:gd name="connsiteY5" fmla="*/ 0 h 3733800"/>
              <a:gd name="connsiteX6" fmla="*/ 3315144 w 9338433"/>
              <a:gd name="connsiteY6" fmla="*/ 0 h 3733800"/>
              <a:gd name="connsiteX7" fmla="*/ 3712027 w 9338433"/>
              <a:gd name="connsiteY7" fmla="*/ 0 h 3733800"/>
              <a:gd name="connsiteX8" fmla="*/ 4482448 w 9338433"/>
              <a:gd name="connsiteY8" fmla="*/ 0 h 3733800"/>
              <a:gd name="connsiteX9" fmla="*/ 5252869 w 9338433"/>
              <a:gd name="connsiteY9" fmla="*/ 0 h 3733800"/>
              <a:gd name="connsiteX10" fmla="*/ 5836521 w 9338433"/>
              <a:gd name="connsiteY10" fmla="*/ 0 h 3733800"/>
              <a:gd name="connsiteX11" fmla="*/ 6606941 w 9338433"/>
              <a:gd name="connsiteY11" fmla="*/ 0 h 3733800"/>
              <a:gd name="connsiteX12" fmla="*/ 7097209 w 9338433"/>
              <a:gd name="connsiteY12" fmla="*/ 0 h 3733800"/>
              <a:gd name="connsiteX13" fmla="*/ 7587477 w 9338433"/>
              <a:gd name="connsiteY13" fmla="*/ 0 h 3733800"/>
              <a:gd name="connsiteX14" fmla="*/ 8264513 w 9338433"/>
              <a:gd name="connsiteY14" fmla="*/ 0 h 3733800"/>
              <a:gd name="connsiteX15" fmla="*/ 8754781 w 9338433"/>
              <a:gd name="connsiteY15" fmla="*/ 0 h 3733800"/>
              <a:gd name="connsiteX16" fmla="*/ 9338433 w 9338433"/>
              <a:gd name="connsiteY16" fmla="*/ 0 h 3733800"/>
              <a:gd name="connsiteX17" fmla="*/ 9338433 w 9338433"/>
              <a:gd name="connsiteY17" fmla="*/ 608076 h 3733800"/>
              <a:gd name="connsiteX18" fmla="*/ 9338433 w 9338433"/>
              <a:gd name="connsiteY18" fmla="*/ 1178814 h 3733800"/>
              <a:gd name="connsiteX19" fmla="*/ 9338433 w 9338433"/>
              <a:gd name="connsiteY19" fmla="*/ 1749552 h 3733800"/>
              <a:gd name="connsiteX20" fmla="*/ 9338433 w 9338433"/>
              <a:gd name="connsiteY20" fmla="*/ 2170938 h 3733800"/>
              <a:gd name="connsiteX21" fmla="*/ 9338433 w 9338433"/>
              <a:gd name="connsiteY21" fmla="*/ 2629662 h 3733800"/>
              <a:gd name="connsiteX22" fmla="*/ 9338433 w 9338433"/>
              <a:gd name="connsiteY22" fmla="*/ 3200400 h 3733800"/>
              <a:gd name="connsiteX23" fmla="*/ 9338433 w 9338433"/>
              <a:gd name="connsiteY23" fmla="*/ 3733800 h 3733800"/>
              <a:gd name="connsiteX24" fmla="*/ 8941550 w 9338433"/>
              <a:gd name="connsiteY24" fmla="*/ 3733800 h 3733800"/>
              <a:gd name="connsiteX25" fmla="*/ 8638051 w 9338433"/>
              <a:gd name="connsiteY25" fmla="*/ 3733800 h 3733800"/>
              <a:gd name="connsiteX26" fmla="*/ 8334551 w 9338433"/>
              <a:gd name="connsiteY26" fmla="*/ 3733800 h 3733800"/>
              <a:gd name="connsiteX27" fmla="*/ 7750899 w 9338433"/>
              <a:gd name="connsiteY27" fmla="*/ 3733800 h 3733800"/>
              <a:gd name="connsiteX28" fmla="*/ 7354016 w 9338433"/>
              <a:gd name="connsiteY28" fmla="*/ 3733800 h 3733800"/>
              <a:gd name="connsiteX29" fmla="*/ 6676980 w 9338433"/>
              <a:gd name="connsiteY29" fmla="*/ 3733800 h 3733800"/>
              <a:gd name="connsiteX30" fmla="*/ 6280096 w 9338433"/>
              <a:gd name="connsiteY30" fmla="*/ 3733800 h 3733800"/>
              <a:gd name="connsiteX31" fmla="*/ 5603060 w 9338433"/>
              <a:gd name="connsiteY31" fmla="*/ 3733800 h 3733800"/>
              <a:gd name="connsiteX32" fmla="*/ 5299561 w 9338433"/>
              <a:gd name="connsiteY32" fmla="*/ 3733800 h 3733800"/>
              <a:gd name="connsiteX33" fmla="*/ 4622524 w 9338433"/>
              <a:gd name="connsiteY33" fmla="*/ 3733800 h 3733800"/>
              <a:gd name="connsiteX34" fmla="*/ 4225641 w 9338433"/>
              <a:gd name="connsiteY34" fmla="*/ 3733800 h 3733800"/>
              <a:gd name="connsiteX35" fmla="*/ 3922142 w 9338433"/>
              <a:gd name="connsiteY35" fmla="*/ 3733800 h 3733800"/>
              <a:gd name="connsiteX36" fmla="*/ 3525258 w 9338433"/>
              <a:gd name="connsiteY36" fmla="*/ 3733800 h 3733800"/>
              <a:gd name="connsiteX37" fmla="*/ 2848222 w 9338433"/>
              <a:gd name="connsiteY37" fmla="*/ 3733800 h 3733800"/>
              <a:gd name="connsiteX38" fmla="*/ 2451339 w 9338433"/>
              <a:gd name="connsiteY38" fmla="*/ 3733800 h 3733800"/>
              <a:gd name="connsiteX39" fmla="*/ 2147840 w 9338433"/>
              <a:gd name="connsiteY39" fmla="*/ 3733800 h 3733800"/>
              <a:gd name="connsiteX40" fmla="*/ 1750956 w 9338433"/>
              <a:gd name="connsiteY40" fmla="*/ 3733800 h 3733800"/>
              <a:gd name="connsiteX41" fmla="*/ 1260688 w 9338433"/>
              <a:gd name="connsiteY41" fmla="*/ 3733800 h 3733800"/>
              <a:gd name="connsiteX42" fmla="*/ 677036 w 9338433"/>
              <a:gd name="connsiteY42" fmla="*/ 3733800 h 3733800"/>
              <a:gd name="connsiteX43" fmla="*/ 0 w 9338433"/>
              <a:gd name="connsiteY43" fmla="*/ 3733800 h 3733800"/>
              <a:gd name="connsiteX44" fmla="*/ 0 w 9338433"/>
              <a:gd name="connsiteY44" fmla="*/ 3125724 h 3733800"/>
              <a:gd name="connsiteX45" fmla="*/ 0 w 9338433"/>
              <a:gd name="connsiteY45" fmla="*/ 2592324 h 3733800"/>
              <a:gd name="connsiteX46" fmla="*/ 0 w 9338433"/>
              <a:gd name="connsiteY46" fmla="*/ 2058924 h 3733800"/>
              <a:gd name="connsiteX47" fmla="*/ 0 w 9338433"/>
              <a:gd name="connsiteY47" fmla="*/ 1525524 h 3733800"/>
              <a:gd name="connsiteX48" fmla="*/ 0 w 9338433"/>
              <a:gd name="connsiteY48" fmla="*/ 992124 h 3733800"/>
              <a:gd name="connsiteX49" fmla="*/ 0 w 9338433"/>
              <a:gd name="connsiteY49" fmla="*/ 496062 h 3733800"/>
              <a:gd name="connsiteX50" fmla="*/ 0 w 9338433"/>
              <a:gd name="connsiteY50" fmla="*/ 0 h 3733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338433" h="373380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45341" y="216704"/>
                  <a:pt x="9308836" y="428287"/>
                  <a:pt x="9338433" y="608076"/>
                </a:cubicBezTo>
                <a:cubicBezTo>
                  <a:pt x="9368030" y="787865"/>
                  <a:pt x="9295758" y="994949"/>
                  <a:pt x="9338433" y="1178814"/>
                </a:cubicBezTo>
                <a:cubicBezTo>
                  <a:pt x="9381108" y="1362679"/>
                  <a:pt x="9270177" y="1465731"/>
                  <a:pt x="9338433" y="1749552"/>
                </a:cubicBezTo>
                <a:cubicBezTo>
                  <a:pt x="9406689" y="2033373"/>
                  <a:pt x="9326111" y="1976531"/>
                  <a:pt x="9338433" y="2170938"/>
                </a:cubicBezTo>
                <a:cubicBezTo>
                  <a:pt x="9350755" y="2365345"/>
                  <a:pt x="9337275" y="2472109"/>
                  <a:pt x="9338433" y="2629662"/>
                </a:cubicBezTo>
                <a:cubicBezTo>
                  <a:pt x="9339591" y="2787215"/>
                  <a:pt x="9278024" y="2923082"/>
                  <a:pt x="9338433" y="3200400"/>
                </a:cubicBezTo>
                <a:cubicBezTo>
                  <a:pt x="9398842" y="3477718"/>
                  <a:pt x="9285812" y="3590977"/>
                  <a:pt x="9338433" y="3733800"/>
                </a:cubicBezTo>
                <a:cubicBezTo>
                  <a:pt x="9213791" y="3753566"/>
                  <a:pt x="9108070" y="3729027"/>
                  <a:pt x="8941550" y="3733800"/>
                </a:cubicBezTo>
                <a:cubicBezTo>
                  <a:pt x="8775030" y="3738573"/>
                  <a:pt x="8755687" y="3715200"/>
                  <a:pt x="8638051" y="3733800"/>
                </a:cubicBezTo>
                <a:cubicBezTo>
                  <a:pt x="8520415" y="3752400"/>
                  <a:pt x="8430421" y="3722610"/>
                  <a:pt x="8334551" y="3733800"/>
                </a:cubicBezTo>
                <a:cubicBezTo>
                  <a:pt x="8238681" y="3744990"/>
                  <a:pt x="7868086" y="3697316"/>
                  <a:pt x="7750899" y="3733800"/>
                </a:cubicBezTo>
                <a:cubicBezTo>
                  <a:pt x="7633712" y="3770284"/>
                  <a:pt x="7516711" y="3688577"/>
                  <a:pt x="7354016" y="3733800"/>
                </a:cubicBezTo>
                <a:cubicBezTo>
                  <a:pt x="7191321" y="3779023"/>
                  <a:pt x="6921017" y="3713270"/>
                  <a:pt x="6676980" y="3733800"/>
                </a:cubicBezTo>
                <a:cubicBezTo>
                  <a:pt x="6432943" y="3754330"/>
                  <a:pt x="6378483" y="3709382"/>
                  <a:pt x="6280096" y="3733800"/>
                </a:cubicBezTo>
                <a:cubicBezTo>
                  <a:pt x="6181709" y="3758218"/>
                  <a:pt x="5783282" y="3684846"/>
                  <a:pt x="5603060" y="3733800"/>
                </a:cubicBezTo>
                <a:cubicBezTo>
                  <a:pt x="5422838" y="3782754"/>
                  <a:pt x="5393003" y="3718652"/>
                  <a:pt x="5299561" y="3733800"/>
                </a:cubicBezTo>
                <a:cubicBezTo>
                  <a:pt x="5206119" y="3748948"/>
                  <a:pt x="4844842" y="3721262"/>
                  <a:pt x="4622524" y="3733800"/>
                </a:cubicBezTo>
                <a:cubicBezTo>
                  <a:pt x="4400206" y="3746338"/>
                  <a:pt x="4391546" y="3731696"/>
                  <a:pt x="4225641" y="3733800"/>
                </a:cubicBezTo>
                <a:cubicBezTo>
                  <a:pt x="4059736" y="3735904"/>
                  <a:pt x="4019771" y="3697470"/>
                  <a:pt x="3922142" y="3733800"/>
                </a:cubicBezTo>
                <a:cubicBezTo>
                  <a:pt x="3824513" y="3770130"/>
                  <a:pt x="3699934" y="3728356"/>
                  <a:pt x="3525258" y="3733800"/>
                </a:cubicBezTo>
                <a:cubicBezTo>
                  <a:pt x="3350582" y="3739244"/>
                  <a:pt x="3082038" y="3676591"/>
                  <a:pt x="2848222" y="3733800"/>
                </a:cubicBezTo>
                <a:cubicBezTo>
                  <a:pt x="2614406" y="3791009"/>
                  <a:pt x="2620147" y="3700187"/>
                  <a:pt x="2451339" y="3733800"/>
                </a:cubicBezTo>
                <a:cubicBezTo>
                  <a:pt x="2282531" y="3767413"/>
                  <a:pt x="2260455" y="3718977"/>
                  <a:pt x="2147840" y="3733800"/>
                </a:cubicBezTo>
                <a:cubicBezTo>
                  <a:pt x="2035225" y="3748623"/>
                  <a:pt x="1927612" y="3724786"/>
                  <a:pt x="1750956" y="3733800"/>
                </a:cubicBezTo>
                <a:cubicBezTo>
                  <a:pt x="1574300" y="3742814"/>
                  <a:pt x="1482915" y="3728744"/>
                  <a:pt x="1260688" y="3733800"/>
                </a:cubicBezTo>
                <a:cubicBezTo>
                  <a:pt x="1038461" y="3738856"/>
                  <a:pt x="844666" y="3682032"/>
                  <a:pt x="677036" y="3733800"/>
                </a:cubicBezTo>
                <a:cubicBezTo>
                  <a:pt x="509406" y="3785568"/>
                  <a:pt x="257240" y="3656977"/>
                  <a:pt x="0" y="3733800"/>
                </a:cubicBezTo>
                <a:cubicBezTo>
                  <a:pt x="-50682" y="3605912"/>
                  <a:pt x="41108" y="3368883"/>
                  <a:pt x="0" y="3125724"/>
                </a:cubicBezTo>
                <a:cubicBezTo>
                  <a:pt x="-41108" y="2882565"/>
                  <a:pt x="51588" y="2716421"/>
                  <a:pt x="0" y="2592324"/>
                </a:cubicBezTo>
                <a:cubicBezTo>
                  <a:pt x="-51588" y="2468227"/>
                  <a:pt x="55557" y="2285175"/>
                  <a:pt x="0" y="2058924"/>
                </a:cubicBezTo>
                <a:cubicBezTo>
                  <a:pt x="-55557" y="1832673"/>
                  <a:pt x="37019" y="1772286"/>
                  <a:pt x="0" y="1525524"/>
                </a:cubicBezTo>
                <a:cubicBezTo>
                  <a:pt x="-37019" y="1278762"/>
                  <a:pt x="36218" y="1225382"/>
                  <a:pt x="0" y="992124"/>
                </a:cubicBezTo>
                <a:cubicBezTo>
                  <a:pt x="-36218" y="758866"/>
                  <a:pt x="46536" y="685972"/>
                  <a:pt x="0" y="496062"/>
                </a:cubicBezTo>
                <a:cubicBezTo>
                  <a:pt x="-46536" y="306152"/>
                  <a:pt x="36424" y="11651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792000" tIns="468000" rIns="540000" bIns="45700" anchor="t" anchorCtr="0">
            <a:normAutofit/>
          </a:bodyPr>
          <a:lstStyle/>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閱讀「臺灣鳳梨的華麗轉身」一文，認識理解近年來臺灣鳳梨產業的轉型情形。</a:t>
            </a:r>
          </a:p>
          <a:p>
            <a:pPr marL="514350" lvl="0" indent="-514350">
              <a:lnSpc>
                <a:spcPct val="15000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依據文章內容，實作撰寫寶島鳳梨酥鐵盒的文物身世表。</a:t>
            </a:r>
          </a:p>
          <a:p>
            <a:pPr marL="514350" lvl="0" indent="-514350">
              <a:lnSpc>
                <a:spcPct val="15000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p:txBody>
      </p:sp>
      <p:pic>
        <p:nvPicPr>
          <p:cNvPr id="5" name="圖片 4">
            <a:extLst>
              <a:ext uri="{FF2B5EF4-FFF2-40B4-BE49-F238E27FC236}">
                <a16:creationId xmlns:a16="http://schemas.microsoft.com/office/drawing/2014/main" xmlns="" id="{1BA75A6A-26BE-F7B6-ED6E-FAB69C348795}"/>
              </a:ext>
            </a:extLst>
          </p:cNvPr>
          <p:cNvPicPr>
            <a:picLocks noChangeAspect="1"/>
          </p:cNvPicPr>
          <p:nvPr/>
        </p:nvPicPr>
        <p:blipFill>
          <a:blip r:embed="rId4"/>
          <a:stretch>
            <a:fillRect/>
          </a:stretch>
        </p:blipFill>
        <p:spPr>
          <a:xfrm rot="17585436">
            <a:off x="505112" y="4498519"/>
            <a:ext cx="1056731" cy="1796443"/>
          </a:xfrm>
          <a:prstGeom prst="rect">
            <a:avLst/>
          </a:prstGeom>
        </p:spPr>
      </p:pic>
    </p:spTree>
    <p:extLst>
      <p:ext uri="{BB962C8B-B14F-4D97-AF65-F5344CB8AC3E}">
        <p14:creationId xmlns:p14="http://schemas.microsoft.com/office/powerpoint/2010/main" val="1443472547"/>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2">
          <a:extLst>
            <a:ext uri="{FF2B5EF4-FFF2-40B4-BE49-F238E27FC236}">
              <a16:creationId xmlns:a16="http://schemas.microsoft.com/office/drawing/2014/main" xmlns="" id="{58244A21-AAA6-B6A8-B905-CEAFC32E5D33}"/>
            </a:ext>
          </a:extLst>
        </p:cNvPr>
        <p:cNvGrpSpPr/>
        <p:nvPr/>
      </p:nvGrpSpPr>
      <p:grpSpPr>
        <a:xfrm>
          <a:off x="0" y="0"/>
          <a:ext cx="0" cy="0"/>
          <a:chOff x="0" y="0"/>
          <a:chExt cx="0" cy="0"/>
        </a:xfrm>
      </p:grpSpPr>
      <p:sp>
        <p:nvSpPr>
          <p:cNvPr id="7" name="文字方塊 6">
            <a:extLst>
              <a:ext uri="{FF2B5EF4-FFF2-40B4-BE49-F238E27FC236}">
                <a16:creationId xmlns:a16="http://schemas.microsoft.com/office/drawing/2014/main" xmlns="" id="{FA827ECB-42FD-106D-455A-C15A214CD4BE}"/>
              </a:ext>
            </a:extLst>
          </p:cNvPr>
          <p:cNvSpPr txBox="1"/>
          <p:nvPr/>
        </p:nvSpPr>
        <p:spPr>
          <a:xfrm>
            <a:off x="3768941" y="1002076"/>
            <a:ext cx="3597881" cy="497444"/>
          </a:xfrm>
          <a:prstGeom prst="rect">
            <a:avLst/>
          </a:prstGeom>
          <a:noFill/>
        </p:spPr>
        <p:txBody>
          <a:bodyPr wrap="square" rtlCol="0">
            <a:spAutoFit/>
          </a:bodyPr>
          <a:lstStyle/>
          <a:p>
            <a:pPr lvl="0">
              <a:lnSpc>
                <a:spcPct val="150000"/>
              </a:lnSpc>
            </a:pPr>
            <a:r>
              <a:rPr lang="en-US" altLang="zh-TW" sz="2000" b="1" dirty="0">
                <a:solidFill>
                  <a:schemeClr val="dk1"/>
                </a:solidFill>
                <a:latin typeface="Microsoft JhengHei"/>
                <a:ea typeface="Microsoft JhengHei"/>
                <a:cs typeface="Microsoft JhengHei"/>
                <a:sym typeface="Microsoft JhengHei"/>
              </a:rPr>
              <a:t> </a:t>
            </a:r>
            <a:r>
              <a:rPr lang="zh-TW" altLang="en-US" sz="2000" b="1" dirty="0">
                <a:solidFill>
                  <a:schemeClr val="dk1"/>
                </a:solidFill>
                <a:latin typeface="Microsoft JhengHei"/>
                <a:ea typeface="Microsoft JhengHei"/>
                <a:cs typeface="Microsoft JhengHei"/>
                <a:sym typeface="Microsoft JhengHei"/>
              </a:rPr>
              <a:t>學習單（四）</a:t>
            </a:r>
          </a:p>
        </p:txBody>
      </p:sp>
      <p:sp>
        <p:nvSpPr>
          <p:cNvPr id="8" name="副標題 9">
            <a:extLst>
              <a:ext uri="{FF2B5EF4-FFF2-40B4-BE49-F238E27FC236}">
                <a16:creationId xmlns:a16="http://schemas.microsoft.com/office/drawing/2014/main" xmlns="" id="{0C3BC9FB-7B86-839F-DFB2-64780908AEA7}"/>
              </a:ext>
            </a:extLst>
          </p:cNvPr>
          <p:cNvSpPr txBox="1">
            <a:spLocks/>
          </p:cNvSpPr>
          <p:nvPr/>
        </p:nvSpPr>
        <p:spPr>
          <a:xfrm>
            <a:off x="647271" y="1674896"/>
            <a:ext cx="2764737" cy="2637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4720"/>
              </a:lnSpc>
              <a:spcBef>
                <a:spcPts val="1200"/>
              </a:spcBef>
            </a:pPr>
            <a:r>
              <a:rPr lang="zh-TW" altLang="en-US" sz="3600" b="1" dirty="0">
                <a:latin typeface="Microsoft JhengHei"/>
                <a:ea typeface="Microsoft JhengHei"/>
                <a:cs typeface="Microsoft JhengHei"/>
                <a:sym typeface="Microsoft JhengHei"/>
              </a:rPr>
              <a:t>臺灣鳳梨的華麗轉身</a:t>
            </a:r>
          </a:p>
        </p:txBody>
      </p:sp>
      <p:sp>
        <p:nvSpPr>
          <p:cNvPr id="12" name="副標題 9">
            <a:extLst>
              <a:ext uri="{FF2B5EF4-FFF2-40B4-BE49-F238E27FC236}">
                <a16:creationId xmlns:a16="http://schemas.microsoft.com/office/drawing/2014/main" xmlns="" id="{AEBC63E8-1AD0-6452-93ED-B5B02C528366}"/>
              </a:ext>
            </a:extLst>
          </p:cNvPr>
          <p:cNvSpPr txBox="1">
            <a:spLocks/>
          </p:cNvSpPr>
          <p:nvPr/>
        </p:nvSpPr>
        <p:spPr>
          <a:xfrm>
            <a:off x="3671400" y="1886252"/>
            <a:ext cx="7938645" cy="422426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ts val="2520"/>
              </a:lnSpc>
              <a:spcBef>
                <a:spcPts val="1200"/>
              </a:spcBef>
            </a:pPr>
            <a:r>
              <a:rPr lang="zh-TW" altLang="en-US" sz="1600" dirty="0">
                <a:latin typeface="Microsoft JhengHei"/>
                <a:ea typeface="Microsoft JhengHei"/>
                <a:cs typeface="Microsoft JhengHei"/>
                <a:sym typeface="Microsoft JhengHei"/>
              </a:rPr>
              <a:t>早期我們食用鳳梨的經驗是不空腹吃，得先用熱水燙、再冰冷食之，因為它含「鳳梨蛋白酶」，會「咬舌」或「腐蝕胃壁」，加上酸漬更加深疼痛。附帶一提，鳳梨罐頭工廠負責將果肉裝入空罐的女性作業人員，務必要戴上橡膠手套，以防其蛋白酶撕裂手指皮膚。</a:t>
            </a:r>
          </a:p>
          <a:p>
            <a:pPr algn="just">
              <a:lnSpc>
                <a:spcPts val="2520"/>
              </a:lnSpc>
              <a:spcBef>
                <a:spcPts val="1200"/>
              </a:spcBef>
            </a:pPr>
            <a:r>
              <a:rPr lang="en-US" altLang="zh-TW" sz="1600" dirty="0">
                <a:latin typeface="Microsoft JhengHei"/>
                <a:ea typeface="Microsoft JhengHei"/>
                <a:cs typeface="Microsoft JhengHei"/>
                <a:sym typeface="Microsoft JhengHei"/>
              </a:rPr>
              <a:t>1980</a:t>
            </a:r>
            <a:r>
              <a:rPr lang="zh-TW" altLang="en-US" sz="1600" dirty="0">
                <a:latin typeface="Microsoft JhengHei"/>
                <a:ea typeface="Microsoft JhengHei"/>
                <a:cs typeface="Microsoft JhengHei"/>
                <a:sym typeface="Microsoft JhengHei"/>
              </a:rPr>
              <a:t>年代中葉以後，臺灣的農業試驗機構研發出多種不必再用熱水燙過、去皮切片即可食用的鳳梨新品種：「甜蜜蜜」、「金鑽」、「牛奶鳳梨」、「西瓜鳳梨」及「芒果鳳梨」等。臺灣鳳梨除了供鮮食以外，餐飲業者也發展出多款熟食料理：鳳梨蝦球、醬鳳梨蒸魚、鳳梨苦瓜雞湯等。鳳梨罐頭外的加工食品，還有鳳梨酥、果醬、布丁等。</a:t>
            </a:r>
          </a:p>
          <a:p>
            <a:pPr algn="just">
              <a:lnSpc>
                <a:spcPts val="2520"/>
              </a:lnSpc>
              <a:spcBef>
                <a:spcPts val="1200"/>
              </a:spcBef>
            </a:pPr>
            <a:r>
              <a:rPr lang="zh-TW" altLang="en-US" sz="1600" dirty="0">
                <a:latin typeface="Microsoft JhengHei"/>
                <a:ea typeface="Microsoft JhengHei"/>
                <a:cs typeface="Microsoft JhengHei"/>
                <a:sym typeface="Microsoft JhengHei"/>
              </a:rPr>
              <a:t>近十幾年來，糕餅業者研發出以鳳梨醬為主的糕點，名為「土鳳梨酥」，再次帶起鳳梨熱潮與話題，土鳳梨酥及鳳梨酥的年產值不斷向上飆升，不僅是年節送禮的最佳推薦，甚至得以榮登「臺灣第一伴手禮」寶座，成為許多外國遊客造訪臺灣必買的伴手禮。</a:t>
            </a:r>
          </a:p>
          <a:p>
            <a:pPr algn="just">
              <a:lnSpc>
                <a:spcPts val="2520"/>
              </a:lnSpc>
              <a:spcBef>
                <a:spcPts val="1200"/>
              </a:spcBef>
            </a:pPr>
            <a:endParaRPr lang="zh-TW" altLang="en-US" sz="1600" dirty="0">
              <a:latin typeface="Microsoft JhengHei"/>
              <a:ea typeface="Microsoft JhengHei"/>
              <a:cs typeface="Microsoft JhengHei"/>
              <a:sym typeface="Microsoft JhengHei"/>
            </a:endParaRPr>
          </a:p>
          <a:p>
            <a:pPr algn="just">
              <a:lnSpc>
                <a:spcPts val="2520"/>
              </a:lnSpc>
              <a:spcBef>
                <a:spcPts val="1200"/>
              </a:spcBef>
            </a:pPr>
            <a:endParaRPr lang="zh-TW" altLang="en-US" sz="1600"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2836219169"/>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1EA3749A-87E8-7F42-E7C5-72C6BFCB7273}"/>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92631877-157E-94A9-0870-60C70F1EE4A1}"/>
              </a:ext>
            </a:extLst>
          </p:cNvPr>
          <p:cNvSpPr txBox="1"/>
          <p:nvPr/>
        </p:nvSpPr>
        <p:spPr>
          <a:xfrm>
            <a:off x="1277493" y="2381899"/>
            <a:ext cx="9338433" cy="3711574"/>
          </a:xfrm>
          <a:custGeom>
            <a:avLst/>
            <a:gdLst>
              <a:gd name="connsiteX0" fmla="*/ 0 w 9338433"/>
              <a:gd name="connsiteY0" fmla="*/ 0 h 3711574"/>
              <a:gd name="connsiteX1" fmla="*/ 583652 w 9338433"/>
              <a:gd name="connsiteY1" fmla="*/ 0 h 3711574"/>
              <a:gd name="connsiteX2" fmla="*/ 1260688 w 9338433"/>
              <a:gd name="connsiteY2" fmla="*/ 0 h 3711574"/>
              <a:gd name="connsiteX3" fmla="*/ 1937725 w 9338433"/>
              <a:gd name="connsiteY3" fmla="*/ 0 h 3711574"/>
              <a:gd name="connsiteX4" fmla="*/ 2708146 w 9338433"/>
              <a:gd name="connsiteY4" fmla="*/ 0 h 3711574"/>
              <a:gd name="connsiteX5" fmla="*/ 3291798 w 9338433"/>
              <a:gd name="connsiteY5" fmla="*/ 0 h 3711574"/>
              <a:gd name="connsiteX6" fmla="*/ 3968834 w 9338433"/>
              <a:gd name="connsiteY6" fmla="*/ 0 h 3711574"/>
              <a:gd name="connsiteX7" fmla="*/ 4552486 w 9338433"/>
              <a:gd name="connsiteY7" fmla="*/ 0 h 3711574"/>
              <a:gd name="connsiteX8" fmla="*/ 5136138 w 9338433"/>
              <a:gd name="connsiteY8" fmla="*/ 0 h 3711574"/>
              <a:gd name="connsiteX9" fmla="*/ 5719790 w 9338433"/>
              <a:gd name="connsiteY9" fmla="*/ 0 h 3711574"/>
              <a:gd name="connsiteX10" fmla="*/ 6023289 w 9338433"/>
              <a:gd name="connsiteY10" fmla="*/ 0 h 3711574"/>
              <a:gd name="connsiteX11" fmla="*/ 6700326 w 9338433"/>
              <a:gd name="connsiteY11" fmla="*/ 0 h 3711574"/>
              <a:gd name="connsiteX12" fmla="*/ 7003825 w 9338433"/>
              <a:gd name="connsiteY12" fmla="*/ 0 h 3711574"/>
              <a:gd name="connsiteX13" fmla="*/ 7587477 w 9338433"/>
              <a:gd name="connsiteY13" fmla="*/ 0 h 3711574"/>
              <a:gd name="connsiteX14" fmla="*/ 8357898 w 9338433"/>
              <a:gd name="connsiteY14" fmla="*/ 0 h 3711574"/>
              <a:gd name="connsiteX15" fmla="*/ 9338433 w 9338433"/>
              <a:gd name="connsiteY15" fmla="*/ 0 h 3711574"/>
              <a:gd name="connsiteX16" fmla="*/ 9338433 w 9338433"/>
              <a:gd name="connsiteY16" fmla="*/ 567341 h 3711574"/>
              <a:gd name="connsiteX17" fmla="*/ 9338433 w 9338433"/>
              <a:gd name="connsiteY17" fmla="*/ 1023334 h 3711574"/>
              <a:gd name="connsiteX18" fmla="*/ 9338433 w 9338433"/>
              <a:gd name="connsiteY18" fmla="*/ 1479327 h 3711574"/>
              <a:gd name="connsiteX19" fmla="*/ 9338433 w 9338433"/>
              <a:gd name="connsiteY19" fmla="*/ 2009552 h 3711574"/>
              <a:gd name="connsiteX20" fmla="*/ 9338433 w 9338433"/>
              <a:gd name="connsiteY20" fmla="*/ 2539777 h 3711574"/>
              <a:gd name="connsiteX21" fmla="*/ 9338433 w 9338433"/>
              <a:gd name="connsiteY21" fmla="*/ 3032886 h 3711574"/>
              <a:gd name="connsiteX22" fmla="*/ 9338433 w 9338433"/>
              <a:gd name="connsiteY22" fmla="*/ 3711574 h 3711574"/>
              <a:gd name="connsiteX23" fmla="*/ 8941550 w 9338433"/>
              <a:gd name="connsiteY23" fmla="*/ 3711574 h 3711574"/>
              <a:gd name="connsiteX24" fmla="*/ 8357898 w 9338433"/>
              <a:gd name="connsiteY24" fmla="*/ 3711574 h 3711574"/>
              <a:gd name="connsiteX25" fmla="*/ 7680861 w 9338433"/>
              <a:gd name="connsiteY25" fmla="*/ 3711574 h 3711574"/>
              <a:gd name="connsiteX26" fmla="*/ 7377362 w 9338433"/>
              <a:gd name="connsiteY26" fmla="*/ 3711574 h 3711574"/>
              <a:gd name="connsiteX27" fmla="*/ 6606941 w 9338433"/>
              <a:gd name="connsiteY27" fmla="*/ 3711574 h 3711574"/>
              <a:gd name="connsiteX28" fmla="*/ 6116674 w 9338433"/>
              <a:gd name="connsiteY28" fmla="*/ 3711574 h 3711574"/>
              <a:gd name="connsiteX29" fmla="*/ 5439637 w 9338433"/>
              <a:gd name="connsiteY29" fmla="*/ 3711574 h 3711574"/>
              <a:gd name="connsiteX30" fmla="*/ 5136138 w 9338433"/>
              <a:gd name="connsiteY30" fmla="*/ 3711574 h 3711574"/>
              <a:gd name="connsiteX31" fmla="*/ 4365717 w 9338433"/>
              <a:gd name="connsiteY31" fmla="*/ 3711574 h 3711574"/>
              <a:gd name="connsiteX32" fmla="*/ 3875450 w 9338433"/>
              <a:gd name="connsiteY32" fmla="*/ 3711574 h 3711574"/>
              <a:gd name="connsiteX33" fmla="*/ 3291798 w 9338433"/>
              <a:gd name="connsiteY33" fmla="*/ 3711574 h 3711574"/>
              <a:gd name="connsiteX34" fmla="*/ 2894914 w 9338433"/>
              <a:gd name="connsiteY34" fmla="*/ 3711574 h 3711574"/>
              <a:gd name="connsiteX35" fmla="*/ 2217878 w 9338433"/>
              <a:gd name="connsiteY35" fmla="*/ 3711574 h 3711574"/>
              <a:gd name="connsiteX36" fmla="*/ 1447457 w 9338433"/>
              <a:gd name="connsiteY36" fmla="*/ 3711574 h 3711574"/>
              <a:gd name="connsiteX37" fmla="*/ 957189 w 9338433"/>
              <a:gd name="connsiteY37" fmla="*/ 3711574 h 3711574"/>
              <a:gd name="connsiteX38" fmla="*/ 0 w 9338433"/>
              <a:gd name="connsiteY38" fmla="*/ 3711574 h 3711574"/>
              <a:gd name="connsiteX39" fmla="*/ 0 w 9338433"/>
              <a:gd name="connsiteY39" fmla="*/ 3181349 h 3711574"/>
              <a:gd name="connsiteX40" fmla="*/ 0 w 9338433"/>
              <a:gd name="connsiteY40" fmla="*/ 2651124 h 3711574"/>
              <a:gd name="connsiteX41" fmla="*/ 0 w 9338433"/>
              <a:gd name="connsiteY41" fmla="*/ 2083784 h 3711574"/>
              <a:gd name="connsiteX42" fmla="*/ 0 w 9338433"/>
              <a:gd name="connsiteY42" fmla="*/ 1553559 h 3711574"/>
              <a:gd name="connsiteX43" fmla="*/ 0 w 9338433"/>
              <a:gd name="connsiteY43" fmla="*/ 986218 h 3711574"/>
              <a:gd name="connsiteX44" fmla="*/ 0 w 9338433"/>
              <a:gd name="connsiteY44" fmla="*/ 0 h 371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71157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402707" y="241055"/>
                  <a:pt x="9331362" y="405269"/>
                  <a:pt x="9338433" y="567341"/>
                </a:cubicBezTo>
                <a:cubicBezTo>
                  <a:pt x="9345504" y="729413"/>
                  <a:pt x="9299594" y="810675"/>
                  <a:pt x="9338433" y="1023334"/>
                </a:cubicBezTo>
                <a:cubicBezTo>
                  <a:pt x="9377272" y="1235993"/>
                  <a:pt x="9320734" y="1343319"/>
                  <a:pt x="9338433" y="1479327"/>
                </a:cubicBezTo>
                <a:cubicBezTo>
                  <a:pt x="9356132" y="1615335"/>
                  <a:pt x="9332996" y="1861604"/>
                  <a:pt x="9338433" y="2009552"/>
                </a:cubicBezTo>
                <a:cubicBezTo>
                  <a:pt x="9343870" y="2157501"/>
                  <a:pt x="9283489" y="2307458"/>
                  <a:pt x="9338433" y="2539777"/>
                </a:cubicBezTo>
                <a:cubicBezTo>
                  <a:pt x="9393377" y="2772097"/>
                  <a:pt x="9327740" y="2891843"/>
                  <a:pt x="9338433" y="3032886"/>
                </a:cubicBezTo>
                <a:cubicBezTo>
                  <a:pt x="9349126" y="3173929"/>
                  <a:pt x="9286089" y="3549406"/>
                  <a:pt x="9338433" y="3711574"/>
                </a:cubicBezTo>
                <a:cubicBezTo>
                  <a:pt x="9223192" y="3748227"/>
                  <a:pt x="9107116" y="3678872"/>
                  <a:pt x="8941550" y="3711574"/>
                </a:cubicBezTo>
                <a:cubicBezTo>
                  <a:pt x="8775984" y="3744276"/>
                  <a:pt x="8487828" y="3679280"/>
                  <a:pt x="8357898" y="3711574"/>
                </a:cubicBezTo>
                <a:cubicBezTo>
                  <a:pt x="8227968" y="3743868"/>
                  <a:pt x="8012041" y="3702264"/>
                  <a:pt x="7680861" y="3711574"/>
                </a:cubicBezTo>
                <a:cubicBezTo>
                  <a:pt x="7349681" y="3720884"/>
                  <a:pt x="7464373" y="3700449"/>
                  <a:pt x="7377362" y="3711574"/>
                </a:cubicBezTo>
                <a:cubicBezTo>
                  <a:pt x="7290351" y="3722699"/>
                  <a:pt x="6840304" y="3663826"/>
                  <a:pt x="6606941" y="3711574"/>
                </a:cubicBezTo>
                <a:cubicBezTo>
                  <a:pt x="6373578" y="3759322"/>
                  <a:pt x="6296705" y="3673252"/>
                  <a:pt x="6116674" y="3711574"/>
                </a:cubicBezTo>
                <a:cubicBezTo>
                  <a:pt x="5936643" y="3749896"/>
                  <a:pt x="5580465" y="3673848"/>
                  <a:pt x="5439637" y="3711574"/>
                </a:cubicBezTo>
                <a:cubicBezTo>
                  <a:pt x="5298809" y="3749300"/>
                  <a:pt x="5229418" y="3705636"/>
                  <a:pt x="5136138" y="3711574"/>
                </a:cubicBezTo>
                <a:cubicBezTo>
                  <a:pt x="5042858" y="3717512"/>
                  <a:pt x="4696295" y="3645556"/>
                  <a:pt x="4365717" y="3711574"/>
                </a:cubicBezTo>
                <a:cubicBezTo>
                  <a:pt x="4035139" y="3777592"/>
                  <a:pt x="4004491" y="3691427"/>
                  <a:pt x="3875450" y="3711574"/>
                </a:cubicBezTo>
                <a:cubicBezTo>
                  <a:pt x="3746409" y="3731721"/>
                  <a:pt x="3563536" y="3648861"/>
                  <a:pt x="3291798" y="3711574"/>
                </a:cubicBezTo>
                <a:cubicBezTo>
                  <a:pt x="3020060" y="3774287"/>
                  <a:pt x="3024959" y="3667824"/>
                  <a:pt x="2894914" y="3711574"/>
                </a:cubicBezTo>
                <a:cubicBezTo>
                  <a:pt x="2764869" y="3755324"/>
                  <a:pt x="2432243" y="3660970"/>
                  <a:pt x="2217878" y="3711574"/>
                </a:cubicBezTo>
                <a:cubicBezTo>
                  <a:pt x="2003513" y="3762178"/>
                  <a:pt x="1679330" y="3650684"/>
                  <a:pt x="1447457" y="3711574"/>
                </a:cubicBezTo>
                <a:cubicBezTo>
                  <a:pt x="1215584" y="3772464"/>
                  <a:pt x="1186146" y="3690601"/>
                  <a:pt x="957189" y="3711574"/>
                </a:cubicBezTo>
                <a:cubicBezTo>
                  <a:pt x="728232" y="3732547"/>
                  <a:pt x="312092" y="3646198"/>
                  <a:pt x="0" y="3711574"/>
                </a:cubicBezTo>
                <a:cubicBezTo>
                  <a:pt x="-36458" y="3509994"/>
                  <a:pt x="39495" y="3420075"/>
                  <a:pt x="0" y="3181349"/>
                </a:cubicBezTo>
                <a:cubicBezTo>
                  <a:pt x="-39495" y="2942623"/>
                  <a:pt x="19504" y="2861291"/>
                  <a:pt x="0" y="2651124"/>
                </a:cubicBezTo>
                <a:cubicBezTo>
                  <a:pt x="-19504" y="2440958"/>
                  <a:pt x="40993" y="2305798"/>
                  <a:pt x="0" y="2083784"/>
                </a:cubicBezTo>
                <a:cubicBezTo>
                  <a:pt x="-40993" y="1861770"/>
                  <a:pt x="6658" y="1753164"/>
                  <a:pt x="0" y="1553559"/>
                </a:cubicBezTo>
                <a:cubicBezTo>
                  <a:pt x="-6658" y="1353954"/>
                  <a:pt x="52207" y="1172468"/>
                  <a:pt x="0" y="986218"/>
                </a:cubicBezTo>
                <a:cubicBezTo>
                  <a:pt x="-52207" y="799968"/>
                  <a:pt x="104271" y="312340"/>
                  <a:pt x="0" y="0"/>
                </a:cubicBezTo>
                <a:close/>
              </a:path>
              <a:path w="9338433" h="371157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39236" y="189947"/>
                  <a:pt x="9288753" y="402425"/>
                  <a:pt x="9338433" y="604456"/>
                </a:cubicBezTo>
                <a:cubicBezTo>
                  <a:pt x="9388113" y="806487"/>
                  <a:pt x="9301624" y="937004"/>
                  <a:pt x="9338433" y="1171797"/>
                </a:cubicBezTo>
                <a:cubicBezTo>
                  <a:pt x="9375242" y="1406590"/>
                  <a:pt x="9310152" y="1487071"/>
                  <a:pt x="9338433" y="1739138"/>
                </a:cubicBezTo>
                <a:cubicBezTo>
                  <a:pt x="9366714" y="1991205"/>
                  <a:pt x="9311221" y="1961952"/>
                  <a:pt x="9338433" y="2158015"/>
                </a:cubicBezTo>
                <a:cubicBezTo>
                  <a:pt x="9365645" y="2354078"/>
                  <a:pt x="9302267" y="2451389"/>
                  <a:pt x="9338433" y="2614009"/>
                </a:cubicBezTo>
                <a:cubicBezTo>
                  <a:pt x="9374599" y="2776629"/>
                  <a:pt x="9280072" y="3013897"/>
                  <a:pt x="9338433" y="3181349"/>
                </a:cubicBezTo>
                <a:cubicBezTo>
                  <a:pt x="9396794" y="3348801"/>
                  <a:pt x="9309053" y="3492218"/>
                  <a:pt x="9338433" y="3711574"/>
                </a:cubicBezTo>
                <a:cubicBezTo>
                  <a:pt x="9213791" y="3731340"/>
                  <a:pt x="9108070" y="3706801"/>
                  <a:pt x="8941550" y="3711574"/>
                </a:cubicBezTo>
                <a:cubicBezTo>
                  <a:pt x="8775030" y="3716347"/>
                  <a:pt x="8755687" y="3692974"/>
                  <a:pt x="8638051" y="3711574"/>
                </a:cubicBezTo>
                <a:cubicBezTo>
                  <a:pt x="8520415" y="3730174"/>
                  <a:pt x="8430421" y="3700384"/>
                  <a:pt x="8334551" y="3711574"/>
                </a:cubicBezTo>
                <a:cubicBezTo>
                  <a:pt x="8238681" y="3722764"/>
                  <a:pt x="7868086" y="3675090"/>
                  <a:pt x="7750899" y="3711574"/>
                </a:cubicBezTo>
                <a:cubicBezTo>
                  <a:pt x="7633712" y="3748058"/>
                  <a:pt x="7516711" y="3666351"/>
                  <a:pt x="7354016" y="3711574"/>
                </a:cubicBezTo>
                <a:cubicBezTo>
                  <a:pt x="7191321" y="3756797"/>
                  <a:pt x="6921017" y="3691044"/>
                  <a:pt x="6676980" y="3711574"/>
                </a:cubicBezTo>
                <a:cubicBezTo>
                  <a:pt x="6432943" y="3732104"/>
                  <a:pt x="6378483" y="3687156"/>
                  <a:pt x="6280096" y="3711574"/>
                </a:cubicBezTo>
                <a:cubicBezTo>
                  <a:pt x="6181709" y="3735992"/>
                  <a:pt x="5783282" y="3662620"/>
                  <a:pt x="5603060" y="3711574"/>
                </a:cubicBezTo>
                <a:cubicBezTo>
                  <a:pt x="5422838" y="3760528"/>
                  <a:pt x="5393003" y="3696426"/>
                  <a:pt x="5299561" y="3711574"/>
                </a:cubicBezTo>
                <a:cubicBezTo>
                  <a:pt x="5206119" y="3726722"/>
                  <a:pt x="4844842" y="3699036"/>
                  <a:pt x="4622524" y="3711574"/>
                </a:cubicBezTo>
                <a:cubicBezTo>
                  <a:pt x="4400206" y="3724112"/>
                  <a:pt x="4391546" y="3709470"/>
                  <a:pt x="4225641" y="3711574"/>
                </a:cubicBezTo>
                <a:cubicBezTo>
                  <a:pt x="4059736" y="3713678"/>
                  <a:pt x="4019771" y="3675244"/>
                  <a:pt x="3922142" y="3711574"/>
                </a:cubicBezTo>
                <a:cubicBezTo>
                  <a:pt x="3824513" y="3747904"/>
                  <a:pt x="3699934" y="3706130"/>
                  <a:pt x="3525258" y="3711574"/>
                </a:cubicBezTo>
                <a:cubicBezTo>
                  <a:pt x="3350582" y="3717018"/>
                  <a:pt x="3082038" y="3654365"/>
                  <a:pt x="2848222" y="3711574"/>
                </a:cubicBezTo>
                <a:cubicBezTo>
                  <a:pt x="2614406" y="3768783"/>
                  <a:pt x="2620147" y="3677961"/>
                  <a:pt x="2451339" y="3711574"/>
                </a:cubicBezTo>
                <a:cubicBezTo>
                  <a:pt x="2282531" y="3745187"/>
                  <a:pt x="2260455" y="3696751"/>
                  <a:pt x="2147840" y="3711574"/>
                </a:cubicBezTo>
                <a:cubicBezTo>
                  <a:pt x="2035225" y="3726397"/>
                  <a:pt x="1927612" y="3702560"/>
                  <a:pt x="1750956" y="3711574"/>
                </a:cubicBezTo>
                <a:cubicBezTo>
                  <a:pt x="1574300" y="3720588"/>
                  <a:pt x="1482915" y="3706518"/>
                  <a:pt x="1260688" y="3711574"/>
                </a:cubicBezTo>
                <a:cubicBezTo>
                  <a:pt x="1038461" y="3716630"/>
                  <a:pt x="844666" y="3659806"/>
                  <a:pt x="677036" y="3711574"/>
                </a:cubicBezTo>
                <a:cubicBezTo>
                  <a:pt x="509406" y="3763342"/>
                  <a:pt x="257240" y="3634751"/>
                  <a:pt x="0" y="3711574"/>
                </a:cubicBezTo>
                <a:cubicBezTo>
                  <a:pt x="-33774" y="3532200"/>
                  <a:pt x="26900" y="3381909"/>
                  <a:pt x="0" y="3107118"/>
                </a:cubicBezTo>
                <a:cubicBezTo>
                  <a:pt x="-26900" y="2832327"/>
                  <a:pt x="55398" y="2809935"/>
                  <a:pt x="0" y="2576893"/>
                </a:cubicBezTo>
                <a:cubicBezTo>
                  <a:pt x="-55398" y="2343852"/>
                  <a:pt x="54414" y="2209507"/>
                  <a:pt x="0" y="2046668"/>
                </a:cubicBezTo>
                <a:cubicBezTo>
                  <a:pt x="-54414" y="1883829"/>
                  <a:pt x="56450" y="1676023"/>
                  <a:pt x="0" y="1516443"/>
                </a:cubicBezTo>
                <a:cubicBezTo>
                  <a:pt x="-56450" y="1356864"/>
                  <a:pt x="30503" y="1246614"/>
                  <a:pt x="0" y="986218"/>
                </a:cubicBezTo>
                <a:cubicBezTo>
                  <a:pt x="-30503" y="725823"/>
                  <a:pt x="12945" y="633499"/>
                  <a:pt x="0" y="493109"/>
                </a:cubicBezTo>
                <a:cubicBezTo>
                  <a:pt x="-12945" y="352719"/>
                  <a:pt x="51069" y="215806"/>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684000" tIns="1044000" rIns="324000" bIns="45700" anchor="t" anchorCtr="0">
            <a:normAutofit/>
          </a:bodyPr>
          <a:lstStyle/>
          <a:p>
            <a:pPr lvl="0" algn="ctr">
              <a:buClr>
                <a:srgbClr val="333333"/>
              </a:buClr>
              <a:buSzPts val="2600"/>
            </a:pPr>
            <a:r>
              <a:rPr lang="en-US" altLang="zh-TW" sz="2400" b="1" dirty="0">
                <a:solidFill>
                  <a:srgbClr val="333333"/>
                </a:solidFill>
                <a:latin typeface="Microsoft JhengHei"/>
                <a:ea typeface="Microsoft JhengHei"/>
                <a:cs typeface="Microsoft JhengHei"/>
                <a:sym typeface="Microsoft JhengHei"/>
              </a:rPr>
              <a:t>1980</a:t>
            </a:r>
            <a:r>
              <a:rPr lang="zh-TW" altLang="en-US" sz="2400" b="1" dirty="0">
                <a:solidFill>
                  <a:srgbClr val="333333"/>
                </a:solidFill>
                <a:latin typeface="Microsoft JhengHei"/>
                <a:ea typeface="Microsoft JhengHei"/>
                <a:cs typeface="Microsoft JhengHei"/>
                <a:sym typeface="Microsoft JhengHei"/>
              </a:rPr>
              <a:t>年代以後，臺灣鳳梨產業有哪些新發展？</a:t>
            </a:r>
          </a:p>
          <a:p>
            <a:pPr lvl="0" algn="ctr">
              <a:buClr>
                <a:srgbClr val="333333"/>
              </a:buClr>
              <a:buSzPts val="2600"/>
            </a:pPr>
            <a:endParaRPr lang="zh-TW" altLang="en-US" sz="2400" b="1" dirty="0">
              <a:solidFill>
                <a:srgbClr val="333333"/>
              </a:solidFill>
              <a:latin typeface="Microsoft JhengHei"/>
              <a:ea typeface="Microsoft JhengHei"/>
              <a:cs typeface="Microsoft JhengHei"/>
              <a:sym typeface="Microsoft JhengHei"/>
            </a:endParaRPr>
          </a:p>
          <a:p>
            <a:pPr lvl="0" algn="ctr">
              <a:buClr>
                <a:srgbClr val="333333"/>
              </a:buClr>
              <a:buSzPts val="2600"/>
            </a:pPr>
            <a:r>
              <a:rPr lang="zh-TW" altLang="en-US" sz="2400" b="1" dirty="0">
                <a:solidFill>
                  <a:srgbClr val="333333"/>
                </a:solidFill>
                <a:latin typeface="Microsoft JhengHei"/>
                <a:ea typeface="Microsoft JhengHei"/>
                <a:cs typeface="Microsoft JhengHei"/>
                <a:sym typeface="Microsoft JhengHei"/>
              </a:rPr>
              <a:t>在這些新發展當中，創造最高價值的是什麼？</a:t>
            </a:r>
          </a:p>
        </p:txBody>
      </p:sp>
      <p:pic>
        <p:nvPicPr>
          <p:cNvPr id="7" name="圖片 6" descr="一張含有 圖形, 美工圖案, 設計, 藝術 的圖片&#10;&#10;AI 產生的內容可能不正確。">
            <a:extLst>
              <a:ext uri="{FF2B5EF4-FFF2-40B4-BE49-F238E27FC236}">
                <a16:creationId xmlns:a16="http://schemas.microsoft.com/office/drawing/2014/main" xmlns="" id="{6BB2A011-2AC6-CB5A-AA4F-C2C9864FE088}"/>
              </a:ext>
            </a:extLst>
          </p:cNvPr>
          <p:cNvPicPr>
            <a:picLocks noChangeAspect="1"/>
          </p:cNvPicPr>
          <p:nvPr/>
        </p:nvPicPr>
        <p:blipFill>
          <a:blip r:embed="rId3"/>
          <a:stretch>
            <a:fillRect/>
          </a:stretch>
        </p:blipFill>
        <p:spPr>
          <a:xfrm rot="817803">
            <a:off x="299120" y="4211609"/>
            <a:ext cx="1956743" cy="1704541"/>
          </a:xfrm>
          <a:prstGeom prst="rect">
            <a:avLst/>
          </a:prstGeom>
        </p:spPr>
      </p:pic>
      <p:pic>
        <p:nvPicPr>
          <p:cNvPr id="4" name="圖片 3" descr="一張含有 藝術 的圖片&#10;&#10;AI 產生的內容可能不正確。">
            <a:extLst>
              <a:ext uri="{FF2B5EF4-FFF2-40B4-BE49-F238E27FC236}">
                <a16:creationId xmlns:a16="http://schemas.microsoft.com/office/drawing/2014/main" xmlns="" id="{FCAE2185-A57B-8915-5F96-CDD675D98E2F}"/>
              </a:ext>
            </a:extLst>
          </p:cNvPr>
          <p:cNvPicPr>
            <a:picLocks noChangeAspect="1"/>
          </p:cNvPicPr>
          <p:nvPr/>
        </p:nvPicPr>
        <p:blipFill>
          <a:blip r:embed="rId4"/>
          <a:stretch>
            <a:fillRect/>
          </a:stretch>
        </p:blipFill>
        <p:spPr>
          <a:xfrm>
            <a:off x="10163003" y="2132833"/>
            <a:ext cx="1928636" cy="2004642"/>
          </a:xfrm>
          <a:prstGeom prst="rect">
            <a:avLst/>
          </a:prstGeom>
        </p:spPr>
      </p:pic>
      <p:sp>
        <p:nvSpPr>
          <p:cNvPr id="2" name="Google Shape;102;p3">
            <a:extLst>
              <a:ext uri="{FF2B5EF4-FFF2-40B4-BE49-F238E27FC236}">
                <a16:creationId xmlns:a16="http://schemas.microsoft.com/office/drawing/2014/main" xmlns="" id="{3145E7E5-E4ED-0F48-F319-BE2D79DD3B42}"/>
              </a:ext>
            </a:extLst>
          </p:cNvPr>
          <p:cNvSpPr txBox="1">
            <a:spLocks/>
          </p:cNvSpPr>
          <p:nvPr/>
        </p:nvSpPr>
        <p:spPr>
          <a:xfrm>
            <a:off x="2024743" y="1044713"/>
            <a:ext cx="9860708"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臺灣鳳梨產業的新發展</a:t>
            </a:r>
            <a:endParaRPr lang="zh-TW" altLang="en-US" sz="2800" dirty="0"/>
          </a:p>
        </p:txBody>
      </p:sp>
    </p:spTree>
    <p:extLst>
      <p:ext uri="{BB962C8B-B14F-4D97-AF65-F5344CB8AC3E}">
        <p14:creationId xmlns:p14="http://schemas.microsoft.com/office/powerpoint/2010/main" val="2381119821"/>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636EC109-E1A3-351A-FD60-9D24A4CC1C40}"/>
            </a:ext>
          </a:extLst>
        </p:cNvPr>
        <p:cNvGrpSpPr/>
        <p:nvPr/>
      </p:nvGrpSpPr>
      <p:grpSpPr>
        <a:xfrm>
          <a:off x="0" y="0"/>
          <a:ext cx="0" cy="0"/>
          <a:chOff x="0" y="0"/>
          <a:chExt cx="0" cy="0"/>
        </a:xfrm>
      </p:grpSpPr>
      <p:pic>
        <p:nvPicPr>
          <p:cNvPr id="13" name="圖片 12" descr="一張含有 圖形, 美工圖案, 創造力, 藝術 的圖片&#10;&#10;AI 產生的內容可能不正確。">
            <a:extLst>
              <a:ext uri="{FF2B5EF4-FFF2-40B4-BE49-F238E27FC236}">
                <a16:creationId xmlns:a16="http://schemas.microsoft.com/office/drawing/2014/main" xmlns="" id="{16322705-50B9-FDF7-C438-E74F6ACE3291}"/>
              </a:ext>
            </a:extLst>
          </p:cNvPr>
          <p:cNvPicPr>
            <a:picLocks noChangeAspect="1"/>
          </p:cNvPicPr>
          <p:nvPr/>
        </p:nvPicPr>
        <p:blipFill>
          <a:blip r:embed="rId3"/>
          <a:stretch>
            <a:fillRect/>
          </a:stretch>
        </p:blipFill>
        <p:spPr>
          <a:xfrm rot="20911130">
            <a:off x="9986284" y="3787274"/>
            <a:ext cx="1782032" cy="1851461"/>
          </a:xfrm>
          <a:prstGeom prst="rect">
            <a:avLst/>
          </a:prstGeom>
        </p:spPr>
      </p:pic>
      <p:pic>
        <p:nvPicPr>
          <p:cNvPr id="11" name="圖片 10" descr="一張含有 圖形, 美工圖案, 平面設計, 設計 的圖片&#10;&#10;AI 產生的內容可能不正確。">
            <a:extLst>
              <a:ext uri="{FF2B5EF4-FFF2-40B4-BE49-F238E27FC236}">
                <a16:creationId xmlns:a16="http://schemas.microsoft.com/office/drawing/2014/main" xmlns="" id="{04CC0757-748A-8DB0-9B9B-577726C3B26B}"/>
              </a:ext>
            </a:extLst>
          </p:cNvPr>
          <p:cNvPicPr>
            <a:picLocks noChangeAspect="1"/>
          </p:cNvPicPr>
          <p:nvPr/>
        </p:nvPicPr>
        <p:blipFill>
          <a:blip r:embed="rId4"/>
          <a:stretch>
            <a:fillRect/>
          </a:stretch>
        </p:blipFill>
        <p:spPr>
          <a:xfrm rot="812256">
            <a:off x="8831052" y="5174264"/>
            <a:ext cx="1881576" cy="1764500"/>
          </a:xfrm>
          <a:prstGeom prst="rect">
            <a:avLst/>
          </a:prstGeom>
        </p:spPr>
      </p:pic>
      <p:sp>
        <p:nvSpPr>
          <p:cNvPr id="2" name="Google Shape;102;p3">
            <a:extLst>
              <a:ext uri="{FF2B5EF4-FFF2-40B4-BE49-F238E27FC236}">
                <a16:creationId xmlns:a16="http://schemas.microsoft.com/office/drawing/2014/main" xmlns="" id="{1A910EB3-7EA6-BBDA-FD64-510C9E741F14}"/>
              </a:ext>
            </a:extLst>
          </p:cNvPr>
          <p:cNvSpPr txBox="1">
            <a:spLocks/>
          </p:cNvSpPr>
          <p:nvPr/>
        </p:nvSpPr>
        <p:spPr>
          <a:xfrm>
            <a:off x="1862647" y="1062522"/>
            <a:ext cx="513335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臺灣鳳梨的華麗轉身</a:t>
            </a:r>
            <a:r>
              <a:rPr lang="en-US" altLang="zh-TW" sz="2800" b="1" dirty="0">
                <a:latin typeface="Microsoft JhengHei"/>
                <a:ea typeface="Microsoft JhengHei"/>
                <a:cs typeface="Microsoft JhengHei"/>
                <a:sym typeface="Microsoft JhengHei"/>
              </a:rPr>
              <a:t>-</a:t>
            </a:r>
            <a:r>
              <a:rPr lang="zh-TW" altLang="en-US" sz="2800" b="1" dirty="0">
                <a:latin typeface="Microsoft JhengHei"/>
                <a:ea typeface="Microsoft JhengHei"/>
                <a:cs typeface="Microsoft JhengHei"/>
                <a:sym typeface="Microsoft JhengHei"/>
              </a:rPr>
              <a:t>教學目標</a:t>
            </a:r>
            <a:endParaRPr lang="zh-TW" altLang="en-US" sz="2800" dirty="0"/>
          </a:p>
        </p:txBody>
      </p:sp>
      <p:sp>
        <p:nvSpPr>
          <p:cNvPr id="3" name="Google Shape;138;p7">
            <a:extLst>
              <a:ext uri="{FF2B5EF4-FFF2-40B4-BE49-F238E27FC236}">
                <a16:creationId xmlns:a16="http://schemas.microsoft.com/office/drawing/2014/main" xmlns="" id="{D09F4B02-B5C7-BDB1-339D-2A769060D73E}"/>
              </a:ext>
            </a:extLst>
          </p:cNvPr>
          <p:cNvSpPr txBox="1"/>
          <p:nvPr/>
        </p:nvSpPr>
        <p:spPr>
          <a:xfrm>
            <a:off x="1040703" y="1898383"/>
            <a:ext cx="10110593" cy="4267200"/>
          </a:xfrm>
          <a:custGeom>
            <a:avLst/>
            <a:gdLst>
              <a:gd name="connsiteX0" fmla="*/ 0 w 10110593"/>
              <a:gd name="connsiteY0" fmla="*/ 0 h 4267200"/>
              <a:gd name="connsiteX1" fmla="*/ 493635 w 10110593"/>
              <a:gd name="connsiteY1" fmla="*/ 0 h 4267200"/>
              <a:gd name="connsiteX2" fmla="*/ 785058 w 10110593"/>
              <a:gd name="connsiteY2" fmla="*/ 0 h 4267200"/>
              <a:gd name="connsiteX3" fmla="*/ 1582010 w 10110593"/>
              <a:gd name="connsiteY3" fmla="*/ 0 h 4267200"/>
              <a:gd name="connsiteX4" fmla="*/ 2075645 w 10110593"/>
              <a:gd name="connsiteY4" fmla="*/ 0 h 4267200"/>
              <a:gd name="connsiteX5" fmla="*/ 2569280 w 10110593"/>
              <a:gd name="connsiteY5" fmla="*/ 0 h 4267200"/>
              <a:gd name="connsiteX6" fmla="*/ 3366233 w 10110593"/>
              <a:gd name="connsiteY6" fmla="*/ 0 h 4267200"/>
              <a:gd name="connsiteX7" fmla="*/ 3758762 w 10110593"/>
              <a:gd name="connsiteY7" fmla="*/ 0 h 4267200"/>
              <a:gd name="connsiteX8" fmla="*/ 4555714 w 10110593"/>
              <a:gd name="connsiteY8" fmla="*/ 0 h 4267200"/>
              <a:gd name="connsiteX9" fmla="*/ 5352667 w 10110593"/>
              <a:gd name="connsiteY9" fmla="*/ 0 h 4267200"/>
              <a:gd name="connsiteX10" fmla="*/ 5947408 w 10110593"/>
              <a:gd name="connsiteY10" fmla="*/ 0 h 4267200"/>
              <a:gd name="connsiteX11" fmla="*/ 6744360 w 10110593"/>
              <a:gd name="connsiteY11" fmla="*/ 0 h 4267200"/>
              <a:gd name="connsiteX12" fmla="*/ 7237995 w 10110593"/>
              <a:gd name="connsiteY12" fmla="*/ 0 h 4267200"/>
              <a:gd name="connsiteX13" fmla="*/ 7731630 w 10110593"/>
              <a:gd name="connsiteY13" fmla="*/ 0 h 4267200"/>
              <a:gd name="connsiteX14" fmla="*/ 8427477 w 10110593"/>
              <a:gd name="connsiteY14" fmla="*/ 0 h 4267200"/>
              <a:gd name="connsiteX15" fmla="*/ 8921111 w 10110593"/>
              <a:gd name="connsiteY15" fmla="*/ 0 h 4267200"/>
              <a:gd name="connsiteX16" fmla="*/ 10110593 w 10110593"/>
              <a:gd name="connsiteY16" fmla="*/ 0 h 4267200"/>
              <a:gd name="connsiteX17" fmla="*/ 10110593 w 10110593"/>
              <a:gd name="connsiteY17" fmla="*/ 618744 h 4267200"/>
              <a:gd name="connsiteX18" fmla="*/ 10110593 w 10110593"/>
              <a:gd name="connsiteY18" fmla="*/ 1194816 h 4267200"/>
              <a:gd name="connsiteX19" fmla="*/ 10110593 w 10110593"/>
              <a:gd name="connsiteY19" fmla="*/ 1770888 h 4267200"/>
              <a:gd name="connsiteX20" fmla="*/ 10110593 w 10110593"/>
              <a:gd name="connsiteY20" fmla="*/ 2176272 h 4267200"/>
              <a:gd name="connsiteX21" fmla="*/ 10110593 w 10110593"/>
              <a:gd name="connsiteY21" fmla="*/ 2624328 h 4267200"/>
              <a:gd name="connsiteX22" fmla="*/ 10110593 w 10110593"/>
              <a:gd name="connsiteY22" fmla="*/ 3200400 h 4267200"/>
              <a:gd name="connsiteX23" fmla="*/ 10110593 w 10110593"/>
              <a:gd name="connsiteY23" fmla="*/ 3691128 h 4267200"/>
              <a:gd name="connsiteX24" fmla="*/ 10110593 w 10110593"/>
              <a:gd name="connsiteY24" fmla="*/ 4267200 h 4267200"/>
              <a:gd name="connsiteX25" fmla="*/ 9414746 w 10110593"/>
              <a:gd name="connsiteY25" fmla="*/ 4267200 h 4267200"/>
              <a:gd name="connsiteX26" fmla="*/ 9123323 w 10110593"/>
              <a:gd name="connsiteY26" fmla="*/ 4267200 h 4267200"/>
              <a:gd name="connsiteX27" fmla="*/ 8528583 w 10110593"/>
              <a:gd name="connsiteY27" fmla="*/ 4267200 h 4267200"/>
              <a:gd name="connsiteX28" fmla="*/ 8136054 w 10110593"/>
              <a:gd name="connsiteY28" fmla="*/ 4267200 h 4267200"/>
              <a:gd name="connsiteX29" fmla="*/ 7440207 w 10110593"/>
              <a:gd name="connsiteY29" fmla="*/ 4267200 h 4267200"/>
              <a:gd name="connsiteX30" fmla="*/ 7047678 w 10110593"/>
              <a:gd name="connsiteY30" fmla="*/ 4267200 h 4267200"/>
              <a:gd name="connsiteX31" fmla="*/ 6351831 w 10110593"/>
              <a:gd name="connsiteY31" fmla="*/ 4267200 h 4267200"/>
              <a:gd name="connsiteX32" fmla="*/ 6060408 w 10110593"/>
              <a:gd name="connsiteY32" fmla="*/ 4267200 h 4267200"/>
              <a:gd name="connsiteX33" fmla="*/ 5364562 w 10110593"/>
              <a:gd name="connsiteY33" fmla="*/ 4267200 h 4267200"/>
              <a:gd name="connsiteX34" fmla="*/ 4972033 w 10110593"/>
              <a:gd name="connsiteY34" fmla="*/ 4267200 h 4267200"/>
              <a:gd name="connsiteX35" fmla="*/ 4680610 w 10110593"/>
              <a:gd name="connsiteY35" fmla="*/ 4267200 h 4267200"/>
              <a:gd name="connsiteX36" fmla="*/ 4288081 w 10110593"/>
              <a:gd name="connsiteY36" fmla="*/ 4267200 h 4267200"/>
              <a:gd name="connsiteX37" fmla="*/ 3592234 w 10110593"/>
              <a:gd name="connsiteY37" fmla="*/ 4267200 h 4267200"/>
              <a:gd name="connsiteX38" fmla="*/ 3199705 w 10110593"/>
              <a:gd name="connsiteY38" fmla="*/ 4267200 h 4267200"/>
              <a:gd name="connsiteX39" fmla="*/ 2908282 w 10110593"/>
              <a:gd name="connsiteY39" fmla="*/ 4267200 h 4267200"/>
              <a:gd name="connsiteX40" fmla="*/ 2515753 w 10110593"/>
              <a:gd name="connsiteY40" fmla="*/ 4267200 h 4267200"/>
              <a:gd name="connsiteX41" fmla="*/ 2022119 w 10110593"/>
              <a:gd name="connsiteY41" fmla="*/ 4267200 h 4267200"/>
              <a:gd name="connsiteX42" fmla="*/ 1427378 w 10110593"/>
              <a:gd name="connsiteY42" fmla="*/ 4267200 h 4267200"/>
              <a:gd name="connsiteX43" fmla="*/ 1034849 w 10110593"/>
              <a:gd name="connsiteY43" fmla="*/ 4267200 h 4267200"/>
              <a:gd name="connsiteX44" fmla="*/ 0 w 10110593"/>
              <a:gd name="connsiteY44" fmla="*/ 4267200 h 4267200"/>
              <a:gd name="connsiteX45" fmla="*/ 0 w 10110593"/>
              <a:gd name="connsiteY45" fmla="*/ 3733800 h 4267200"/>
              <a:gd name="connsiteX46" fmla="*/ 0 w 10110593"/>
              <a:gd name="connsiteY46" fmla="*/ 3200400 h 4267200"/>
              <a:gd name="connsiteX47" fmla="*/ 0 w 10110593"/>
              <a:gd name="connsiteY47" fmla="*/ 2667000 h 4267200"/>
              <a:gd name="connsiteX48" fmla="*/ 0 w 10110593"/>
              <a:gd name="connsiteY48" fmla="*/ 2133600 h 4267200"/>
              <a:gd name="connsiteX49" fmla="*/ 0 w 10110593"/>
              <a:gd name="connsiteY49" fmla="*/ 1642872 h 4267200"/>
              <a:gd name="connsiteX50" fmla="*/ 0 w 10110593"/>
              <a:gd name="connsiteY50" fmla="*/ 1066800 h 4267200"/>
              <a:gd name="connsiteX51" fmla="*/ 0 w 10110593"/>
              <a:gd name="connsiteY51" fmla="*/ 533400 h 4267200"/>
              <a:gd name="connsiteX52" fmla="*/ 0 w 10110593"/>
              <a:gd name="connsiteY52" fmla="*/ 0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110593" h="4267200" extrusionOk="0">
                <a:moveTo>
                  <a:pt x="0" y="0"/>
                </a:moveTo>
                <a:cubicBezTo>
                  <a:pt x="176485" y="-21782"/>
                  <a:pt x="248918" y="547"/>
                  <a:pt x="493635" y="0"/>
                </a:cubicBezTo>
                <a:cubicBezTo>
                  <a:pt x="738353" y="-547"/>
                  <a:pt x="680043" y="29864"/>
                  <a:pt x="785058" y="0"/>
                </a:cubicBezTo>
                <a:cubicBezTo>
                  <a:pt x="890073" y="-29864"/>
                  <a:pt x="1266521" y="40535"/>
                  <a:pt x="1582010" y="0"/>
                </a:cubicBezTo>
                <a:cubicBezTo>
                  <a:pt x="1897499" y="-40535"/>
                  <a:pt x="1912828" y="27297"/>
                  <a:pt x="2075645" y="0"/>
                </a:cubicBezTo>
                <a:cubicBezTo>
                  <a:pt x="2238463" y="-27297"/>
                  <a:pt x="2460999" y="48641"/>
                  <a:pt x="2569280" y="0"/>
                </a:cubicBezTo>
                <a:cubicBezTo>
                  <a:pt x="2677562" y="-48641"/>
                  <a:pt x="3171540" y="91797"/>
                  <a:pt x="3366233" y="0"/>
                </a:cubicBezTo>
                <a:cubicBezTo>
                  <a:pt x="3560926" y="-91797"/>
                  <a:pt x="3637707" y="18647"/>
                  <a:pt x="3758762" y="0"/>
                </a:cubicBezTo>
                <a:cubicBezTo>
                  <a:pt x="3879817" y="-18647"/>
                  <a:pt x="4161164" y="76512"/>
                  <a:pt x="4555714" y="0"/>
                </a:cubicBezTo>
                <a:cubicBezTo>
                  <a:pt x="4950264" y="-76512"/>
                  <a:pt x="5043612" y="2008"/>
                  <a:pt x="5352667" y="0"/>
                </a:cubicBezTo>
                <a:cubicBezTo>
                  <a:pt x="5661722" y="-2008"/>
                  <a:pt x="5827819" y="8758"/>
                  <a:pt x="5947408" y="0"/>
                </a:cubicBezTo>
                <a:cubicBezTo>
                  <a:pt x="6066997" y="-8758"/>
                  <a:pt x="6445430" y="69802"/>
                  <a:pt x="6744360" y="0"/>
                </a:cubicBezTo>
                <a:cubicBezTo>
                  <a:pt x="7043290" y="-69802"/>
                  <a:pt x="6998515" y="48511"/>
                  <a:pt x="7237995" y="0"/>
                </a:cubicBezTo>
                <a:cubicBezTo>
                  <a:pt x="7477475" y="-48511"/>
                  <a:pt x="7584288" y="934"/>
                  <a:pt x="7731630" y="0"/>
                </a:cubicBezTo>
                <a:cubicBezTo>
                  <a:pt x="7878973" y="-934"/>
                  <a:pt x="8283450" y="11765"/>
                  <a:pt x="8427477" y="0"/>
                </a:cubicBezTo>
                <a:cubicBezTo>
                  <a:pt x="8571504" y="-11765"/>
                  <a:pt x="8733856" y="10175"/>
                  <a:pt x="8921111" y="0"/>
                </a:cubicBezTo>
                <a:cubicBezTo>
                  <a:pt x="9108366" y="-10175"/>
                  <a:pt x="9834337" y="116643"/>
                  <a:pt x="10110593" y="0"/>
                </a:cubicBezTo>
                <a:cubicBezTo>
                  <a:pt x="10149505" y="299110"/>
                  <a:pt x="10109159" y="411586"/>
                  <a:pt x="10110593" y="618744"/>
                </a:cubicBezTo>
                <a:cubicBezTo>
                  <a:pt x="10112027" y="825902"/>
                  <a:pt x="10057037" y="1051563"/>
                  <a:pt x="10110593" y="1194816"/>
                </a:cubicBezTo>
                <a:cubicBezTo>
                  <a:pt x="10164149" y="1338069"/>
                  <a:pt x="10083942" y="1650880"/>
                  <a:pt x="10110593" y="1770888"/>
                </a:cubicBezTo>
                <a:cubicBezTo>
                  <a:pt x="10137244" y="1890896"/>
                  <a:pt x="10095071" y="2088388"/>
                  <a:pt x="10110593" y="2176272"/>
                </a:cubicBezTo>
                <a:cubicBezTo>
                  <a:pt x="10126115" y="2264156"/>
                  <a:pt x="10072310" y="2416974"/>
                  <a:pt x="10110593" y="2624328"/>
                </a:cubicBezTo>
                <a:cubicBezTo>
                  <a:pt x="10148876" y="2831682"/>
                  <a:pt x="10052744" y="2986029"/>
                  <a:pt x="10110593" y="3200400"/>
                </a:cubicBezTo>
                <a:cubicBezTo>
                  <a:pt x="10168442" y="3414771"/>
                  <a:pt x="10104058" y="3454201"/>
                  <a:pt x="10110593" y="3691128"/>
                </a:cubicBezTo>
                <a:cubicBezTo>
                  <a:pt x="10117128" y="3928055"/>
                  <a:pt x="10045527" y="4002424"/>
                  <a:pt x="10110593" y="4267200"/>
                </a:cubicBezTo>
                <a:cubicBezTo>
                  <a:pt x="9924205" y="4312478"/>
                  <a:pt x="9559105" y="4192296"/>
                  <a:pt x="9414746" y="4267200"/>
                </a:cubicBezTo>
                <a:cubicBezTo>
                  <a:pt x="9270387" y="4342104"/>
                  <a:pt x="9265567" y="4239823"/>
                  <a:pt x="9123323" y="4267200"/>
                </a:cubicBezTo>
                <a:cubicBezTo>
                  <a:pt x="8981079" y="4294577"/>
                  <a:pt x="8758191" y="4222640"/>
                  <a:pt x="8528583" y="4267200"/>
                </a:cubicBezTo>
                <a:cubicBezTo>
                  <a:pt x="8298975" y="4311760"/>
                  <a:pt x="8265676" y="4239570"/>
                  <a:pt x="8136054" y="4267200"/>
                </a:cubicBezTo>
                <a:cubicBezTo>
                  <a:pt x="8006432" y="4294830"/>
                  <a:pt x="7595172" y="4239378"/>
                  <a:pt x="7440207" y="4267200"/>
                </a:cubicBezTo>
                <a:cubicBezTo>
                  <a:pt x="7285242" y="4295022"/>
                  <a:pt x="7209401" y="4265762"/>
                  <a:pt x="7047678" y="4267200"/>
                </a:cubicBezTo>
                <a:cubicBezTo>
                  <a:pt x="6885955" y="4268638"/>
                  <a:pt x="6628176" y="4245142"/>
                  <a:pt x="6351831" y="4267200"/>
                </a:cubicBezTo>
                <a:cubicBezTo>
                  <a:pt x="6075486" y="4289258"/>
                  <a:pt x="6162135" y="4252658"/>
                  <a:pt x="6060408" y="4267200"/>
                </a:cubicBezTo>
                <a:cubicBezTo>
                  <a:pt x="5958681" y="4281742"/>
                  <a:pt x="5621290" y="4207412"/>
                  <a:pt x="5364562" y="4267200"/>
                </a:cubicBezTo>
                <a:cubicBezTo>
                  <a:pt x="5107834" y="4326988"/>
                  <a:pt x="5072095" y="4256644"/>
                  <a:pt x="4972033" y="4267200"/>
                </a:cubicBezTo>
                <a:cubicBezTo>
                  <a:pt x="4871971" y="4277756"/>
                  <a:pt x="4824558" y="4265453"/>
                  <a:pt x="4680610" y="4267200"/>
                </a:cubicBezTo>
                <a:cubicBezTo>
                  <a:pt x="4536662" y="4268947"/>
                  <a:pt x="4372533" y="4234735"/>
                  <a:pt x="4288081" y="4267200"/>
                </a:cubicBezTo>
                <a:cubicBezTo>
                  <a:pt x="4203629" y="4299665"/>
                  <a:pt x="3904727" y="4237262"/>
                  <a:pt x="3592234" y="4267200"/>
                </a:cubicBezTo>
                <a:cubicBezTo>
                  <a:pt x="3279741" y="4297138"/>
                  <a:pt x="3318555" y="4251170"/>
                  <a:pt x="3199705" y="4267200"/>
                </a:cubicBezTo>
                <a:cubicBezTo>
                  <a:pt x="3080855" y="4283230"/>
                  <a:pt x="3008426" y="4239702"/>
                  <a:pt x="2908282" y="4267200"/>
                </a:cubicBezTo>
                <a:cubicBezTo>
                  <a:pt x="2808138" y="4294698"/>
                  <a:pt x="2665239" y="4226166"/>
                  <a:pt x="2515753" y="4267200"/>
                </a:cubicBezTo>
                <a:cubicBezTo>
                  <a:pt x="2366267" y="4308234"/>
                  <a:pt x="2188494" y="4257619"/>
                  <a:pt x="2022119" y="4267200"/>
                </a:cubicBezTo>
                <a:cubicBezTo>
                  <a:pt x="1855744" y="4276781"/>
                  <a:pt x="1716523" y="4244286"/>
                  <a:pt x="1427378" y="4267200"/>
                </a:cubicBezTo>
                <a:cubicBezTo>
                  <a:pt x="1138233" y="4290114"/>
                  <a:pt x="1124884" y="4266676"/>
                  <a:pt x="1034849" y="4267200"/>
                </a:cubicBezTo>
                <a:cubicBezTo>
                  <a:pt x="944814" y="4267724"/>
                  <a:pt x="426123" y="4148243"/>
                  <a:pt x="0" y="4267200"/>
                </a:cubicBezTo>
                <a:cubicBezTo>
                  <a:pt x="-60255" y="4093798"/>
                  <a:pt x="51588" y="3857897"/>
                  <a:pt x="0" y="3733800"/>
                </a:cubicBezTo>
                <a:cubicBezTo>
                  <a:pt x="-51588" y="3609703"/>
                  <a:pt x="55557" y="3426651"/>
                  <a:pt x="0" y="3200400"/>
                </a:cubicBezTo>
                <a:cubicBezTo>
                  <a:pt x="-55557" y="2974149"/>
                  <a:pt x="37019" y="2913762"/>
                  <a:pt x="0" y="2667000"/>
                </a:cubicBezTo>
                <a:cubicBezTo>
                  <a:pt x="-37019" y="2420238"/>
                  <a:pt x="36218" y="2366858"/>
                  <a:pt x="0" y="2133600"/>
                </a:cubicBezTo>
                <a:cubicBezTo>
                  <a:pt x="-36218" y="1900342"/>
                  <a:pt x="4291" y="1799882"/>
                  <a:pt x="0" y="1642872"/>
                </a:cubicBezTo>
                <a:cubicBezTo>
                  <a:pt x="-4291" y="1485862"/>
                  <a:pt x="51786" y="1276952"/>
                  <a:pt x="0" y="1066800"/>
                </a:cubicBezTo>
                <a:cubicBezTo>
                  <a:pt x="-51786" y="856648"/>
                  <a:pt x="51202" y="692584"/>
                  <a:pt x="0" y="533400"/>
                </a:cubicBezTo>
                <a:cubicBezTo>
                  <a:pt x="-51202" y="374216"/>
                  <a:pt x="47632" y="16428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20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透過臺史博典藏的四張圖片，結合課文日治與戰後臺灣的經濟演變，</a:t>
            </a:r>
            <a:r>
              <a:rPr lang="en-US" altLang="zh-TW" sz="2400" b="1" dirty="0">
                <a:solidFill>
                  <a:srgbClr val="333333"/>
                </a:solidFill>
                <a:latin typeface="Microsoft JhengHei"/>
                <a:ea typeface="Microsoft JhengHei"/>
                <a:cs typeface="Microsoft JhengHei"/>
                <a:sym typeface="Microsoft JhengHei"/>
              </a:rPr>
              <a:t/>
            </a:r>
            <a:br>
              <a:rPr lang="en-US" altLang="zh-TW" sz="2400" b="1" dirty="0">
                <a:solidFill>
                  <a:srgbClr val="333333"/>
                </a:solidFill>
                <a:latin typeface="Microsoft JhengHei"/>
                <a:ea typeface="Microsoft JhengHei"/>
                <a:cs typeface="Microsoft JhengHei"/>
                <a:sym typeface="Microsoft JhengHei"/>
              </a:rPr>
            </a:br>
            <a:r>
              <a:rPr lang="zh-TW" altLang="en-US" sz="2400" b="1" dirty="0">
                <a:solidFill>
                  <a:srgbClr val="333333"/>
                </a:solidFill>
                <a:latin typeface="Microsoft JhengHei"/>
                <a:ea typeface="Microsoft JhengHei"/>
                <a:cs typeface="Microsoft JhengHei"/>
                <a:sym typeface="Microsoft JhengHei"/>
              </a:rPr>
              <a:t>了解臺灣鳳梨產業的發展歷史。</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學習深入解讀圖片的方法。</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學習勿以今日的心態強加於過去。</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學習小組合作，培養團隊精神。</a:t>
            </a:r>
          </a:p>
        </p:txBody>
      </p:sp>
    </p:spTree>
    <p:extLst>
      <p:ext uri="{BB962C8B-B14F-4D97-AF65-F5344CB8AC3E}">
        <p14:creationId xmlns:p14="http://schemas.microsoft.com/office/powerpoint/2010/main" val="2764704501"/>
      </p:ext>
    </p:extLst>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96">
          <a:extLst>
            <a:ext uri="{FF2B5EF4-FFF2-40B4-BE49-F238E27FC236}">
              <a16:creationId xmlns:a16="http://schemas.microsoft.com/office/drawing/2014/main" xmlns="" id="{4EAD99A2-32C1-4E26-AB8B-566ACFC7E5B0}"/>
            </a:ext>
          </a:extLst>
        </p:cNvPr>
        <p:cNvGrpSpPr/>
        <p:nvPr/>
      </p:nvGrpSpPr>
      <p:grpSpPr>
        <a:xfrm>
          <a:off x="0" y="0"/>
          <a:ext cx="0" cy="0"/>
          <a:chOff x="0" y="0"/>
          <a:chExt cx="0" cy="0"/>
        </a:xfrm>
      </p:grpSpPr>
      <p:sp>
        <p:nvSpPr>
          <p:cNvPr id="3" name="Google Shape;102;p3">
            <a:extLst>
              <a:ext uri="{FF2B5EF4-FFF2-40B4-BE49-F238E27FC236}">
                <a16:creationId xmlns:a16="http://schemas.microsoft.com/office/drawing/2014/main" xmlns="" id="{AAC27D2F-B1DB-2EE1-87A1-DAD9BE034C57}"/>
              </a:ext>
            </a:extLst>
          </p:cNvPr>
          <p:cNvSpPr txBox="1">
            <a:spLocks/>
          </p:cNvSpPr>
          <p:nvPr/>
        </p:nvSpPr>
        <p:spPr>
          <a:xfrm>
            <a:off x="356030" y="2169421"/>
            <a:ext cx="3020720" cy="125957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3200" b="1" dirty="0">
                <a:solidFill>
                  <a:schemeClr val="tx1"/>
                </a:solidFill>
                <a:latin typeface="Microsoft JhengHei"/>
                <a:ea typeface="Microsoft JhengHei"/>
                <a:sym typeface="Microsoft JhengHei"/>
              </a:rPr>
              <a:t>寶島臺灣鳳梨酥外盒文物身世表</a:t>
            </a:r>
            <a:endParaRPr lang="zh-TW" altLang="en-US" sz="3200" dirty="0">
              <a:solidFill>
                <a:schemeClr val="tx1"/>
              </a:solidFill>
            </a:endParaRPr>
          </a:p>
        </p:txBody>
      </p:sp>
      <p:sp>
        <p:nvSpPr>
          <p:cNvPr id="6" name="文字方塊 5">
            <a:extLst>
              <a:ext uri="{FF2B5EF4-FFF2-40B4-BE49-F238E27FC236}">
                <a16:creationId xmlns:a16="http://schemas.microsoft.com/office/drawing/2014/main" xmlns="" id="{E32EE3BD-D544-384C-1228-557A4003165E}"/>
              </a:ext>
            </a:extLst>
          </p:cNvPr>
          <p:cNvSpPr txBox="1"/>
          <p:nvPr/>
        </p:nvSpPr>
        <p:spPr>
          <a:xfrm>
            <a:off x="919908" y="5943600"/>
            <a:ext cx="5422436" cy="375872"/>
          </a:xfrm>
          <a:prstGeom prst="rect">
            <a:avLst/>
          </a:prstGeom>
          <a:noFill/>
        </p:spPr>
        <p:txBody>
          <a:bodyPr wrap="square" rtlCol="0">
            <a:spAutoFit/>
          </a:bodyPr>
          <a:lstStyle/>
          <a:p>
            <a:pPr lvl="0">
              <a:lnSpc>
                <a:spcPct val="150000"/>
              </a:lnSpc>
            </a:pPr>
            <a:r>
              <a:rPr lang="en-US" altLang="zh-TW" b="1" dirty="0">
                <a:solidFill>
                  <a:schemeClr val="dk1"/>
                </a:solidFill>
                <a:latin typeface="Microsoft JhengHei"/>
                <a:ea typeface="Microsoft JhengHei"/>
                <a:cs typeface="Microsoft JhengHei"/>
                <a:sym typeface="Microsoft JhengHei"/>
              </a:rPr>
              <a:t>|</a:t>
            </a:r>
            <a:r>
              <a:rPr lang="zh-TW" altLang="en-US" b="1" dirty="0">
                <a:solidFill>
                  <a:schemeClr val="dk1"/>
                </a:solidFill>
                <a:latin typeface="Microsoft JhengHei"/>
                <a:ea typeface="Microsoft JhengHei"/>
                <a:cs typeface="Microsoft JhengHei"/>
                <a:sym typeface="Microsoft JhengHei"/>
              </a:rPr>
              <a:t> </a:t>
            </a:r>
            <a:r>
              <a:rPr kumimoji="1" lang="zh-TW" altLang="en-US" b="1" dirty="0"/>
              <a:t>第二堂課</a:t>
            </a:r>
            <a:endParaRPr lang="zh-TW" altLang="en-US" sz="900" b="1" dirty="0"/>
          </a:p>
        </p:txBody>
      </p:sp>
      <p:sp>
        <p:nvSpPr>
          <p:cNvPr id="7" name="Google Shape;95;p2">
            <a:extLst>
              <a:ext uri="{FF2B5EF4-FFF2-40B4-BE49-F238E27FC236}">
                <a16:creationId xmlns:a16="http://schemas.microsoft.com/office/drawing/2014/main" xmlns="" id="{B3758289-073A-65D4-5AD2-7B372C33861C}"/>
              </a:ext>
            </a:extLst>
          </p:cNvPr>
          <p:cNvSpPr/>
          <p:nvPr/>
        </p:nvSpPr>
        <p:spPr>
          <a:xfrm>
            <a:off x="4029700" y="4716684"/>
            <a:ext cx="7135192" cy="1364900"/>
          </a:xfrm>
          <a:custGeom>
            <a:avLst/>
            <a:gdLst>
              <a:gd name="connsiteX0" fmla="*/ 0 w 7135192"/>
              <a:gd name="connsiteY0" fmla="*/ 0 h 1364900"/>
              <a:gd name="connsiteX1" fmla="*/ 523247 w 7135192"/>
              <a:gd name="connsiteY1" fmla="*/ 0 h 1364900"/>
              <a:gd name="connsiteX2" fmla="*/ 903791 w 7135192"/>
              <a:gd name="connsiteY2" fmla="*/ 0 h 1364900"/>
              <a:gd name="connsiteX3" fmla="*/ 1641094 w 7135192"/>
              <a:gd name="connsiteY3" fmla="*/ 0 h 1364900"/>
              <a:gd name="connsiteX4" fmla="*/ 2164342 w 7135192"/>
              <a:gd name="connsiteY4" fmla="*/ 0 h 1364900"/>
              <a:gd name="connsiteX5" fmla="*/ 2687589 w 7135192"/>
              <a:gd name="connsiteY5" fmla="*/ 0 h 1364900"/>
              <a:gd name="connsiteX6" fmla="*/ 3424892 w 7135192"/>
              <a:gd name="connsiteY6" fmla="*/ 0 h 1364900"/>
              <a:gd name="connsiteX7" fmla="*/ 3876788 w 7135192"/>
              <a:gd name="connsiteY7" fmla="*/ 0 h 1364900"/>
              <a:gd name="connsiteX8" fmla="*/ 4614091 w 7135192"/>
              <a:gd name="connsiteY8" fmla="*/ 0 h 1364900"/>
              <a:gd name="connsiteX9" fmla="*/ 5351394 w 7135192"/>
              <a:gd name="connsiteY9" fmla="*/ 0 h 1364900"/>
              <a:gd name="connsiteX10" fmla="*/ 5945993 w 7135192"/>
              <a:gd name="connsiteY10" fmla="*/ 0 h 1364900"/>
              <a:gd name="connsiteX11" fmla="*/ 7135192 w 7135192"/>
              <a:gd name="connsiteY11" fmla="*/ 0 h 1364900"/>
              <a:gd name="connsiteX12" fmla="*/ 7135192 w 7135192"/>
              <a:gd name="connsiteY12" fmla="*/ 441318 h 1364900"/>
              <a:gd name="connsiteX13" fmla="*/ 7135192 w 7135192"/>
              <a:gd name="connsiteY13" fmla="*/ 855337 h 1364900"/>
              <a:gd name="connsiteX14" fmla="*/ 7135192 w 7135192"/>
              <a:gd name="connsiteY14" fmla="*/ 1364900 h 1364900"/>
              <a:gd name="connsiteX15" fmla="*/ 6540593 w 7135192"/>
              <a:gd name="connsiteY15" fmla="*/ 1364900 h 1364900"/>
              <a:gd name="connsiteX16" fmla="*/ 5945993 w 7135192"/>
              <a:gd name="connsiteY16" fmla="*/ 1364900 h 1364900"/>
              <a:gd name="connsiteX17" fmla="*/ 5208690 w 7135192"/>
              <a:gd name="connsiteY17" fmla="*/ 1364900 h 1364900"/>
              <a:gd name="connsiteX18" fmla="*/ 4614091 w 7135192"/>
              <a:gd name="connsiteY18" fmla="*/ 1364900 h 1364900"/>
              <a:gd name="connsiteX19" fmla="*/ 4233547 w 7135192"/>
              <a:gd name="connsiteY19" fmla="*/ 1364900 h 1364900"/>
              <a:gd name="connsiteX20" fmla="*/ 3781652 w 7135192"/>
              <a:gd name="connsiteY20" fmla="*/ 1364900 h 1364900"/>
              <a:gd name="connsiteX21" fmla="*/ 3044349 w 7135192"/>
              <a:gd name="connsiteY21" fmla="*/ 1364900 h 1364900"/>
              <a:gd name="connsiteX22" fmla="*/ 2449749 w 7135192"/>
              <a:gd name="connsiteY22" fmla="*/ 1364900 h 1364900"/>
              <a:gd name="connsiteX23" fmla="*/ 1997854 w 7135192"/>
              <a:gd name="connsiteY23" fmla="*/ 1364900 h 1364900"/>
              <a:gd name="connsiteX24" fmla="*/ 1403254 w 7135192"/>
              <a:gd name="connsiteY24" fmla="*/ 1364900 h 1364900"/>
              <a:gd name="connsiteX25" fmla="*/ 1022711 w 7135192"/>
              <a:gd name="connsiteY25" fmla="*/ 1364900 h 1364900"/>
              <a:gd name="connsiteX26" fmla="*/ 642167 w 7135192"/>
              <a:gd name="connsiteY26" fmla="*/ 1364900 h 1364900"/>
              <a:gd name="connsiteX27" fmla="*/ 0 w 7135192"/>
              <a:gd name="connsiteY27" fmla="*/ 1364900 h 1364900"/>
              <a:gd name="connsiteX28" fmla="*/ 0 w 7135192"/>
              <a:gd name="connsiteY28" fmla="*/ 937231 h 1364900"/>
              <a:gd name="connsiteX29" fmla="*/ 0 w 7135192"/>
              <a:gd name="connsiteY29" fmla="*/ 454967 h 1364900"/>
              <a:gd name="connsiteX30" fmla="*/ 0 w 7135192"/>
              <a:gd name="connsiteY30" fmla="*/ 0 h 136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35192" h="1364900" extrusionOk="0">
                <a:moveTo>
                  <a:pt x="0" y="0"/>
                </a:moveTo>
                <a:cubicBezTo>
                  <a:pt x="215200" y="-15204"/>
                  <a:pt x="351330" y="9127"/>
                  <a:pt x="523247" y="0"/>
                </a:cubicBezTo>
                <a:cubicBezTo>
                  <a:pt x="695164" y="-9127"/>
                  <a:pt x="755387" y="17960"/>
                  <a:pt x="903791" y="0"/>
                </a:cubicBezTo>
                <a:cubicBezTo>
                  <a:pt x="1052195" y="-17960"/>
                  <a:pt x="1339895" y="34011"/>
                  <a:pt x="1641094" y="0"/>
                </a:cubicBezTo>
                <a:cubicBezTo>
                  <a:pt x="1942293" y="-34011"/>
                  <a:pt x="2045686" y="15554"/>
                  <a:pt x="2164342" y="0"/>
                </a:cubicBezTo>
                <a:cubicBezTo>
                  <a:pt x="2282998" y="-15554"/>
                  <a:pt x="2523485" y="54658"/>
                  <a:pt x="2687589" y="0"/>
                </a:cubicBezTo>
                <a:cubicBezTo>
                  <a:pt x="2851693" y="-54658"/>
                  <a:pt x="3095969" y="49391"/>
                  <a:pt x="3424892" y="0"/>
                </a:cubicBezTo>
                <a:cubicBezTo>
                  <a:pt x="3753815" y="-49391"/>
                  <a:pt x="3744005" y="42176"/>
                  <a:pt x="3876788" y="0"/>
                </a:cubicBezTo>
                <a:cubicBezTo>
                  <a:pt x="4009571" y="-42176"/>
                  <a:pt x="4268002" y="29683"/>
                  <a:pt x="4614091" y="0"/>
                </a:cubicBezTo>
                <a:cubicBezTo>
                  <a:pt x="4960180" y="-29683"/>
                  <a:pt x="5100058" y="45683"/>
                  <a:pt x="5351394" y="0"/>
                </a:cubicBezTo>
                <a:cubicBezTo>
                  <a:pt x="5602730" y="-45683"/>
                  <a:pt x="5711397" y="34668"/>
                  <a:pt x="5945993" y="0"/>
                </a:cubicBezTo>
                <a:cubicBezTo>
                  <a:pt x="6180589" y="-34668"/>
                  <a:pt x="6588116" y="24806"/>
                  <a:pt x="7135192" y="0"/>
                </a:cubicBezTo>
                <a:cubicBezTo>
                  <a:pt x="7140893" y="215183"/>
                  <a:pt x="7121930" y="233474"/>
                  <a:pt x="7135192" y="441318"/>
                </a:cubicBezTo>
                <a:cubicBezTo>
                  <a:pt x="7148454" y="649162"/>
                  <a:pt x="7122992" y="670834"/>
                  <a:pt x="7135192" y="855337"/>
                </a:cubicBezTo>
                <a:cubicBezTo>
                  <a:pt x="7147392" y="1039840"/>
                  <a:pt x="7126837" y="1184780"/>
                  <a:pt x="7135192" y="1364900"/>
                </a:cubicBezTo>
                <a:cubicBezTo>
                  <a:pt x="6969426" y="1367853"/>
                  <a:pt x="6753963" y="1325913"/>
                  <a:pt x="6540593" y="1364900"/>
                </a:cubicBezTo>
                <a:cubicBezTo>
                  <a:pt x="6327223" y="1403887"/>
                  <a:pt x="6216503" y="1344425"/>
                  <a:pt x="5945993" y="1364900"/>
                </a:cubicBezTo>
                <a:cubicBezTo>
                  <a:pt x="5675483" y="1385375"/>
                  <a:pt x="5436037" y="1340069"/>
                  <a:pt x="5208690" y="1364900"/>
                </a:cubicBezTo>
                <a:cubicBezTo>
                  <a:pt x="4981343" y="1389731"/>
                  <a:pt x="4875529" y="1333094"/>
                  <a:pt x="4614091" y="1364900"/>
                </a:cubicBezTo>
                <a:cubicBezTo>
                  <a:pt x="4352653" y="1396706"/>
                  <a:pt x="4346969" y="1355832"/>
                  <a:pt x="4233547" y="1364900"/>
                </a:cubicBezTo>
                <a:cubicBezTo>
                  <a:pt x="4120125" y="1373968"/>
                  <a:pt x="3885066" y="1316069"/>
                  <a:pt x="3781652" y="1364900"/>
                </a:cubicBezTo>
                <a:cubicBezTo>
                  <a:pt x="3678239" y="1413731"/>
                  <a:pt x="3256042" y="1296099"/>
                  <a:pt x="3044349" y="1364900"/>
                </a:cubicBezTo>
                <a:cubicBezTo>
                  <a:pt x="2832656" y="1433701"/>
                  <a:pt x="2631097" y="1341753"/>
                  <a:pt x="2449749" y="1364900"/>
                </a:cubicBezTo>
                <a:cubicBezTo>
                  <a:pt x="2268401" y="1388047"/>
                  <a:pt x="2090114" y="1364091"/>
                  <a:pt x="1997854" y="1364900"/>
                </a:cubicBezTo>
                <a:cubicBezTo>
                  <a:pt x="1905594" y="1365709"/>
                  <a:pt x="1606355" y="1346970"/>
                  <a:pt x="1403254" y="1364900"/>
                </a:cubicBezTo>
                <a:cubicBezTo>
                  <a:pt x="1200153" y="1382830"/>
                  <a:pt x="1112916" y="1351069"/>
                  <a:pt x="1022711" y="1364900"/>
                </a:cubicBezTo>
                <a:cubicBezTo>
                  <a:pt x="932506" y="1378731"/>
                  <a:pt x="729370" y="1342509"/>
                  <a:pt x="642167" y="1364900"/>
                </a:cubicBezTo>
                <a:cubicBezTo>
                  <a:pt x="554964" y="1387291"/>
                  <a:pt x="232832" y="1309434"/>
                  <a:pt x="0" y="1364900"/>
                </a:cubicBezTo>
                <a:cubicBezTo>
                  <a:pt x="-33392" y="1259712"/>
                  <a:pt x="19397" y="1081213"/>
                  <a:pt x="0" y="937231"/>
                </a:cubicBezTo>
                <a:cubicBezTo>
                  <a:pt x="-19397" y="793249"/>
                  <a:pt x="24524" y="649043"/>
                  <a:pt x="0" y="454967"/>
                </a:cubicBezTo>
                <a:cubicBezTo>
                  <a:pt x="-24524" y="260891"/>
                  <a:pt x="16198" y="193000"/>
                  <a:pt x="0" y="0"/>
                </a:cubicBezTo>
                <a:close/>
              </a:path>
            </a:pathLst>
          </a:custGeom>
          <a:noFill/>
          <a:ln w="19050">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91425" tIns="45700" rIns="91425" bIns="36000" anchor="t" anchorCtr="0">
            <a:spAutoFit/>
          </a:bodyPr>
          <a:lstStyle/>
          <a:p>
            <a:pPr lvl="0">
              <a:lnSpc>
                <a:spcPts val="2520"/>
              </a:lnSpc>
            </a:pPr>
            <a:r>
              <a:rPr lang="zh-TW" altLang="en-US" sz="1600" b="1" dirty="0">
                <a:solidFill>
                  <a:schemeClr val="dk1"/>
                </a:solidFill>
                <a:latin typeface="Microsoft JhengHei"/>
                <a:ea typeface="Microsoft JhengHei"/>
                <a:cs typeface="Microsoft JhengHei"/>
                <a:sym typeface="Microsoft JhengHei"/>
              </a:rPr>
              <a:t>評分規準：</a:t>
            </a:r>
          </a:p>
          <a:p>
            <a:pPr lvl="0">
              <a:lnSpc>
                <a:spcPts val="2520"/>
              </a:lnSpc>
            </a:pPr>
            <a:r>
              <a:rPr lang="en-US" altLang="zh-TW" sz="1600" dirty="0">
                <a:solidFill>
                  <a:schemeClr val="dk1"/>
                </a:solidFill>
                <a:latin typeface="Microsoft JhengHei"/>
                <a:ea typeface="Microsoft JhengHei"/>
                <a:cs typeface="Microsoft JhengHei"/>
                <a:sym typeface="Microsoft JhengHei"/>
              </a:rPr>
              <a:t>①</a:t>
            </a:r>
            <a:r>
              <a:rPr lang="zh-TW" altLang="en-US" sz="1600" dirty="0">
                <a:solidFill>
                  <a:schemeClr val="dk1"/>
                </a:solidFill>
                <a:latin typeface="Microsoft JhengHei"/>
                <a:ea typeface="Microsoft JhengHei"/>
                <a:cs typeface="Microsoft JhengHei"/>
                <a:sym typeface="Microsoft JhengHei"/>
              </a:rPr>
              <a:t>能正確完成「登錄號」、「歷史分期」。</a:t>
            </a:r>
          </a:p>
          <a:p>
            <a:pPr lvl="0">
              <a:lnSpc>
                <a:spcPts val="2520"/>
              </a:lnSpc>
            </a:pPr>
            <a:r>
              <a:rPr lang="en-US" altLang="zh-TW" sz="1600" dirty="0">
                <a:solidFill>
                  <a:schemeClr val="dk1"/>
                </a:solidFill>
                <a:latin typeface="Microsoft JhengHei"/>
                <a:ea typeface="Microsoft JhengHei"/>
                <a:cs typeface="Microsoft JhengHei"/>
                <a:sym typeface="Microsoft JhengHei"/>
              </a:rPr>
              <a:t>②</a:t>
            </a:r>
            <a:r>
              <a:rPr lang="zh-TW" altLang="en-US" sz="1600" dirty="0">
                <a:solidFill>
                  <a:schemeClr val="dk1"/>
                </a:solidFill>
                <a:latin typeface="Microsoft JhengHei"/>
                <a:ea typeface="Microsoft JhengHei"/>
                <a:cs typeface="Microsoft JhengHei"/>
                <a:sym typeface="Microsoft JhengHei"/>
              </a:rPr>
              <a:t>能在文物說明中，適當介紹戰後鳳梨產業的發展。</a:t>
            </a:r>
          </a:p>
          <a:p>
            <a:pPr lvl="0">
              <a:lnSpc>
                <a:spcPts val="2520"/>
              </a:lnSpc>
            </a:pPr>
            <a:r>
              <a:rPr lang="en-US" altLang="zh-TW" sz="1600" dirty="0">
                <a:solidFill>
                  <a:schemeClr val="dk1"/>
                </a:solidFill>
                <a:latin typeface="Microsoft JhengHei"/>
                <a:ea typeface="Microsoft JhengHei"/>
                <a:cs typeface="Microsoft JhengHei"/>
                <a:sym typeface="Microsoft JhengHei"/>
              </a:rPr>
              <a:t>③</a:t>
            </a:r>
            <a:r>
              <a:rPr lang="zh-TW" altLang="en-US" sz="1600" dirty="0">
                <a:solidFill>
                  <a:schemeClr val="dk1"/>
                </a:solidFill>
                <a:latin typeface="Microsoft JhengHei"/>
                <a:ea typeface="Microsoft JhengHei"/>
                <a:cs typeface="Microsoft JhengHei"/>
                <a:sym typeface="Microsoft JhengHei"/>
              </a:rPr>
              <a:t>能在文物說明中，適當介紹鳳梨酥對當前鳳梨產業的意義。</a:t>
            </a:r>
          </a:p>
        </p:txBody>
      </p:sp>
      <p:sp>
        <p:nvSpPr>
          <p:cNvPr id="5" name="Google Shape;102;p3">
            <a:extLst>
              <a:ext uri="{FF2B5EF4-FFF2-40B4-BE49-F238E27FC236}">
                <a16:creationId xmlns:a16="http://schemas.microsoft.com/office/drawing/2014/main" xmlns="" id="{0966B69B-96E6-6B90-AB28-8D515730C504}"/>
              </a:ext>
            </a:extLst>
          </p:cNvPr>
          <p:cNvSpPr txBox="1">
            <a:spLocks/>
          </p:cNvSpPr>
          <p:nvPr/>
        </p:nvSpPr>
        <p:spPr>
          <a:xfrm>
            <a:off x="3727819" y="853043"/>
            <a:ext cx="3869477" cy="88402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en-US" altLang="zh-TW" sz="2000" b="1" dirty="0">
                <a:latin typeface="Microsoft JhengHei"/>
                <a:ea typeface="Microsoft JhengHei"/>
                <a:cs typeface="Microsoft JhengHei"/>
                <a:sym typeface="Microsoft JhengHei"/>
              </a:rPr>
              <a:t> </a:t>
            </a:r>
            <a:r>
              <a:rPr lang="zh-TW" altLang="en-US" sz="2000" b="1" dirty="0">
                <a:latin typeface="Microsoft JhengHei"/>
                <a:ea typeface="Microsoft JhengHei"/>
                <a:cs typeface="Microsoft JhengHei"/>
                <a:sym typeface="Microsoft JhengHei"/>
              </a:rPr>
              <a:t>學習單（四）</a:t>
            </a:r>
            <a:r>
              <a:rPr lang="zh-TW" altLang="en-US" sz="2000" b="1" dirty="0">
                <a:solidFill>
                  <a:schemeClr val="tx1"/>
                </a:solidFill>
                <a:latin typeface="Microsoft JhengHei"/>
                <a:ea typeface="Microsoft JhengHei"/>
                <a:sym typeface="Microsoft JhengHei"/>
              </a:rPr>
              <a:t>文物身世表</a:t>
            </a:r>
            <a:endParaRPr lang="zh-TW" altLang="en-US" sz="2000" dirty="0">
              <a:solidFill>
                <a:schemeClr val="tx1"/>
              </a:solidFill>
            </a:endParaRPr>
          </a:p>
        </p:txBody>
      </p:sp>
      <p:sp>
        <p:nvSpPr>
          <p:cNvPr id="12" name="Google Shape;138;p7">
            <a:extLst>
              <a:ext uri="{FF2B5EF4-FFF2-40B4-BE49-F238E27FC236}">
                <a16:creationId xmlns:a16="http://schemas.microsoft.com/office/drawing/2014/main" xmlns="" id="{7F80AF39-5623-0D32-1F68-237B7DC9FD30}"/>
              </a:ext>
            </a:extLst>
          </p:cNvPr>
          <p:cNvSpPr txBox="1"/>
          <p:nvPr/>
        </p:nvSpPr>
        <p:spPr>
          <a:xfrm>
            <a:off x="3819259" y="1775957"/>
            <a:ext cx="5823448" cy="3005545"/>
          </a:xfrm>
          <a:custGeom>
            <a:avLst/>
            <a:gdLst>
              <a:gd name="connsiteX0" fmla="*/ 0 w 5823448"/>
              <a:gd name="connsiteY0" fmla="*/ 0 h 3005545"/>
              <a:gd name="connsiteX1" fmla="*/ 640579 w 5823448"/>
              <a:gd name="connsiteY1" fmla="*/ 0 h 3005545"/>
              <a:gd name="connsiteX2" fmla="*/ 1339393 w 5823448"/>
              <a:gd name="connsiteY2" fmla="*/ 0 h 3005545"/>
              <a:gd name="connsiteX3" fmla="*/ 1805269 w 5823448"/>
              <a:gd name="connsiteY3" fmla="*/ 0 h 3005545"/>
              <a:gd name="connsiteX4" fmla="*/ 2445848 w 5823448"/>
              <a:gd name="connsiteY4" fmla="*/ 0 h 3005545"/>
              <a:gd name="connsiteX5" fmla="*/ 2911724 w 5823448"/>
              <a:gd name="connsiteY5" fmla="*/ 0 h 3005545"/>
              <a:gd name="connsiteX6" fmla="*/ 3494069 w 5823448"/>
              <a:gd name="connsiteY6" fmla="*/ 0 h 3005545"/>
              <a:gd name="connsiteX7" fmla="*/ 4134648 w 5823448"/>
              <a:gd name="connsiteY7" fmla="*/ 0 h 3005545"/>
              <a:gd name="connsiteX8" fmla="*/ 4542289 w 5823448"/>
              <a:gd name="connsiteY8" fmla="*/ 0 h 3005545"/>
              <a:gd name="connsiteX9" fmla="*/ 4949931 w 5823448"/>
              <a:gd name="connsiteY9" fmla="*/ 0 h 3005545"/>
              <a:gd name="connsiteX10" fmla="*/ 5823448 w 5823448"/>
              <a:gd name="connsiteY10" fmla="*/ 0 h 3005545"/>
              <a:gd name="connsiteX11" fmla="*/ 5823448 w 5823448"/>
              <a:gd name="connsiteY11" fmla="*/ 500924 h 3005545"/>
              <a:gd name="connsiteX12" fmla="*/ 5823448 w 5823448"/>
              <a:gd name="connsiteY12" fmla="*/ 1031904 h 3005545"/>
              <a:gd name="connsiteX13" fmla="*/ 5823448 w 5823448"/>
              <a:gd name="connsiteY13" fmla="*/ 1502773 h 3005545"/>
              <a:gd name="connsiteX14" fmla="*/ 5823448 w 5823448"/>
              <a:gd name="connsiteY14" fmla="*/ 2033752 h 3005545"/>
              <a:gd name="connsiteX15" fmla="*/ 5823448 w 5823448"/>
              <a:gd name="connsiteY15" fmla="*/ 2474565 h 3005545"/>
              <a:gd name="connsiteX16" fmla="*/ 5823448 w 5823448"/>
              <a:gd name="connsiteY16" fmla="*/ 3005545 h 3005545"/>
              <a:gd name="connsiteX17" fmla="*/ 5415807 w 5823448"/>
              <a:gd name="connsiteY17" fmla="*/ 3005545 h 3005545"/>
              <a:gd name="connsiteX18" fmla="*/ 4716993 w 5823448"/>
              <a:gd name="connsiteY18" fmla="*/ 3005545 h 3005545"/>
              <a:gd name="connsiteX19" fmla="*/ 4076414 w 5823448"/>
              <a:gd name="connsiteY19" fmla="*/ 3005545 h 3005545"/>
              <a:gd name="connsiteX20" fmla="*/ 3435834 w 5823448"/>
              <a:gd name="connsiteY20" fmla="*/ 3005545 h 3005545"/>
              <a:gd name="connsiteX21" fmla="*/ 2795255 w 5823448"/>
              <a:gd name="connsiteY21" fmla="*/ 3005545 h 3005545"/>
              <a:gd name="connsiteX22" fmla="*/ 2329379 w 5823448"/>
              <a:gd name="connsiteY22" fmla="*/ 3005545 h 3005545"/>
              <a:gd name="connsiteX23" fmla="*/ 1630565 w 5823448"/>
              <a:gd name="connsiteY23" fmla="*/ 3005545 h 3005545"/>
              <a:gd name="connsiteX24" fmla="*/ 1048221 w 5823448"/>
              <a:gd name="connsiteY24" fmla="*/ 3005545 h 3005545"/>
              <a:gd name="connsiteX25" fmla="*/ 640579 w 5823448"/>
              <a:gd name="connsiteY25" fmla="*/ 3005545 h 3005545"/>
              <a:gd name="connsiteX26" fmla="*/ 0 w 5823448"/>
              <a:gd name="connsiteY26" fmla="*/ 3005545 h 3005545"/>
              <a:gd name="connsiteX27" fmla="*/ 0 w 5823448"/>
              <a:gd name="connsiteY27" fmla="*/ 2534676 h 3005545"/>
              <a:gd name="connsiteX28" fmla="*/ 0 w 5823448"/>
              <a:gd name="connsiteY28" fmla="*/ 2033752 h 3005545"/>
              <a:gd name="connsiteX29" fmla="*/ 0 w 5823448"/>
              <a:gd name="connsiteY29" fmla="*/ 1472717 h 3005545"/>
              <a:gd name="connsiteX30" fmla="*/ 0 w 5823448"/>
              <a:gd name="connsiteY30" fmla="*/ 911682 h 3005545"/>
              <a:gd name="connsiteX31" fmla="*/ 0 w 5823448"/>
              <a:gd name="connsiteY31" fmla="*/ 0 h 300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23448" h="3005545" fill="none" extrusionOk="0">
                <a:moveTo>
                  <a:pt x="0" y="0"/>
                </a:moveTo>
                <a:cubicBezTo>
                  <a:pt x="132548" y="-54278"/>
                  <a:pt x="425262" y="5227"/>
                  <a:pt x="640579" y="0"/>
                </a:cubicBezTo>
                <a:cubicBezTo>
                  <a:pt x="855896" y="-5227"/>
                  <a:pt x="1067235" y="8137"/>
                  <a:pt x="1339393" y="0"/>
                </a:cubicBezTo>
                <a:cubicBezTo>
                  <a:pt x="1611551" y="-8137"/>
                  <a:pt x="1588720" y="16401"/>
                  <a:pt x="1805269" y="0"/>
                </a:cubicBezTo>
                <a:cubicBezTo>
                  <a:pt x="2021818" y="-16401"/>
                  <a:pt x="2198646" y="15428"/>
                  <a:pt x="2445848" y="0"/>
                </a:cubicBezTo>
                <a:cubicBezTo>
                  <a:pt x="2693050" y="-15428"/>
                  <a:pt x="2813708" y="35652"/>
                  <a:pt x="2911724" y="0"/>
                </a:cubicBezTo>
                <a:cubicBezTo>
                  <a:pt x="3009740" y="-35652"/>
                  <a:pt x="3232040" y="56624"/>
                  <a:pt x="3494069" y="0"/>
                </a:cubicBezTo>
                <a:cubicBezTo>
                  <a:pt x="3756099" y="-56624"/>
                  <a:pt x="3845298" y="3408"/>
                  <a:pt x="4134648" y="0"/>
                </a:cubicBezTo>
                <a:cubicBezTo>
                  <a:pt x="4423998" y="-3408"/>
                  <a:pt x="4403404" y="31759"/>
                  <a:pt x="4542289" y="0"/>
                </a:cubicBezTo>
                <a:cubicBezTo>
                  <a:pt x="4681174" y="-31759"/>
                  <a:pt x="4810226" y="29548"/>
                  <a:pt x="4949931" y="0"/>
                </a:cubicBezTo>
                <a:cubicBezTo>
                  <a:pt x="5089636" y="-29548"/>
                  <a:pt x="5440006" y="88700"/>
                  <a:pt x="5823448" y="0"/>
                </a:cubicBezTo>
                <a:cubicBezTo>
                  <a:pt x="5852409" y="174139"/>
                  <a:pt x="5765596" y="320619"/>
                  <a:pt x="5823448" y="500924"/>
                </a:cubicBezTo>
                <a:cubicBezTo>
                  <a:pt x="5881300" y="681229"/>
                  <a:pt x="5778216" y="790849"/>
                  <a:pt x="5823448" y="1031904"/>
                </a:cubicBezTo>
                <a:cubicBezTo>
                  <a:pt x="5868680" y="1272959"/>
                  <a:pt x="5787460" y="1333888"/>
                  <a:pt x="5823448" y="1502773"/>
                </a:cubicBezTo>
                <a:cubicBezTo>
                  <a:pt x="5859436" y="1671658"/>
                  <a:pt x="5778389" y="1879021"/>
                  <a:pt x="5823448" y="2033752"/>
                </a:cubicBezTo>
                <a:cubicBezTo>
                  <a:pt x="5868507" y="2188483"/>
                  <a:pt x="5793373" y="2281225"/>
                  <a:pt x="5823448" y="2474565"/>
                </a:cubicBezTo>
                <a:cubicBezTo>
                  <a:pt x="5853523" y="2667905"/>
                  <a:pt x="5788875" y="2836807"/>
                  <a:pt x="5823448" y="3005545"/>
                </a:cubicBezTo>
                <a:cubicBezTo>
                  <a:pt x="5623050" y="3008306"/>
                  <a:pt x="5523586" y="2961637"/>
                  <a:pt x="5415807" y="3005545"/>
                </a:cubicBezTo>
                <a:cubicBezTo>
                  <a:pt x="5308028" y="3049453"/>
                  <a:pt x="4860403" y="2963036"/>
                  <a:pt x="4716993" y="3005545"/>
                </a:cubicBezTo>
                <a:cubicBezTo>
                  <a:pt x="4573583" y="3048054"/>
                  <a:pt x="4240956" y="2940079"/>
                  <a:pt x="4076414" y="3005545"/>
                </a:cubicBezTo>
                <a:cubicBezTo>
                  <a:pt x="3911872" y="3071011"/>
                  <a:pt x="3604516" y="2982776"/>
                  <a:pt x="3435834" y="3005545"/>
                </a:cubicBezTo>
                <a:cubicBezTo>
                  <a:pt x="3267152" y="3028314"/>
                  <a:pt x="3100994" y="2993496"/>
                  <a:pt x="2795255" y="3005545"/>
                </a:cubicBezTo>
                <a:cubicBezTo>
                  <a:pt x="2489516" y="3017594"/>
                  <a:pt x="2486933" y="2976613"/>
                  <a:pt x="2329379" y="3005545"/>
                </a:cubicBezTo>
                <a:cubicBezTo>
                  <a:pt x="2171825" y="3034477"/>
                  <a:pt x="1967904" y="2973774"/>
                  <a:pt x="1630565" y="3005545"/>
                </a:cubicBezTo>
                <a:cubicBezTo>
                  <a:pt x="1293226" y="3037316"/>
                  <a:pt x="1180125" y="2937321"/>
                  <a:pt x="1048221" y="3005545"/>
                </a:cubicBezTo>
                <a:cubicBezTo>
                  <a:pt x="916317" y="3073769"/>
                  <a:pt x="778067" y="2963984"/>
                  <a:pt x="640579" y="3005545"/>
                </a:cubicBezTo>
                <a:cubicBezTo>
                  <a:pt x="503091" y="3047106"/>
                  <a:pt x="291106" y="2985366"/>
                  <a:pt x="0" y="3005545"/>
                </a:cubicBezTo>
                <a:cubicBezTo>
                  <a:pt x="-32263" y="2852006"/>
                  <a:pt x="36307" y="2692002"/>
                  <a:pt x="0" y="2534676"/>
                </a:cubicBezTo>
                <a:cubicBezTo>
                  <a:pt x="-36307" y="2377350"/>
                  <a:pt x="47887" y="2211208"/>
                  <a:pt x="0" y="2033752"/>
                </a:cubicBezTo>
                <a:cubicBezTo>
                  <a:pt x="-47887" y="1856296"/>
                  <a:pt x="23422" y="1676890"/>
                  <a:pt x="0" y="1472717"/>
                </a:cubicBezTo>
                <a:cubicBezTo>
                  <a:pt x="-23422" y="1268545"/>
                  <a:pt x="47857" y="1026406"/>
                  <a:pt x="0" y="911682"/>
                </a:cubicBezTo>
                <a:cubicBezTo>
                  <a:pt x="-47857" y="796959"/>
                  <a:pt x="12528" y="191088"/>
                  <a:pt x="0" y="0"/>
                </a:cubicBezTo>
                <a:close/>
              </a:path>
              <a:path w="5823448" h="3005545" stroke="0" extrusionOk="0">
                <a:moveTo>
                  <a:pt x="0" y="0"/>
                </a:moveTo>
                <a:cubicBezTo>
                  <a:pt x="201677" y="-1518"/>
                  <a:pt x="355739" y="13147"/>
                  <a:pt x="524110" y="0"/>
                </a:cubicBezTo>
                <a:cubicBezTo>
                  <a:pt x="692481" y="-13147"/>
                  <a:pt x="801081" y="1537"/>
                  <a:pt x="931752" y="0"/>
                </a:cubicBezTo>
                <a:cubicBezTo>
                  <a:pt x="1062423" y="-1537"/>
                  <a:pt x="1379144" y="70962"/>
                  <a:pt x="1630565" y="0"/>
                </a:cubicBezTo>
                <a:cubicBezTo>
                  <a:pt x="1881986" y="-70962"/>
                  <a:pt x="2026463" y="60842"/>
                  <a:pt x="2154676" y="0"/>
                </a:cubicBezTo>
                <a:cubicBezTo>
                  <a:pt x="2282889" y="-60842"/>
                  <a:pt x="2559421" y="23331"/>
                  <a:pt x="2678786" y="0"/>
                </a:cubicBezTo>
                <a:cubicBezTo>
                  <a:pt x="2798151" y="-23331"/>
                  <a:pt x="3151283" y="83582"/>
                  <a:pt x="3377600" y="0"/>
                </a:cubicBezTo>
                <a:cubicBezTo>
                  <a:pt x="3603917" y="-83582"/>
                  <a:pt x="3738493" y="29589"/>
                  <a:pt x="3843476" y="0"/>
                </a:cubicBezTo>
                <a:cubicBezTo>
                  <a:pt x="3948459" y="-29589"/>
                  <a:pt x="4379048" y="45474"/>
                  <a:pt x="4542289" y="0"/>
                </a:cubicBezTo>
                <a:cubicBezTo>
                  <a:pt x="4705530" y="-45474"/>
                  <a:pt x="4913611" y="3511"/>
                  <a:pt x="5241103" y="0"/>
                </a:cubicBezTo>
                <a:cubicBezTo>
                  <a:pt x="5568595" y="-3511"/>
                  <a:pt x="5540410" y="66471"/>
                  <a:pt x="5823448" y="0"/>
                </a:cubicBezTo>
                <a:cubicBezTo>
                  <a:pt x="5848328" y="214832"/>
                  <a:pt x="5818676" y="313874"/>
                  <a:pt x="5823448" y="561035"/>
                </a:cubicBezTo>
                <a:cubicBezTo>
                  <a:pt x="5828220" y="808196"/>
                  <a:pt x="5802794" y="844729"/>
                  <a:pt x="5823448" y="1092015"/>
                </a:cubicBezTo>
                <a:cubicBezTo>
                  <a:pt x="5844102" y="1339301"/>
                  <a:pt x="5781218" y="1365330"/>
                  <a:pt x="5823448" y="1502772"/>
                </a:cubicBezTo>
                <a:cubicBezTo>
                  <a:pt x="5865678" y="1640214"/>
                  <a:pt x="5807420" y="1893199"/>
                  <a:pt x="5823448" y="2003697"/>
                </a:cubicBezTo>
                <a:cubicBezTo>
                  <a:pt x="5839476" y="2114195"/>
                  <a:pt x="5819126" y="2264984"/>
                  <a:pt x="5823448" y="2504621"/>
                </a:cubicBezTo>
                <a:cubicBezTo>
                  <a:pt x="5827770" y="2744258"/>
                  <a:pt x="5802026" y="2838642"/>
                  <a:pt x="5823448" y="3005545"/>
                </a:cubicBezTo>
                <a:cubicBezTo>
                  <a:pt x="5637349" y="3082284"/>
                  <a:pt x="5382740" y="2935939"/>
                  <a:pt x="5182869" y="3005545"/>
                </a:cubicBezTo>
                <a:cubicBezTo>
                  <a:pt x="4982998" y="3075151"/>
                  <a:pt x="4760871" y="2977206"/>
                  <a:pt x="4600524" y="3005545"/>
                </a:cubicBezTo>
                <a:cubicBezTo>
                  <a:pt x="4440178" y="3033884"/>
                  <a:pt x="4375229" y="3002480"/>
                  <a:pt x="4192883" y="3005545"/>
                </a:cubicBezTo>
                <a:cubicBezTo>
                  <a:pt x="4010537" y="3008610"/>
                  <a:pt x="3943964" y="2977719"/>
                  <a:pt x="3727007" y="3005545"/>
                </a:cubicBezTo>
                <a:cubicBezTo>
                  <a:pt x="3510050" y="3033371"/>
                  <a:pt x="3174770" y="2965163"/>
                  <a:pt x="3028193" y="3005545"/>
                </a:cubicBezTo>
                <a:cubicBezTo>
                  <a:pt x="2881616" y="3045927"/>
                  <a:pt x="2659815" y="2963743"/>
                  <a:pt x="2445848" y="3005545"/>
                </a:cubicBezTo>
                <a:cubicBezTo>
                  <a:pt x="2231882" y="3047347"/>
                  <a:pt x="2149960" y="2988618"/>
                  <a:pt x="1979972" y="3005545"/>
                </a:cubicBezTo>
                <a:cubicBezTo>
                  <a:pt x="1809984" y="3022472"/>
                  <a:pt x="1544619" y="2954839"/>
                  <a:pt x="1397628" y="3005545"/>
                </a:cubicBezTo>
                <a:cubicBezTo>
                  <a:pt x="1250637" y="3056251"/>
                  <a:pt x="1171571" y="2968944"/>
                  <a:pt x="989986" y="3005545"/>
                </a:cubicBezTo>
                <a:cubicBezTo>
                  <a:pt x="808401" y="3042146"/>
                  <a:pt x="754207" y="2998094"/>
                  <a:pt x="582345" y="3005545"/>
                </a:cubicBezTo>
                <a:cubicBezTo>
                  <a:pt x="410483" y="3012996"/>
                  <a:pt x="215286" y="2955354"/>
                  <a:pt x="0" y="3005545"/>
                </a:cubicBezTo>
                <a:cubicBezTo>
                  <a:pt x="-10601" y="2907623"/>
                  <a:pt x="14098" y="2731638"/>
                  <a:pt x="0" y="2564732"/>
                </a:cubicBezTo>
                <a:cubicBezTo>
                  <a:pt x="-14098" y="2397826"/>
                  <a:pt x="14424" y="2128739"/>
                  <a:pt x="0" y="2003697"/>
                </a:cubicBezTo>
                <a:cubicBezTo>
                  <a:pt x="-14424" y="1878655"/>
                  <a:pt x="43697" y="1671183"/>
                  <a:pt x="0" y="1532828"/>
                </a:cubicBezTo>
                <a:cubicBezTo>
                  <a:pt x="-43697" y="1394473"/>
                  <a:pt x="20999" y="1212097"/>
                  <a:pt x="0" y="1122070"/>
                </a:cubicBezTo>
                <a:cubicBezTo>
                  <a:pt x="-20999" y="1032043"/>
                  <a:pt x="14243" y="785928"/>
                  <a:pt x="0" y="591091"/>
                </a:cubicBezTo>
                <a:cubicBezTo>
                  <a:pt x="-14243" y="396254"/>
                  <a:pt x="5555" y="264767"/>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文物名稱：寶島臺灣鳳梨酥外盒</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登錄號：</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歷史分期：</a:t>
            </a:r>
            <a:endParaRPr lang="en-US" altLang="zh-TW" sz="20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000" b="1" dirty="0">
                <a:solidFill>
                  <a:srgbClr val="333333"/>
                </a:solidFill>
                <a:latin typeface="Microsoft JhengHei"/>
                <a:ea typeface="Microsoft JhengHei"/>
                <a:cs typeface="Microsoft JhengHei"/>
                <a:sym typeface="Microsoft JhengHei"/>
              </a:rPr>
              <a:t>內容介紹：</a:t>
            </a:r>
            <a:endParaRPr lang="en-US" altLang="zh-TW" sz="2000" b="1" dirty="0">
              <a:solidFill>
                <a:srgbClr val="333333"/>
              </a:solidFill>
              <a:latin typeface="Microsoft JhengHei"/>
              <a:ea typeface="Microsoft JhengHei"/>
              <a:cs typeface="Microsoft JhengHei"/>
              <a:sym typeface="Microsoft JhengHei"/>
            </a:endParaRPr>
          </a:p>
        </p:txBody>
      </p:sp>
      <p:cxnSp>
        <p:nvCxnSpPr>
          <p:cNvPr id="24" name="直線接點 23">
            <a:extLst>
              <a:ext uri="{FF2B5EF4-FFF2-40B4-BE49-F238E27FC236}">
                <a16:creationId xmlns:a16="http://schemas.microsoft.com/office/drawing/2014/main" xmlns="" id="{6F9CD2B4-B5D0-2EAD-1872-C2229DCD437D}"/>
              </a:ext>
            </a:extLst>
          </p:cNvPr>
          <p:cNvCxnSpPr>
            <a:cxnSpLocks/>
          </p:cNvCxnSpPr>
          <p:nvPr/>
        </p:nvCxnSpPr>
        <p:spPr>
          <a:xfrm>
            <a:off x="5662557" y="3122023"/>
            <a:ext cx="401702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直線接點 24">
            <a:extLst>
              <a:ext uri="{FF2B5EF4-FFF2-40B4-BE49-F238E27FC236}">
                <a16:creationId xmlns:a16="http://schemas.microsoft.com/office/drawing/2014/main" xmlns="" id="{4FB7D86D-ED17-23AF-5530-893E7A3BF1D6}"/>
              </a:ext>
            </a:extLst>
          </p:cNvPr>
          <p:cNvCxnSpPr/>
          <p:nvPr/>
        </p:nvCxnSpPr>
        <p:spPr>
          <a:xfrm>
            <a:off x="5884625" y="3814354"/>
            <a:ext cx="379495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直線接點 25">
            <a:extLst>
              <a:ext uri="{FF2B5EF4-FFF2-40B4-BE49-F238E27FC236}">
                <a16:creationId xmlns:a16="http://schemas.microsoft.com/office/drawing/2014/main" xmlns="" id="{0A90F65F-948B-F20B-8522-D8A167E16899}"/>
              </a:ext>
            </a:extLst>
          </p:cNvPr>
          <p:cNvCxnSpPr/>
          <p:nvPr/>
        </p:nvCxnSpPr>
        <p:spPr>
          <a:xfrm>
            <a:off x="5884625" y="4402183"/>
            <a:ext cx="3794952" cy="0"/>
          </a:xfrm>
          <a:prstGeom prst="line">
            <a:avLst/>
          </a:prstGeom>
        </p:spPr>
        <p:style>
          <a:lnRef idx="2">
            <a:schemeClr val="accent1"/>
          </a:lnRef>
          <a:fillRef idx="0">
            <a:schemeClr val="accent1"/>
          </a:fillRef>
          <a:effectRef idx="1">
            <a:schemeClr val="accent1"/>
          </a:effectRef>
          <a:fontRef idx="minor">
            <a:schemeClr val="tx1"/>
          </a:fontRef>
        </p:style>
      </p:cxnSp>
      <p:pic>
        <p:nvPicPr>
          <p:cNvPr id="2" name="圖片 1">
            <a:extLst>
              <a:ext uri="{FF2B5EF4-FFF2-40B4-BE49-F238E27FC236}">
                <a16:creationId xmlns:a16="http://schemas.microsoft.com/office/drawing/2014/main" xmlns="" id="{0FC24C03-D999-09BC-D175-CDCCF17EA6E7}"/>
              </a:ext>
            </a:extLst>
          </p:cNvPr>
          <p:cNvPicPr>
            <a:picLocks noChangeAspect="1"/>
          </p:cNvPicPr>
          <p:nvPr/>
        </p:nvPicPr>
        <p:blipFill>
          <a:blip r:embed="rId3"/>
          <a:stretch>
            <a:fillRect/>
          </a:stretch>
        </p:blipFill>
        <p:spPr>
          <a:xfrm rot="811961">
            <a:off x="10108189" y="3593527"/>
            <a:ext cx="1688611" cy="2380178"/>
          </a:xfrm>
          <a:prstGeom prst="rect">
            <a:avLst/>
          </a:prstGeom>
        </p:spPr>
      </p:pic>
    </p:spTree>
    <p:extLst>
      <p:ext uri="{BB962C8B-B14F-4D97-AF65-F5344CB8AC3E}">
        <p14:creationId xmlns:p14="http://schemas.microsoft.com/office/powerpoint/2010/main" val="317042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22733DAA-B1F9-D842-10E0-A3B04D86D6F6}"/>
            </a:ext>
          </a:extLst>
        </p:cNvPr>
        <p:cNvGrpSpPr/>
        <p:nvPr/>
      </p:nvGrpSpPr>
      <p:grpSpPr>
        <a:xfrm>
          <a:off x="0" y="0"/>
          <a:ext cx="0" cy="0"/>
          <a:chOff x="0" y="0"/>
          <a:chExt cx="0" cy="0"/>
        </a:xfrm>
      </p:grpSpPr>
      <p:pic>
        <p:nvPicPr>
          <p:cNvPr id="6" name="圖片 5" descr="一張含有 狗, 哺乳動物, 美工圖案, 圖畫 的圖片&#10;&#10;AI 產生的內容可能不正確。">
            <a:extLst>
              <a:ext uri="{FF2B5EF4-FFF2-40B4-BE49-F238E27FC236}">
                <a16:creationId xmlns:a16="http://schemas.microsoft.com/office/drawing/2014/main" xmlns="" id="{A0D722B6-0FF1-DB22-CC2C-4C5A0C7816E4}"/>
              </a:ext>
            </a:extLst>
          </p:cNvPr>
          <p:cNvPicPr>
            <a:picLocks noChangeAspect="1"/>
          </p:cNvPicPr>
          <p:nvPr/>
        </p:nvPicPr>
        <p:blipFill>
          <a:blip r:embed="rId3"/>
          <a:stretch>
            <a:fillRect/>
          </a:stretch>
        </p:blipFill>
        <p:spPr>
          <a:xfrm rot="175791">
            <a:off x="9088993" y="3085348"/>
            <a:ext cx="1779812" cy="3465014"/>
          </a:xfrm>
          <a:prstGeom prst="rect">
            <a:avLst/>
          </a:prstGeom>
        </p:spPr>
      </p:pic>
      <p:sp>
        <p:nvSpPr>
          <p:cNvPr id="2" name="Google Shape;102;p3">
            <a:extLst>
              <a:ext uri="{FF2B5EF4-FFF2-40B4-BE49-F238E27FC236}">
                <a16:creationId xmlns:a16="http://schemas.microsoft.com/office/drawing/2014/main" xmlns="" id="{BC499B96-C7C8-EC31-C59B-03CA2A777580}"/>
              </a:ext>
            </a:extLst>
          </p:cNvPr>
          <p:cNvSpPr txBox="1">
            <a:spLocks/>
          </p:cNvSpPr>
          <p:nvPr/>
        </p:nvSpPr>
        <p:spPr>
          <a:xfrm>
            <a:off x="6428198" y="1045541"/>
            <a:ext cx="1140162"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lnSpc>
                <a:spcPct val="150000"/>
              </a:lnSpc>
            </a:pPr>
            <a:r>
              <a:rPr lang="zh-TW" altLang="en-US" sz="2800" b="1" dirty="0">
                <a:latin typeface="Microsoft JhengHei"/>
                <a:ea typeface="Microsoft JhengHei"/>
                <a:cs typeface="Microsoft JhengHei"/>
                <a:sym typeface="Microsoft JhengHei"/>
              </a:rPr>
              <a:t>總結</a:t>
            </a:r>
            <a:endParaRPr lang="zh-TW" altLang="en-US" sz="2800" dirty="0"/>
          </a:p>
        </p:txBody>
      </p:sp>
      <p:sp>
        <p:nvSpPr>
          <p:cNvPr id="3" name="Google Shape;138;p7">
            <a:extLst>
              <a:ext uri="{FF2B5EF4-FFF2-40B4-BE49-F238E27FC236}">
                <a16:creationId xmlns:a16="http://schemas.microsoft.com/office/drawing/2014/main" xmlns="" id="{CE211091-7FC0-C272-46E1-C571CA10A848}"/>
              </a:ext>
            </a:extLst>
          </p:cNvPr>
          <p:cNvSpPr txBox="1"/>
          <p:nvPr/>
        </p:nvSpPr>
        <p:spPr>
          <a:xfrm>
            <a:off x="4692151" y="1387475"/>
            <a:ext cx="4368416" cy="4083049"/>
          </a:xfrm>
          <a:custGeom>
            <a:avLst/>
            <a:gdLst>
              <a:gd name="connsiteX0" fmla="*/ 0 w 4368416"/>
              <a:gd name="connsiteY0" fmla="*/ 0 h 4083049"/>
              <a:gd name="connsiteX1" fmla="*/ 502368 w 4368416"/>
              <a:gd name="connsiteY1" fmla="*/ 0 h 4083049"/>
              <a:gd name="connsiteX2" fmla="*/ 917367 w 4368416"/>
              <a:gd name="connsiteY2" fmla="*/ 0 h 4083049"/>
              <a:gd name="connsiteX3" fmla="*/ 1550788 w 4368416"/>
              <a:gd name="connsiteY3" fmla="*/ 0 h 4083049"/>
              <a:gd name="connsiteX4" fmla="*/ 2053156 w 4368416"/>
              <a:gd name="connsiteY4" fmla="*/ 0 h 4083049"/>
              <a:gd name="connsiteX5" fmla="*/ 2555523 w 4368416"/>
              <a:gd name="connsiteY5" fmla="*/ 0 h 4083049"/>
              <a:gd name="connsiteX6" fmla="*/ 3188944 w 4368416"/>
              <a:gd name="connsiteY6" fmla="*/ 0 h 4083049"/>
              <a:gd name="connsiteX7" fmla="*/ 3647627 w 4368416"/>
              <a:gd name="connsiteY7" fmla="*/ 0 h 4083049"/>
              <a:gd name="connsiteX8" fmla="*/ 4368416 w 4368416"/>
              <a:gd name="connsiteY8" fmla="*/ 0 h 4083049"/>
              <a:gd name="connsiteX9" fmla="*/ 4368416 w 4368416"/>
              <a:gd name="connsiteY9" fmla="*/ 664954 h 4083049"/>
              <a:gd name="connsiteX10" fmla="*/ 4368416 w 4368416"/>
              <a:gd name="connsiteY10" fmla="*/ 1166585 h 4083049"/>
              <a:gd name="connsiteX11" fmla="*/ 4368416 w 4368416"/>
              <a:gd name="connsiteY11" fmla="*/ 1749878 h 4083049"/>
              <a:gd name="connsiteX12" fmla="*/ 4368416 w 4368416"/>
              <a:gd name="connsiteY12" fmla="*/ 2374001 h 4083049"/>
              <a:gd name="connsiteX13" fmla="*/ 4368416 w 4368416"/>
              <a:gd name="connsiteY13" fmla="*/ 2834803 h 4083049"/>
              <a:gd name="connsiteX14" fmla="*/ 4368416 w 4368416"/>
              <a:gd name="connsiteY14" fmla="*/ 3418095 h 4083049"/>
              <a:gd name="connsiteX15" fmla="*/ 4368416 w 4368416"/>
              <a:gd name="connsiteY15" fmla="*/ 4083049 h 4083049"/>
              <a:gd name="connsiteX16" fmla="*/ 3822364 w 4368416"/>
              <a:gd name="connsiteY16" fmla="*/ 4083049 h 4083049"/>
              <a:gd name="connsiteX17" fmla="*/ 3188944 w 4368416"/>
              <a:gd name="connsiteY17" fmla="*/ 4083049 h 4083049"/>
              <a:gd name="connsiteX18" fmla="*/ 2642892 w 4368416"/>
              <a:gd name="connsiteY18" fmla="*/ 4083049 h 4083049"/>
              <a:gd name="connsiteX19" fmla="*/ 2227892 w 4368416"/>
              <a:gd name="connsiteY19" fmla="*/ 4083049 h 4083049"/>
              <a:gd name="connsiteX20" fmla="*/ 1769208 w 4368416"/>
              <a:gd name="connsiteY20" fmla="*/ 4083049 h 4083049"/>
              <a:gd name="connsiteX21" fmla="*/ 1135788 w 4368416"/>
              <a:gd name="connsiteY21" fmla="*/ 4083049 h 4083049"/>
              <a:gd name="connsiteX22" fmla="*/ 589736 w 4368416"/>
              <a:gd name="connsiteY22" fmla="*/ 4083049 h 4083049"/>
              <a:gd name="connsiteX23" fmla="*/ 0 w 4368416"/>
              <a:gd name="connsiteY23" fmla="*/ 4083049 h 4083049"/>
              <a:gd name="connsiteX24" fmla="*/ 0 w 4368416"/>
              <a:gd name="connsiteY24" fmla="*/ 3499756 h 4083049"/>
              <a:gd name="connsiteX25" fmla="*/ 0 w 4368416"/>
              <a:gd name="connsiteY25" fmla="*/ 3038955 h 4083049"/>
              <a:gd name="connsiteX26" fmla="*/ 0 w 4368416"/>
              <a:gd name="connsiteY26" fmla="*/ 2578154 h 4083049"/>
              <a:gd name="connsiteX27" fmla="*/ 0 w 4368416"/>
              <a:gd name="connsiteY27" fmla="*/ 1954031 h 4083049"/>
              <a:gd name="connsiteX28" fmla="*/ 0 w 4368416"/>
              <a:gd name="connsiteY28" fmla="*/ 1452399 h 4083049"/>
              <a:gd name="connsiteX29" fmla="*/ 0 w 4368416"/>
              <a:gd name="connsiteY29" fmla="*/ 787445 h 4083049"/>
              <a:gd name="connsiteX30" fmla="*/ 0 w 4368416"/>
              <a:gd name="connsiteY30" fmla="*/ 0 h 4083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368416" h="4083049" extrusionOk="0">
                <a:moveTo>
                  <a:pt x="0" y="0"/>
                </a:moveTo>
                <a:cubicBezTo>
                  <a:pt x="109438" y="-21826"/>
                  <a:pt x="258183" y="22837"/>
                  <a:pt x="502368" y="0"/>
                </a:cubicBezTo>
                <a:cubicBezTo>
                  <a:pt x="746553" y="-22837"/>
                  <a:pt x="784914" y="42851"/>
                  <a:pt x="917367" y="0"/>
                </a:cubicBezTo>
                <a:cubicBezTo>
                  <a:pt x="1049820" y="-42851"/>
                  <a:pt x="1279576" y="26556"/>
                  <a:pt x="1550788" y="0"/>
                </a:cubicBezTo>
                <a:cubicBezTo>
                  <a:pt x="1822000" y="-26556"/>
                  <a:pt x="1808177" y="19517"/>
                  <a:pt x="2053156" y="0"/>
                </a:cubicBezTo>
                <a:cubicBezTo>
                  <a:pt x="2298135" y="-19517"/>
                  <a:pt x="2312735" y="10027"/>
                  <a:pt x="2555523" y="0"/>
                </a:cubicBezTo>
                <a:cubicBezTo>
                  <a:pt x="2798311" y="-10027"/>
                  <a:pt x="3056701" y="10013"/>
                  <a:pt x="3188944" y="0"/>
                </a:cubicBezTo>
                <a:cubicBezTo>
                  <a:pt x="3321187" y="-10013"/>
                  <a:pt x="3450107" y="11029"/>
                  <a:pt x="3647627" y="0"/>
                </a:cubicBezTo>
                <a:cubicBezTo>
                  <a:pt x="3845147" y="-11029"/>
                  <a:pt x="4156057" y="85519"/>
                  <a:pt x="4368416" y="0"/>
                </a:cubicBezTo>
                <a:cubicBezTo>
                  <a:pt x="4369648" y="259939"/>
                  <a:pt x="4363911" y="346856"/>
                  <a:pt x="4368416" y="664954"/>
                </a:cubicBezTo>
                <a:cubicBezTo>
                  <a:pt x="4372921" y="983052"/>
                  <a:pt x="4311203" y="1033250"/>
                  <a:pt x="4368416" y="1166585"/>
                </a:cubicBezTo>
                <a:cubicBezTo>
                  <a:pt x="4425629" y="1299920"/>
                  <a:pt x="4344885" y="1513771"/>
                  <a:pt x="4368416" y="1749878"/>
                </a:cubicBezTo>
                <a:cubicBezTo>
                  <a:pt x="4391947" y="1985985"/>
                  <a:pt x="4352836" y="2200593"/>
                  <a:pt x="4368416" y="2374001"/>
                </a:cubicBezTo>
                <a:cubicBezTo>
                  <a:pt x="4383996" y="2547409"/>
                  <a:pt x="4334691" y="2741377"/>
                  <a:pt x="4368416" y="2834803"/>
                </a:cubicBezTo>
                <a:cubicBezTo>
                  <a:pt x="4402141" y="2928229"/>
                  <a:pt x="4362051" y="3128591"/>
                  <a:pt x="4368416" y="3418095"/>
                </a:cubicBezTo>
                <a:cubicBezTo>
                  <a:pt x="4374781" y="3707599"/>
                  <a:pt x="4317060" y="3824890"/>
                  <a:pt x="4368416" y="4083049"/>
                </a:cubicBezTo>
                <a:cubicBezTo>
                  <a:pt x="4148139" y="4133815"/>
                  <a:pt x="3971456" y="4039004"/>
                  <a:pt x="3822364" y="4083049"/>
                </a:cubicBezTo>
                <a:cubicBezTo>
                  <a:pt x="3673272" y="4127094"/>
                  <a:pt x="3335993" y="4049736"/>
                  <a:pt x="3188944" y="4083049"/>
                </a:cubicBezTo>
                <a:cubicBezTo>
                  <a:pt x="3041895" y="4116362"/>
                  <a:pt x="2870448" y="4034637"/>
                  <a:pt x="2642892" y="4083049"/>
                </a:cubicBezTo>
                <a:cubicBezTo>
                  <a:pt x="2415336" y="4131461"/>
                  <a:pt x="2379916" y="4038126"/>
                  <a:pt x="2227892" y="4083049"/>
                </a:cubicBezTo>
                <a:cubicBezTo>
                  <a:pt x="2075868" y="4127972"/>
                  <a:pt x="1889482" y="4081830"/>
                  <a:pt x="1769208" y="4083049"/>
                </a:cubicBezTo>
                <a:cubicBezTo>
                  <a:pt x="1648934" y="4084268"/>
                  <a:pt x="1443532" y="4049218"/>
                  <a:pt x="1135788" y="4083049"/>
                </a:cubicBezTo>
                <a:cubicBezTo>
                  <a:pt x="828044" y="4116880"/>
                  <a:pt x="852161" y="4023776"/>
                  <a:pt x="589736" y="4083049"/>
                </a:cubicBezTo>
                <a:cubicBezTo>
                  <a:pt x="327311" y="4142322"/>
                  <a:pt x="253058" y="4049067"/>
                  <a:pt x="0" y="4083049"/>
                </a:cubicBezTo>
                <a:cubicBezTo>
                  <a:pt x="-6763" y="3871889"/>
                  <a:pt x="60476" y="3678435"/>
                  <a:pt x="0" y="3499756"/>
                </a:cubicBezTo>
                <a:cubicBezTo>
                  <a:pt x="-60476" y="3321077"/>
                  <a:pt x="19012" y="3166468"/>
                  <a:pt x="0" y="3038955"/>
                </a:cubicBezTo>
                <a:cubicBezTo>
                  <a:pt x="-19012" y="2911442"/>
                  <a:pt x="54340" y="2753537"/>
                  <a:pt x="0" y="2578154"/>
                </a:cubicBezTo>
                <a:cubicBezTo>
                  <a:pt x="-54340" y="2402771"/>
                  <a:pt x="9321" y="2201496"/>
                  <a:pt x="0" y="1954031"/>
                </a:cubicBezTo>
                <a:cubicBezTo>
                  <a:pt x="-9321" y="1706566"/>
                  <a:pt x="35513" y="1681769"/>
                  <a:pt x="0" y="1452399"/>
                </a:cubicBezTo>
                <a:cubicBezTo>
                  <a:pt x="-35513" y="1223029"/>
                  <a:pt x="56905" y="1063434"/>
                  <a:pt x="0" y="787445"/>
                </a:cubicBezTo>
                <a:cubicBezTo>
                  <a:pt x="-56905" y="511456"/>
                  <a:pt x="25801" y="248253"/>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684000" tIns="648000" rIns="324000" bIns="396000" anchor="t" anchorCtr="0">
            <a:normAutofit/>
          </a:bodyPr>
          <a:lstStyle/>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理解不同時期人們如何看待鳳梨</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學習臺灣鳳梨產業的變遷</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學習如何深入解讀圖片：</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探查圖片創作者刻意傳達的訊息、</a:t>
            </a:r>
            <a:r>
              <a:rPr lang="en-US" altLang="zh-TW" sz="1800" b="1" dirty="0">
                <a:solidFill>
                  <a:srgbClr val="333333"/>
                </a:solidFill>
                <a:latin typeface="Microsoft JhengHei"/>
                <a:ea typeface="Microsoft JhengHei"/>
                <a:cs typeface="Microsoft JhengHei"/>
                <a:sym typeface="Microsoft JhengHei"/>
              </a:rPr>
              <a:t/>
            </a:r>
            <a:br>
              <a:rPr lang="en-US" altLang="zh-TW" sz="1800" b="1" dirty="0">
                <a:solidFill>
                  <a:srgbClr val="333333"/>
                </a:solidFill>
                <a:latin typeface="Microsoft JhengHei"/>
                <a:ea typeface="Microsoft JhengHei"/>
                <a:cs typeface="Microsoft JhengHei"/>
                <a:sym typeface="Microsoft JhengHei"/>
              </a:rPr>
            </a:br>
            <a:r>
              <a:rPr lang="zh-TW" altLang="en-US" sz="1800" b="1" dirty="0">
                <a:solidFill>
                  <a:srgbClr val="333333"/>
                </a:solidFill>
                <a:latin typeface="Microsoft JhengHei"/>
                <a:ea typeface="Microsoft JhengHei"/>
                <a:cs typeface="Microsoft JhengHei"/>
                <a:sym typeface="Microsoft JhengHei"/>
              </a:rPr>
              <a:t>不經意流露屬於那個時代的想法</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a:p>
            <a:pPr lvl="0">
              <a:buClr>
                <a:srgbClr val="333333"/>
              </a:buClr>
              <a:buSzPts val="2600"/>
            </a:pPr>
            <a:r>
              <a:rPr lang="zh-TW" altLang="en-US" sz="1800" b="1" dirty="0">
                <a:solidFill>
                  <a:srgbClr val="333333"/>
                </a:solidFill>
                <a:latin typeface="Microsoft JhengHei"/>
                <a:ea typeface="Microsoft JhengHei"/>
                <a:cs typeface="Microsoft JhengHei"/>
                <a:sym typeface="Microsoft JhengHei"/>
              </a:rPr>
              <a:t>更深入理解圖片產生的時代背景</a:t>
            </a:r>
          </a:p>
          <a:p>
            <a:pPr lvl="0">
              <a:buClr>
                <a:srgbClr val="333333"/>
              </a:buClr>
              <a:buSzPts val="2600"/>
            </a:pPr>
            <a:endParaRPr lang="zh-TW" altLang="en-US" sz="1800" b="1" dirty="0">
              <a:solidFill>
                <a:srgbClr val="333333"/>
              </a:solidFill>
              <a:latin typeface="Microsoft JhengHei"/>
              <a:ea typeface="Microsoft JhengHei"/>
              <a:cs typeface="Microsoft JhengHei"/>
              <a:sym typeface="Microsoft JhengHei"/>
            </a:endParaRPr>
          </a:p>
        </p:txBody>
      </p:sp>
      <p:sp>
        <p:nvSpPr>
          <p:cNvPr id="5" name="Google Shape;96;p2">
            <a:extLst>
              <a:ext uri="{FF2B5EF4-FFF2-40B4-BE49-F238E27FC236}">
                <a16:creationId xmlns:a16="http://schemas.microsoft.com/office/drawing/2014/main" xmlns="" id="{F9C132F2-1C14-8CBF-BF0A-493B834A4F04}"/>
              </a:ext>
            </a:extLst>
          </p:cNvPr>
          <p:cNvSpPr/>
          <p:nvPr/>
        </p:nvSpPr>
        <p:spPr>
          <a:xfrm>
            <a:off x="8825943" y="2007071"/>
            <a:ext cx="3030066" cy="854246"/>
          </a:xfrm>
          <a:custGeom>
            <a:avLst/>
            <a:gdLst>
              <a:gd name="connsiteX0" fmla="*/ 0 w 3030066"/>
              <a:gd name="connsiteY0" fmla="*/ 142377 h 854246"/>
              <a:gd name="connsiteX1" fmla="*/ 142377 w 3030066"/>
              <a:gd name="connsiteY1" fmla="*/ 0 h 854246"/>
              <a:gd name="connsiteX2" fmla="*/ 651594 w 3030066"/>
              <a:gd name="connsiteY2" fmla="*/ 0 h 854246"/>
              <a:gd name="connsiteX3" fmla="*/ 1144560 w 3030066"/>
              <a:gd name="connsiteY3" fmla="*/ 0 h 854246"/>
              <a:gd name="connsiteX4" fmla="*/ 1767539 w 3030066"/>
              <a:gd name="connsiteY4" fmla="*/ 0 h 854246"/>
              <a:gd name="connsiteX5" fmla="*/ 1767539 w 3030066"/>
              <a:gd name="connsiteY5" fmla="*/ 0 h 854246"/>
              <a:gd name="connsiteX6" fmla="*/ 2131147 w 3030066"/>
              <a:gd name="connsiteY6" fmla="*/ 0 h 854246"/>
              <a:gd name="connsiteX7" fmla="*/ 2525055 w 3030066"/>
              <a:gd name="connsiteY7" fmla="*/ 0 h 854246"/>
              <a:gd name="connsiteX8" fmla="*/ 2887689 w 3030066"/>
              <a:gd name="connsiteY8" fmla="*/ 0 h 854246"/>
              <a:gd name="connsiteX9" fmla="*/ 3030066 w 3030066"/>
              <a:gd name="connsiteY9" fmla="*/ 142377 h 854246"/>
              <a:gd name="connsiteX10" fmla="*/ 3030066 w 3030066"/>
              <a:gd name="connsiteY10" fmla="*/ 498310 h 854246"/>
              <a:gd name="connsiteX11" fmla="*/ 3030066 w 3030066"/>
              <a:gd name="connsiteY11" fmla="*/ 498310 h 854246"/>
              <a:gd name="connsiteX12" fmla="*/ 3030066 w 3030066"/>
              <a:gd name="connsiteY12" fmla="*/ 711872 h 854246"/>
              <a:gd name="connsiteX13" fmla="*/ 3030066 w 3030066"/>
              <a:gd name="connsiteY13" fmla="*/ 711869 h 854246"/>
              <a:gd name="connsiteX14" fmla="*/ 2887689 w 3030066"/>
              <a:gd name="connsiteY14" fmla="*/ 854246 h 854246"/>
              <a:gd name="connsiteX15" fmla="*/ 2525055 w 3030066"/>
              <a:gd name="connsiteY15" fmla="*/ 854246 h 854246"/>
              <a:gd name="connsiteX16" fmla="*/ 2072404 w 3030066"/>
              <a:gd name="connsiteY16" fmla="*/ 1018069 h 854246"/>
              <a:gd name="connsiteX17" fmla="*/ 1619752 w 3030066"/>
              <a:gd name="connsiteY17" fmla="*/ 1181892 h 854246"/>
              <a:gd name="connsiteX18" fmla="*/ 1767539 w 3030066"/>
              <a:gd name="connsiteY18" fmla="*/ 854246 h 854246"/>
              <a:gd name="connsiteX19" fmla="*/ 1258322 w 3030066"/>
              <a:gd name="connsiteY19" fmla="*/ 854246 h 854246"/>
              <a:gd name="connsiteX20" fmla="*/ 716601 w 3030066"/>
              <a:gd name="connsiteY20" fmla="*/ 854246 h 854246"/>
              <a:gd name="connsiteX21" fmla="*/ 142377 w 3030066"/>
              <a:gd name="connsiteY21" fmla="*/ 854246 h 854246"/>
              <a:gd name="connsiteX22" fmla="*/ 0 w 3030066"/>
              <a:gd name="connsiteY22" fmla="*/ 711869 h 854246"/>
              <a:gd name="connsiteX23" fmla="*/ 0 w 3030066"/>
              <a:gd name="connsiteY23" fmla="*/ 711872 h 854246"/>
              <a:gd name="connsiteX24" fmla="*/ 0 w 3030066"/>
              <a:gd name="connsiteY24" fmla="*/ 498310 h 854246"/>
              <a:gd name="connsiteX25" fmla="*/ 0 w 3030066"/>
              <a:gd name="connsiteY25" fmla="*/ 498310 h 854246"/>
              <a:gd name="connsiteX26" fmla="*/ 0 w 3030066"/>
              <a:gd name="connsiteY26" fmla="*/ 142377 h 854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030066" h="854246" fill="none" extrusionOk="0">
                <a:moveTo>
                  <a:pt x="0" y="142377"/>
                </a:moveTo>
                <a:cubicBezTo>
                  <a:pt x="5273" y="81507"/>
                  <a:pt x="69719" y="-1757"/>
                  <a:pt x="142377" y="0"/>
                </a:cubicBezTo>
                <a:cubicBezTo>
                  <a:pt x="305752" y="-34770"/>
                  <a:pt x="510137" y="48686"/>
                  <a:pt x="651594" y="0"/>
                </a:cubicBezTo>
                <a:cubicBezTo>
                  <a:pt x="793051" y="-48686"/>
                  <a:pt x="1025053" y="27826"/>
                  <a:pt x="1144560" y="0"/>
                </a:cubicBezTo>
                <a:cubicBezTo>
                  <a:pt x="1264067" y="-27826"/>
                  <a:pt x="1590641" y="40699"/>
                  <a:pt x="1767539" y="0"/>
                </a:cubicBezTo>
                <a:lnTo>
                  <a:pt x="1767539" y="0"/>
                </a:lnTo>
                <a:cubicBezTo>
                  <a:pt x="1937100" y="-34900"/>
                  <a:pt x="2034416" y="37960"/>
                  <a:pt x="2131147" y="0"/>
                </a:cubicBezTo>
                <a:cubicBezTo>
                  <a:pt x="2227878" y="-37960"/>
                  <a:pt x="2394929" y="33370"/>
                  <a:pt x="2525055" y="0"/>
                </a:cubicBezTo>
                <a:cubicBezTo>
                  <a:pt x="2615371" y="-34275"/>
                  <a:pt x="2810581" y="38261"/>
                  <a:pt x="2887689" y="0"/>
                </a:cubicBezTo>
                <a:cubicBezTo>
                  <a:pt x="2984777" y="-4885"/>
                  <a:pt x="3028277" y="76138"/>
                  <a:pt x="3030066" y="142377"/>
                </a:cubicBezTo>
                <a:cubicBezTo>
                  <a:pt x="3072162" y="295151"/>
                  <a:pt x="3023956" y="413348"/>
                  <a:pt x="3030066" y="498310"/>
                </a:cubicBezTo>
                <a:lnTo>
                  <a:pt x="3030066" y="498310"/>
                </a:lnTo>
                <a:cubicBezTo>
                  <a:pt x="3040627" y="595535"/>
                  <a:pt x="3025755" y="641892"/>
                  <a:pt x="3030066" y="711872"/>
                </a:cubicBezTo>
                <a:lnTo>
                  <a:pt x="3030066" y="711869"/>
                </a:lnTo>
                <a:cubicBezTo>
                  <a:pt x="3044632" y="805801"/>
                  <a:pt x="2965301" y="859764"/>
                  <a:pt x="2887689" y="854246"/>
                </a:cubicBezTo>
                <a:cubicBezTo>
                  <a:pt x="2747396" y="865954"/>
                  <a:pt x="2687715" y="828077"/>
                  <a:pt x="2525055" y="854246"/>
                </a:cubicBezTo>
                <a:cubicBezTo>
                  <a:pt x="2407891" y="957992"/>
                  <a:pt x="2152528" y="932018"/>
                  <a:pt x="2072404" y="1018069"/>
                </a:cubicBezTo>
                <a:cubicBezTo>
                  <a:pt x="1992280" y="1104120"/>
                  <a:pt x="1724831" y="1109297"/>
                  <a:pt x="1619752" y="1181892"/>
                </a:cubicBezTo>
                <a:cubicBezTo>
                  <a:pt x="1669504" y="1020225"/>
                  <a:pt x="1711559" y="988806"/>
                  <a:pt x="1767539" y="854246"/>
                </a:cubicBezTo>
                <a:cubicBezTo>
                  <a:pt x="1608041" y="898765"/>
                  <a:pt x="1388736" y="849239"/>
                  <a:pt x="1258322" y="854246"/>
                </a:cubicBezTo>
                <a:cubicBezTo>
                  <a:pt x="1127908" y="859253"/>
                  <a:pt x="872752" y="839974"/>
                  <a:pt x="716601" y="854246"/>
                </a:cubicBezTo>
                <a:cubicBezTo>
                  <a:pt x="560450" y="868518"/>
                  <a:pt x="426098" y="819698"/>
                  <a:pt x="142377" y="854246"/>
                </a:cubicBezTo>
                <a:cubicBezTo>
                  <a:pt x="79250" y="842044"/>
                  <a:pt x="11711" y="789593"/>
                  <a:pt x="0" y="711869"/>
                </a:cubicBezTo>
                <a:lnTo>
                  <a:pt x="0" y="711872"/>
                </a:lnTo>
                <a:cubicBezTo>
                  <a:pt x="-9201" y="616936"/>
                  <a:pt x="9826" y="558180"/>
                  <a:pt x="0" y="498310"/>
                </a:cubicBezTo>
                <a:lnTo>
                  <a:pt x="0" y="498310"/>
                </a:lnTo>
                <a:cubicBezTo>
                  <a:pt x="-7037" y="426379"/>
                  <a:pt x="31178" y="310999"/>
                  <a:pt x="0" y="142377"/>
                </a:cubicBezTo>
                <a:close/>
              </a:path>
              <a:path w="3030066" h="854246" stroke="0" extrusionOk="0">
                <a:moveTo>
                  <a:pt x="0" y="142377"/>
                </a:moveTo>
                <a:cubicBezTo>
                  <a:pt x="-16806" y="53377"/>
                  <a:pt x="50255" y="5062"/>
                  <a:pt x="142377" y="0"/>
                </a:cubicBezTo>
                <a:cubicBezTo>
                  <a:pt x="392054" y="-67754"/>
                  <a:pt x="502272" y="20116"/>
                  <a:pt x="716601" y="0"/>
                </a:cubicBezTo>
                <a:cubicBezTo>
                  <a:pt x="930930" y="-20116"/>
                  <a:pt x="1125747" y="31643"/>
                  <a:pt x="1242070" y="0"/>
                </a:cubicBezTo>
                <a:cubicBezTo>
                  <a:pt x="1358393" y="-31643"/>
                  <a:pt x="1632624" y="23341"/>
                  <a:pt x="1767539" y="0"/>
                </a:cubicBezTo>
                <a:lnTo>
                  <a:pt x="1767539" y="0"/>
                </a:lnTo>
                <a:cubicBezTo>
                  <a:pt x="1871819" y="-24387"/>
                  <a:pt x="1975684" y="16437"/>
                  <a:pt x="2153872" y="0"/>
                </a:cubicBezTo>
                <a:cubicBezTo>
                  <a:pt x="2332060" y="-16437"/>
                  <a:pt x="2421776" y="29785"/>
                  <a:pt x="2525055" y="0"/>
                </a:cubicBezTo>
                <a:cubicBezTo>
                  <a:pt x="2636017" y="-15050"/>
                  <a:pt x="2814872" y="10931"/>
                  <a:pt x="2887689" y="0"/>
                </a:cubicBezTo>
                <a:cubicBezTo>
                  <a:pt x="2980980" y="8206"/>
                  <a:pt x="3041763" y="66556"/>
                  <a:pt x="3030066" y="142377"/>
                </a:cubicBezTo>
                <a:cubicBezTo>
                  <a:pt x="3051880" y="287160"/>
                  <a:pt x="3008092" y="325881"/>
                  <a:pt x="3030066" y="498310"/>
                </a:cubicBezTo>
                <a:lnTo>
                  <a:pt x="3030066" y="498310"/>
                </a:lnTo>
                <a:cubicBezTo>
                  <a:pt x="3034428" y="603604"/>
                  <a:pt x="3021958" y="649087"/>
                  <a:pt x="3030066" y="711872"/>
                </a:cubicBezTo>
                <a:lnTo>
                  <a:pt x="3030066" y="711869"/>
                </a:lnTo>
                <a:cubicBezTo>
                  <a:pt x="3035628" y="797315"/>
                  <a:pt x="2977825" y="844175"/>
                  <a:pt x="2887689" y="854246"/>
                </a:cubicBezTo>
                <a:cubicBezTo>
                  <a:pt x="2779346" y="894358"/>
                  <a:pt x="2612931" y="812902"/>
                  <a:pt x="2525055" y="854246"/>
                </a:cubicBezTo>
                <a:cubicBezTo>
                  <a:pt x="2318387" y="989797"/>
                  <a:pt x="2277200" y="910708"/>
                  <a:pt x="2072404" y="1018069"/>
                </a:cubicBezTo>
                <a:cubicBezTo>
                  <a:pt x="1867608" y="1125430"/>
                  <a:pt x="1820393" y="1050448"/>
                  <a:pt x="1619752" y="1181892"/>
                </a:cubicBezTo>
                <a:cubicBezTo>
                  <a:pt x="1647543" y="1057289"/>
                  <a:pt x="1744925" y="935397"/>
                  <a:pt x="1767539" y="854246"/>
                </a:cubicBezTo>
                <a:cubicBezTo>
                  <a:pt x="1617279" y="877964"/>
                  <a:pt x="1471710" y="794466"/>
                  <a:pt x="1258322" y="854246"/>
                </a:cubicBezTo>
                <a:cubicBezTo>
                  <a:pt x="1044934" y="914026"/>
                  <a:pt x="896157" y="822557"/>
                  <a:pt x="716601" y="854246"/>
                </a:cubicBezTo>
                <a:cubicBezTo>
                  <a:pt x="537045" y="885935"/>
                  <a:pt x="320065" y="786025"/>
                  <a:pt x="142377" y="854246"/>
                </a:cubicBezTo>
                <a:cubicBezTo>
                  <a:pt x="62975" y="833520"/>
                  <a:pt x="9168" y="792414"/>
                  <a:pt x="0" y="711869"/>
                </a:cubicBezTo>
                <a:lnTo>
                  <a:pt x="0" y="711872"/>
                </a:lnTo>
                <a:cubicBezTo>
                  <a:pt x="-3588" y="631210"/>
                  <a:pt x="20715" y="568520"/>
                  <a:pt x="0" y="498310"/>
                </a:cubicBezTo>
                <a:lnTo>
                  <a:pt x="0" y="498310"/>
                </a:lnTo>
                <a:cubicBezTo>
                  <a:pt x="-2901" y="392332"/>
                  <a:pt x="20599" y="270352"/>
                  <a:pt x="0" y="142377"/>
                </a:cubicBezTo>
                <a:close/>
              </a:path>
            </a:pathLst>
          </a:custGeom>
          <a:solidFill>
            <a:srgbClr val="9051D4"/>
          </a:solidFill>
          <a:ln w="15875">
            <a:noFill/>
            <a:extLst>
              <a:ext uri="{C807C97D-BFC1-408E-A445-0C87EB9F89A2}">
                <ask:lineSketchStyleProps xmlns:ask="http://schemas.microsoft.com/office/drawing/2018/sketchyshapes" xmlns="" sd="1219033472">
                  <a:prstGeom prst="wedgeRoundRectCallout">
                    <a:avLst>
                      <a:gd name="adj1" fmla="val 3456"/>
                      <a:gd name="adj2" fmla="val 88355"/>
                      <a:gd name="adj3" fmla="val 16667"/>
                    </a:avLst>
                  </a:prstGeom>
                  <ask:type>
                    <ask:lineSketchScribbl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altLang="en-US" sz="1800" b="1" dirty="0">
                <a:solidFill>
                  <a:schemeClr val="bg1"/>
                </a:solidFill>
                <a:latin typeface="Microsoft JhengHei"/>
                <a:ea typeface="Microsoft JhengHei"/>
                <a:cs typeface="Microsoft JhengHei"/>
                <a:sym typeface="Microsoft JhengHei"/>
              </a:rPr>
              <a:t>提升獨立思考的能力</a:t>
            </a:r>
          </a:p>
          <a:p>
            <a:pPr marL="0" marR="0" lvl="0" indent="0" algn="ctr" rtl="0">
              <a:spcBef>
                <a:spcPts val="0"/>
              </a:spcBef>
              <a:spcAft>
                <a:spcPts val="0"/>
              </a:spcAft>
              <a:buNone/>
            </a:pPr>
            <a:r>
              <a:rPr lang="zh-TW" altLang="en-US" sz="1800" b="1" dirty="0">
                <a:solidFill>
                  <a:schemeClr val="bg1"/>
                </a:solidFill>
                <a:latin typeface="Microsoft JhengHei"/>
                <a:ea typeface="Microsoft JhengHei"/>
                <a:cs typeface="Microsoft JhengHei"/>
                <a:sym typeface="Microsoft JhengHei"/>
              </a:rPr>
              <a:t>勿以己心度他人之腹</a:t>
            </a:r>
          </a:p>
        </p:txBody>
      </p:sp>
    </p:spTree>
    <p:extLst>
      <p:ext uri="{BB962C8B-B14F-4D97-AF65-F5344CB8AC3E}">
        <p14:creationId xmlns:p14="http://schemas.microsoft.com/office/powerpoint/2010/main" val="149920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D40F9B1E-947F-A1CD-3C05-6172504EC55E}"/>
            </a:ext>
          </a:extLst>
        </p:cNvPr>
        <p:cNvGrpSpPr/>
        <p:nvPr/>
      </p:nvGrpSpPr>
      <p:grpSpPr>
        <a:xfrm>
          <a:off x="0" y="0"/>
          <a:ext cx="0" cy="0"/>
          <a:chOff x="0" y="0"/>
          <a:chExt cx="0" cy="0"/>
        </a:xfrm>
      </p:grpSpPr>
      <p:pic>
        <p:nvPicPr>
          <p:cNvPr id="14" name="圖片 13">
            <a:extLst>
              <a:ext uri="{FF2B5EF4-FFF2-40B4-BE49-F238E27FC236}">
                <a16:creationId xmlns:a16="http://schemas.microsoft.com/office/drawing/2014/main" xmlns="" id="{F018A4FA-3E68-9408-B6D8-C54927F5452D}"/>
              </a:ext>
            </a:extLst>
          </p:cNvPr>
          <p:cNvPicPr>
            <a:picLocks noChangeAspect="1"/>
          </p:cNvPicPr>
          <p:nvPr/>
        </p:nvPicPr>
        <p:blipFill>
          <a:blip r:embed="rId3"/>
          <a:stretch>
            <a:fillRect/>
          </a:stretch>
        </p:blipFill>
        <p:spPr>
          <a:xfrm rot="19764185">
            <a:off x="1462606" y="529390"/>
            <a:ext cx="4816102" cy="5195074"/>
          </a:xfrm>
          <a:prstGeom prst="rect">
            <a:avLst/>
          </a:prstGeom>
        </p:spPr>
      </p:pic>
      <p:pic>
        <p:nvPicPr>
          <p:cNvPr id="2" name="圖片 1" descr="一張含有 美工圖案, 卡通, 藝術, 圖解 的圖片&#10;&#10;AI 產生的內容可能不正確。">
            <a:extLst>
              <a:ext uri="{FF2B5EF4-FFF2-40B4-BE49-F238E27FC236}">
                <a16:creationId xmlns:a16="http://schemas.microsoft.com/office/drawing/2014/main" xmlns="" id="{45BEC725-CC42-45D0-4F79-7BDF3AF08490}"/>
              </a:ext>
            </a:extLst>
          </p:cNvPr>
          <p:cNvPicPr>
            <a:picLocks noChangeAspect="1"/>
          </p:cNvPicPr>
          <p:nvPr/>
        </p:nvPicPr>
        <p:blipFill>
          <a:blip r:embed="rId4"/>
          <a:stretch>
            <a:fillRect/>
          </a:stretch>
        </p:blipFill>
        <p:spPr>
          <a:xfrm>
            <a:off x="5694306" y="1550215"/>
            <a:ext cx="2846606" cy="4281770"/>
          </a:xfrm>
          <a:prstGeom prst="rect">
            <a:avLst/>
          </a:prstGeom>
        </p:spPr>
      </p:pic>
      <p:pic>
        <p:nvPicPr>
          <p:cNvPr id="10" name="圖片 9">
            <a:extLst>
              <a:ext uri="{FF2B5EF4-FFF2-40B4-BE49-F238E27FC236}">
                <a16:creationId xmlns:a16="http://schemas.microsoft.com/office/drawing/2014/main" xmlns="" id="{FABC5500-DBE5-AD37-B15A-7F2AE5498D29}"/>
              </a:ext>
            </a:extLst>
          </p:cNvPr>
          <p:cNvPicPr>
            <a:picLocks noChangeAspect="1"/>
          </p:cNvPicPr>
          <p:nvPr/>
        </p:nvPicPr>
        <p:blipFill>
          <a:blip r:embed="rId5"/>
          <a:stretch>
            <a:fillRect/>
          </a:stretch>
        </p:blipFill>
        <p:spPr>
          <a:xfrm>
            <a:off x="603162" y="5385884"/>
            <a:ext cx="3564286" cy="860345"/>
          </a:xfrm>
          <a:prstGeom prst="rect">
            <a:avLst/>
          </a:prstGeom>
        </p:spPr>
      </p:pic>
      <p:sp>
        <p:nvSpPr>
          <p:cNvPr id="93" name="Google Shape;93;p2">
            <a:extLst>
              <a:ext uri="{FF2B5EF4-FFF2-40B4-BE49-F238E27FC236}">
                <a16:creationId xmlns:a16="http://schemas.microsoft.com/office/drawing/2014/main" xmlns="" id="{EED3E056-D188-926F-1189-04EC365F54A8}"/>
              </a:ext>
            </a:extLst>
          </p:cNvPr>
          <p:cNvSpPr txBox="1">
            <a:spLocks noGrp="1"/>
          </p:cNvSpPr>
          <p:nvPr>
            <p:ph type="ctrTitle" idx="4294967295"/>
          </p:nvPr>
        </p:nvSpPr>
        <p:spPr>
          <a:xfrm>
            <a:off x="1945168" y="2476454"/>
            <a:ext cx="4184650" cy="1231900"/>
          </a:xfrm>
          <a:prstGeom prst="rect">
            <a:avLst/>
          </a:prstGeom>
          <a:noFill/>
          <a:ln>
            <a:noFill/>
          </a:ln>
        </p:spPr>
        <p:txBody>
          <a:bodyPr spcFirstLastPara="1" wrap="square" lIns="91425" tIns="45700" rIns="91425" bIns="45700" anchor="ctr" anchorCtr="0">
            <a:normAutofit fontScale="90000"/>
          </a:bodyPr>
          <a:lstStyle/>
          <a:p>
            <a:pPr lvl="0" algn="ctr">
              <a:buSzPts val="6600"/>
            </a:pPr>
            <a:r>
              <a:rPr lang="zh-TW" altLang="en-US" sz="4800" b="1" dirty="0">
                <a:latin typeface="Microsoft JhengHei"/>
                <a:ea typeface="Microsoft JhengHei"/>
                <a:cs typeface="Microsoft JhengHei"/>
                <a:sym typeface="Microsoft JhengHei"/>
              </a:rPr>
              <a:t>感謝聆聽！</a:t>
            </a:r>
            <a:br>
              <a:rPr lang="zh-TW" altLang="en-US" sz="4800" b="1" dirty="0">
                <a:latin typeface="Microsoft JhengHei"/>
                <a:ea typeface="Microsoft JhengHei"/>
                <a:cs typeface="Microsoft JhengHei"/>
                <a:sym typeface="Microsoft JhengHei"/>
              </a:rPr>
            </a:br>
            <a:r>
              <a:rPr lang="zh-TW" altLang="en-US" sz="4800" b="1" dirty="0">
                <a:latin typeface="Microsoft JhengHei"/>
                <a:ea typeface="Microsoft JhengHei"/>
                <a:cs typeface="Microsoft JhengHei"/>
                <a:sym typeface="Microsoft JhengHei"/>
              </a:rPr>
              <a:t>敬祝 平安 如意！</a:t>
            </a:r>
          </a:p>
        </p:txBody>
      </p:sp>
      <p:pic>
        <p:nvPicPr>
          <p:cNvPr id="6" name="圖片 5">
            <a:extLst>
              <a:ext uri="{FF2B5EF4-FFF2-40B4-BE49-F238E27FC236}">
                <a16:creationId xmlns:a16="http://schemas.microsoft.com/office/drawing/2014/main" xmlns="" id="{16DF4722-9D91-B002-8EF8-D32BF468A64B}"/>
              </a:ext>
            </a:extLst>
          </p:cNvPr>
          <p:cNvPicPr>
            <a:picLocks noChangeAspect="1"/>
          </p:cNvPicPr>
          <p:nvPr/>
        </p:nvPicPr>
        <p:blipFill>
          <a:blip r:embed="rId6"/>
          <a:stretch>
            <a:fillRect/>
          </a:stretch>
        </p:blipFill>
        <p:spPr>
          <a:xfrm>
            <a:off x="9528930" y="444437"/>
            <a:ext cx="2328842" cy="1039589"/>
          </a:xfrm>
          <a:prstGeom prst="rect">
            <a:avLst/>
          </a:prstGeom>
        </p:spPr>
      </p:pic>
      <p:pic>
        <p:nvPicPr>
          <p:cNvPr id="11" name="圖片 10">
            <a:extLst>
              <a:ext uri="{FF2B5EF4-FFF2-40B4-BE49-F238E27FC236}">
                <a16:creationId xmlns:a16="http://schemas.microsoft.com/office/drawing/2014/main" xmlns="" id="{824C8FAF-B876-95FA-B30C-28A0D4A5F4A5}"/>
              </a:ext>
            </a:extLst>
          </p:cNvPr>
          <p:cNvPicPr>
            <a:picLocks noChangeAspect="1"/>
          </p:cNvPicPr>
          <p:nvPr/>
        </p:nvPicPr>
        <p:blipFill>
          <a:blip r:embed="rId7"/>
          <a:stretch>
            <a:fillRect/>
          </a:stretch>
        </p:blipFill>
        <p:spPr>
          <a:xfrm>
            <a:off x="334227" y="279247"/>
            <a:ext cx="2846151" cy="475945"/>
          </a:xfrm>
          <a:prstGeom prst="rect">
            <a:avLst/>
          </a:prstGeom>
        </p:spPr>
      </p:pic>
      <p:sp>
        <p:nvSpPr>
          <p:cNvPr id="13" name="文字方塊 12">
            <a:extLst>
              <a:ext uri="{FF2B5EF4-FFF2-40B4-BE49-F238E27FC236}">
                <a16:creationId xmlns:a16="http://schemas.microsoft.com/office/drawing/2014/main" xmlns="" id="{9DA8C8AC-8473-C825-A887-817E1744C34F}"/>
              </a:ext>
            </a:extLst>
          </p:cNvPr>
          <p:cNvSpPr txBox="1"/>
          <p:nvPr/>
        </p:nvSpPr>
        <p:spPr>
          <a:xfrm>
            <a:off x="919908" y="5646779"/>
            <a:ext cx="3219796" cy="338554"/>
          </a:xfrm>
          <a:prstGeom prst="rect">
            <a:avLst/>
          </a:prstGeom>
          <a:noFill/>
        </p:spPr>
        <p:txBody>
          <a:bodyPr wrap="square" rtlCol="0">
            <a:spAutoFit/>
          </a:bodyPr>
          <a:lstStyle/>
          <a:p>
            <a:r>
              <a:rPr kumimoji="1" lang="zh-TW" altLang="en-US" sz="1600" b="1" dirty="0">
                <a:solidFill>
                  <a:srgbClr val="7030A0"/>
                </a:solidFill>
              </a:rPr>
              <a:t>作者    新北市立中和國中 李金鳳</a:t>
            </a:r>
          </a:p>
        </p:txBody>
      </p:sp>
      <p:pic>
        <p:nvPicPr>
          <p:cNvPr id="5" name="圖片 4">
            <a:extLst>
              <a:ext uri="{FF2B5EF4-FFF2-40B4-BE49-F238E27FC236}">
                <a16:creationId xmlns:a16="http://schemas.microsoft.com/office/drawing/2014/main" xmlns="" id="{121035BE-9602-EACE-1181-965E83A53AD1}"/>
              </a:ext>
            </a:extLst>
          </p:cNvPr>
          <p:cNvPicPr>
            <a:picLocks noChangeAspect="1"/>
          </p:cNvPicPr>
          <p:nvPr/>
        </p:nvPicPr>
        <p:blipFill>
          <a:blip r:embed="rId8"/>
          <a:stretch>
            <a:fillRect/>
          </a:stretch>
        </p:blipFill>
        <p:spPr>
          <a:xfrm rot="811961">
            <a:off x="8801724" y="3675709"/>
            <a:ext cx="2532093" cy="3569106"/>
          </a:xfrm>
          <a:prstGeom prst="rect">
            <a:avLst/>
          </a:prstGeom>
        </p:spPr>
      </p:pic>
      <p:pic>
        <p:nvPicPr>
          <p:cNvPr id="7" name="圖片 6" descr="一張含有 圓形, 設計, 卡通 的圖片&#10;&#10;AI 產生的內容可能不正確。">
            <a:extLst>
              <a:ext uri="{FF2B5EF4-FFF2-40B4-BE49-F238E27FC236}">
                <a16:creationId xmlns:a16="http://schemas.microsoft.com/office/drawing/2014/main" xmlns="" id="{A92054B3-7328-8139-7757-AD8A20FEA73C}"/>
              </a:ext>
            </a:extLst>
          </p:cNvPr>
          <p:cNvPicPr>
            <a:picLocks noChangeAspect="1"/>
          </p:cNvPicPr>
          <p:nvPr/>
        </p:nvPicPr>
        <p:blipFill>
          <a:blip r:embed="rId9"/>
          <a:srcRect r="21020" b="58415"/>
          <a:stretch>
            <a:fillRect/>
          </a:stretch>
        </p:blipFill>
        <p:spPr>
          <a:xfrm rot="452589">
            <a:off x="7527374" y="2125382"/>
            <a:ext cx="2917612" cy="1733965"/>
          </a:xfrm>
          <a:prstGeom prst="rect">
            <a:avLst/>
          </a:prstGeom>
        </p:spPr>
      </p:pic>
    </p:spTree>
    <p:extLst>
      <p:ext uri="{BB962C8B-B14F-4D97-AF65-F5344CB8AC3E}">
        <p14:creationId xmlns:p14="http://schemas.microsoft.com/office/powerpoint/2010/main" val="2681614094"/>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34C2A5EC-AF7D-511D-4204-323A9344CB0E}"/>
            </a:ext>
          </a:extLst>
        </p:cNvPr>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CFBA9701-CC84-FA11-E864-DCDD69A433B0}"/>
              </a:ext>
            </a:extLst>
          </p:cNvPr>
          <p:cNvSpPr txBox="1"/>
          <p:nvPr/>
        </p:nvSpPr>
        <p:spPr>
          <a:xfrm>
            <a:off x="1174212" y="2081985"/>
            <a:ext cx="9338433" cy="3472070"/>
          </a:xfrm>
          <a:custGeom>
            <a:avLst/>
            <a:gdLst>
              <a:gd name="connsiteX0" fmla="*/ 0 w 9338433"/>
              <a:gd name="connsiteY0" fmla="*/ 0 h 3472070"/>
              <a:gd name="connsiteX1" fmla="*/ 490268 w 9338433"/>
              <a:gd name="connsiteY1" fmla="*/ 0 h 3472070"/>
              <a:gd name="connsiteX2" fmla="*/ 793767 w 9338433"/>
              <a:gd name="connsiteY2" fmla="*/ 0 h 3472070"/>
              <a:gd name="connsiteX3" fmla="*/ 1564188 w 9338433"/>
              <a:gd name="connsiteY3" fmla="*/ 0 h 3472070"/>
              <a:gd name="connsiteX4" fmla="*/ 2054455 w 9338433"/>
              <a:gd name="connsiteY4" fmla="*/ 0 h 3472070"/>
              <a:gd name="connsiteX5" fmla="*/ 2544723 w 9338433"/>
              <a:gd name="connsiteY5" fmla="*/ 0 h 3472070"/>
              <a:gd name="connsiteX6" fmla="*/ 3315144 w 9338433"/>
              <a:gd name="connsiteY6" fmla="*/ 0 h 3472070"/>
              <a:gd name="connsiteX7" fmla="*/ 3712027 w 9338433"/>
              <a:gd name="connsiteY7" fmla="*/ 0 h 3472070"/>
              <a:gd name="connsiteX8" fmla="*/ 4482448 w 9338433"/>
              <a:gd name="connsiteY8" fmla="*/ 0 h 3472070"/>
              <a:gd name="connsiteX9" fmla="*/ 5252869 w 9338433"/>
              <a:gd name="connsiteY9" fmla="*/ 0 h 3472070"/>
              <a:gd name="connsiteX10" fmla="*/ 5836521 w 9338433"/>
              <a:gd name="connsiteY10" fmla="*/ 0 h 3472070"/>
              <a:gd name="connsiteX11" fmla="*/ 6606941 w 9338433"/>
              <a:gd name="connsiteY11" fmla="*/ 0 h 3472070"/>
              <a:gd name="connsiteX12" fmla="*/ 7097209 w 9338433"/>
              <a:gd name="connsiteY12" fmla="*/ 0 h 3472070"/>
              <a:gd name="connsiteX13" fmla="*/ 7587477 w 9338433"/>
              <a:gd name="connsiteY13" fmla="*/ 0 h 3472070"/>
              <a:gd name="connsiteX14" fmla="*/ 8264513 w 9338433"/>
              <a:gd name="connsiteY14" fmla="*/ 0 h 3472070"/>
              <a:gd name="connsiteX15" fmla="*/ 8754781 w 9338433"/>
              <a:gd name="connsiteY15" fmla="*/ 0 h 3472070"/>
              <a:gd name="connsiteX16" fmla="*/ 9338433 w 9338433"/>
              <a:gd name="connsiteY16" fmla="*/ 0 h 3472070"/>
              <a:gd name="connsiteX17" fmla="*/ 9338433 w 9338433"/>
              <a:gd name="connsiteY17" fmla="*/ 648120 h 3472070"/>
              <a:gd name="connsiteX18" fmla="*/ 9338433 w 9338433"/>
              <a:gd name="connsiteY18" fmla="*/ 1261519 h 3472070"/>
              <a:gd name="connsiteX19" fmla="*/ 9338433 w 9338433"/>
              <a:gd name="connsiteY19" fmla="*/ 1874918 h 3472070"/>
              <a:gd name="connsiteX20" fmla="*/ 9338433 w 9338433"/>
              <a:gd name="connsiteY20" fmla="*/ 2349434 h 3472070"/>
              <a:gd name="connsiteX21" fmla="*/ 9338433 w 9338433"/>
              <a:gd name="connsiteY21" fmla="*/ 2858671 h 3472070"/>
              <a:gd name="connsiteX22" fmla="*/ 9338433 w 9338433"/>
              <a:gd name="connsiteY22" fmla="*/ 3472070 h 3472070"/>
              <a:gd name="connsiteX23" fmla="*/ 8848165 w 9338433"/>
              <a:gd name="connsiteY23" fmla="*/ 3472070 h 3472070"/>
              <a:gd name="connsiteX24" fmla="*/ 8264513 w 9338433"/>
              <a:gd name="connsiteY24" fmla="*/ 3472070 h 3472070"/>
              <a:gd name="connsiteX25" fmla="*/ 7961014 w 9338433"/>
              <a:gd name="connsiteY25" fmla="*/ 3472070 h 3472070"/>
              <a:gd name="connsiteX26" fmla="*/ 7657515 w 9338433"/>
              <a:gd name="connsiteY26" fmla="*/ 3472070 h 3472070"/>
              <a:gd name="connsiteX27" fmla="*/ 7073863 w 9338433"/>
              <a:gd name="connsiteY27" fmla="*/ 3472070 h 3472070"/>
              <a:gd name="connsiteX28" fmla="*/ 6676980 w 9338433"/>
              <a:gd name="connsiteY28" fmla="*/ 3472070 h 3472070"/>
              <a:gd name="connsiteX29" fmla="*/ 5999943 w 9338433"/>
              <a:gd name="connsiteY29" fmla="*/ 3472070 h 3472070"/>
              <a:gd name="connsiteX30" fmla="*/ 5603060 w 9338433"/>
              <a:gd name="connsiteY30" fmla="*/ 3472070 h 3472070"/>
              <a:gd name="connsiteX31" fmla="*/ 4926023 w 9338433"/>
              <a:gd name="connsiteY31" fmla="*/ 3472070 h 3472070"/>
              <a:gd name="connsiteX32" fmla="*/ 4622524 w 9338433"/>
              <a:gd name="connsiteY32" fmla="*/ 3472070 h 3472070"/>
              <a:gd name="connsiteX33" fmla="*/ 3945488 w 9338433"/>
              <a:gd name="connsiteY33" fmla="*/ 3472070 h 3472070"/>
              <a:gd name="connsiteX34" fmla="*/ 3548605 w 9338433"/>
              <a:gd name="connsiteY34" fmla="*/ 3472070 h 3472070"/>
              <a:gd name="connsiteX35" fmla="*/ 3245105 w 9338433"/>
              <a:gd name="connsiteY35" fmla="*/ 3472070 h 3472070"/>
              <a:gd name="connsiteX36" fmla="*/ 2848222 w 9338433"/>
              <a:gd name="connsiteY36" fmla="*/ 3472070 h 3472070"/>
              <a:gd name="connsiteX37" fmla="*/ 2171186 w 9338433"/>
              <a:gd name="connsiteY37" fmla="*/ 3472070 h 3472070"/>
              <a:gd name="connsiteX38" fmla="*/ 1774302 w 9338433"/>
              <a:gd name="connsiteY38" fmla="*/ 3472070 h 3472070"/>
              <a:gd name="connsiteX39" fmla="*/ 1470803 w 9338433"/>
              <a:gd name="connsiteY39" fmla="*/ 3472070 h 3472070"/>
              <a:gd name="connsiteX40" fmla="*/ 1073920 w 9338433"/>
              <a:gd name="connsiteY40" fmla="*/ 3472070 h 3472070"/>
              <a:gd name="connsiteX41" fmla="*/ 583652 w 9338433"/>
              <a:gd name="connsiteY41" fmla="*/ 3472070 h 3472070"/>
              <a:gd name="connsiteX42" fmla="*/ 0 w 9338433"/>
              <a:gd name="connsiteY42" fmla="*/ 3472070 h 3472070"/>
              <a:gd name="connsiteX43" fmla="*/ 0 w 9338433"/>
              <a:gd name="connsiteY43" fmla="*/ 2962833 h 3472070"/>
              <a:gd name="connsiteX44" fmla="*/ 0 w 9338433"/>
              <a:gd name="connsiteY44" fmla="*/ 2453596 h 3472070"/>
              <a:gd name="connsiteX45" fmla="*/ 0 w 9338433"/>
              <a:gd name="connsiteY45" fmla="*/ 1874918 h 3472070"/>
              <a:gd name="connsiteX46" fmla="*/ 0 w 9338433"/>
              <a:gd name="connsiteY46" fmla="*/ 1296239 h 3472070"/>
              <a:gd name="connsiteX47" fmla="*/ 0 w 9338433"/>
              <a:gd name="connsiteY47" fmla="*/ 717561 h 3472070"/>
              <a:gd name="connsiteX48" fmla="*/ 0 w 9338433"/>
              <a:gd name="connsiteY48" fmla="*/ 0 h 34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38433" h="347207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55140" y="159925"/>
                  <a:pt x="9280686" y="416879"/>
                  <a:pt x="9338433" y="648120"/>
                </a:cubicBezTo>
                <a:cubicBezTo>
                  <a:pt x="9396180" y="879361"/>
                  <a:pt x="9331770" y="1065332"/>
                  <a:pt x="9338433" y="1261519"/>
                </a:cubicBezTo>
                <a:cubicBezTo>
                  <a:pt x="9345096" y="1457706"/>
                  <a:pt x="9330159" y="1672996"/>
                  <a:pt x="9338433" y="1874918"/>
                </a:cubicBezTo>
                <a:cubicBezTo>
                  <a:pt x="9346707" y="2076840"/>
                  <a:pt x="9304999" y="2225984"/>
                  <a:pt x="9338433" y="2349434"/>
                </a:cubicBezTo>
                <a:cubicBezTo>
                  <a:pt x="9371867" y="2472884"/>
                  <a:pt x="9314636" y="2640067"/>
                  <a:pt x="9338433" y="2858671"/>
                </a:cubicBezTo>
                <a:cubicBezTo>
                  <a:pt x="9362230" y="3077275"/>
                  <a:pt x="9267706" y="3317744"/>
                  <a:pt x="9338433" y="3472070"/>
                </a:cubicBezTo>
                <a:cubicBezTo>
                  <a:pt x="9137498" y="3522832"/>
                  <a:pt x="8948451" y="3434006"/>
                  <a:pt x="8848165" y="3472070"/>
                </a:cubicBezTo>
                <a:cubicBezTo>
                  <a:pt x="8747879" y="3510134"/>
                  <a:pt x="8417967" y="3434645"/>
                  <a:pt x="8264513" y="3472070"/>
                </a:cubicBezTo>
                <a:cubicBezTo>
                  <a:pt x="8111059" y="3509495"/>
                  <a:pt x="8078650" y="3453470"/>
                  <a:pt x="7961014" y="3472070"/>
                </a:cubicBezTo>
                <a:cubicBezTo>
                  <a:pt x="7843378" y="3490670"/>
                  <a:pt x="7747547" y="3455687"/>
                  <a:pt x="7657515" y="3472070"/>
                </a:cubicBezTo>
                <a:cubicBezTo>
                  <a:pt x="7567483" y="3488453"/>
                  <a:pt x="7191050" y="3435586"/>
                  <a:pt x="7073863" y="3472070"/>
                </a:cubicBezTo>
                <a:cubicBezTo>
                  <a:pt x="6956676" y="3508554"/>
                  <a:pt x="6839675" y="3426847"/>
                  <a:pt x="6676980" y="3472070"/>
                </a:cubicBezTo>
                <a:cubicBezTo>
                  <a:pt x="6514285" y="3517293"/>
                  <a:pt x="6244708" y="3456116"/>
                  <a:pt x="5999943" y="3472070"/>
                </a:cubicBezTo>
                <a:cubicBezTo>
                  <a:pt x="5755178" y="3488024"/>
                  <a:pt x="5695973" y="3441232"/>
                  <a:pt x="5603060" y="3472070"/>
                </a:cubicBezTo>
                <a:cubicBezTo>
                  <a:pt x="5510147" y="3502908"/>
                  <a:pt x="5106739" y="3426726"/>
                  <a:pt x="4926023" y="3472070"/>
                </a:cubicBezTo>
                <a:cubicBezTo>
                  <a:pt x="4745307" y="3517414"/>
                  <a:pt x="4715966" y="3456922"/>
                  <a:pt x="4622524" y="3472070"/>
                </a:cubicBezTo>
                <a:cubicBezTo>
                  <a:pt x="4529082" y="3487218"/>
                  <a:pt x="4166727" y="3455632"/>
                  <a:pt x="3945488" y="3472070"/>
                </a:cubicBezTo>
                <a:cubicBezTo>
                  <a:pt x="3724249" y="3488508"/>
                  <a:pt x="3714510" y="3469966"/>
                  <a:pt x="3548605" y="3472070"/>
                </a:cubicBezTo>
                <a:cubicBezTo>
                  <a:pt x="3382700" y="3474174"/>
                  <a:pt x="3354104" y="3448725"/>
                  <a:pt x="3245105" y="3472070"/>
                </a:cubicBezTo>
                <a:cubicBezTo>
                  <a:pt x="3136106" y="3495415"/>
                  <a:pt x="3012846" y="3459924"/>
                  <a:pt x="2848222" y="3472070"/>
                </a:cubicBezTo>
                <a:cubicBezTo>
                  <a:pt x="2683598" y="3484216"/>
                  <a:pt x="2405002" y="3414861"/>
                  <a:pt x="2171186" y="3472070"/>
                </a:cubicBezTo>
                <a:cubicBezTo>
                  <a:pt x="1937370" y="3529279"/>
                  <a:pt x="1948449" y="3440682"/>
                  <a:pt x="1774302" y="3472070"/>
                </a:cubicBezTo>
                <a:cubicBezTo>
                  <a:pt x="1600155" y="3503458"/>
                  <a:pt x="1583418" y="3457247"/>
                  <a:pt x="1470803" y="3472070"/>
                </a:cubicBezTo>
                <a:cubicBezTo>
                  <a:pt x="1358188" y="3486893"/>
                  <a:pt x="1240890" y="3453552"/>
                  <a:pt x="1073920" y="3472070"/>
                </a:cubicBezTo>
                <a:cubicBezTo>
                  <a:pt x="906950" y="3490588"/>
                  <a:pt x="805879" y="3467014"/>
                  <a:pt x="583652" y="3472070"/>
                </a:cubicBezTo>
                <a:cubicBezTo>
                  <a:pt x="361425" y="3477126"/>
                  <a:pt x="167630" y="3420302"/>
                  <a:pt x="0" y="3472070"/>
                </a:cubicBezTo>
                <a:cubicBezTo>
                  <a:pt x="-24807" y="3338027"/>
                  <a:pt x="27253" y="3105044"/>
                  <a:pt x="0" y="2962833"/>
                </a:cubicBezTo>
                <a:cubicBezTo>
                  <a:pt x="-27253" y="2820622"/>
                  <a:pt x="59524" y="2570550"/>
                  <a:pt x="0" y="2453596"/>
                </a:cubicBezTo>
                <a:cubicBezTo>
                  <a:pt x="-59524" y="2336642"/>
                  <a:pt x="66515" y="2147176"/>
                  <a:pt x="0" y="1874918"/>
                </a:cubicBezTo>
                <a:cubicBezTo>
                  <a:pt x="-66515" y="1602660"/>
                  <a:pt x="60867" y="1540697"/>
                  <a:pt x="0" y="1296239"/>
                </a:cubicBezTo>
                <a:cubicBezTo>
                  <a:pt x="-60867" y="1051781"/>
                  <a:pt x="8738" y="935976"/>
                  <a:pt x="0" y="717561"/>
                </a:cubicBezTo>
                <a:cubicBezTo>
                  <a:pt x="-8738" y="499146"/>
                  <a:pt x="48108" y="17836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ct val="80000"/>
              <a:buFont typeface="+mj-lt"/>
              <a:buAutoNum type="arabicPeriod"/>
            </a:pPr>
            <a:r>
              <a:rPr lang="zh-TW" altLang="en-US" sz="2400" b="1" u="sng" dirty="0">
                <a:solidFill>
                  <a:srgbClr val="333333"/>
                </a:solidFill>
                <a:latin typeface="Microsoft JhengHei"/>
                <a:ea typeface="Microsoft JhengHei"/>
                <a:cs typeface="Microsoft JhengHei"/>
                <a:sym typeface="Microsoft JhengHei"/>
              </a:rPr>
              <a:t>擷取</a:t>
            </a:r>
            <a:r>
              <a:rPr lang="zh-TW" altLang="en-US" sz="2400" b="1" dirty="0">
                <a:solidFill>
                  <a:srgbClr val="333333"/>
                </a:solidFill>
                <a:latin typeface="Microsoft JhengHei"/>
                <a:ea typeface="Microsoft JhengHei"/>
                <a:cs typeface="Microsoft JhengHei"/>
                <a:sym typeface="Microsoft JhengHei"/>
              </a:rPr>
              <a:t>圖片</a:t>
            </a:r>
            <a:r>
              <a:rPr lang="zh-TW" altLang="en-US" sz="2400" b="1" u="sng" dirty="0">
                <a:solidFill>
                  <a:srgbClr val="333333"/>
                </a:solidFill>
                <a:latin typeface="Microsoft JhengHei"/>
                <a:ea typeface="Microsoft JhengHei"/>
                <a:cs typeface="Microsoft JhengHei"/>
                <a:sym typeface="Microsoft JhengHei"/>
              </a:rPr>
              <a:t>訊息</a:t>
            </a:r>
          </a:p>
          <a:p>
            <a:pPr marL="514350" lvl="0" indent="-514350">
              <a:lnSpc>
                <a:spcPts val="3080"/>
              </a:lnSpc>
              <a:spcBef>
                <a:spcPts val="1200"/>
              </a:spcBef>
              <a:buClr>
                <a:srgbClr val="333333"/>
              </a:buClr>
              <a:buSzPct val="80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ct val="80000"/>
              <a:buFont typeface="+mj-lt"/>
              <a:buAutoNum type="arabicPeriod"/>
            </a:pPr>
            <a:r>
              <a:rPr lang="zh-TW" altLang="en-US" sz="2400" b="1" u="sng" dirty="0">
                <a:solidFill>
                  <a:srgbClr val="333333"/>
                </a:solidFill>
                <a:latin typeface="Microsoft JhengHei"/>
                <a:ea typeface="Microsoft JhengHei"/>
                <a:cs typeface="Microsoft JhengHei"/>
                <a:sym typeface="Microsoft JhengHei"/>
              </a:rPr>
              <a:t>理解</a:t>
            </a:r>
            <a:r>
              <a:rPr lang="zh-TW" altLang="en-US" sz="2400" b="1" dirty="0">
                <a:solidFill>
                  <a:srgbClr val="333333"/>
                </a:solidFill>
                <a:latin typeface="Microsoft JhengHei"/>
                <a:ea typeface="Microsoft JhengHei"/>
                <a:cs typeface="Microsoft JhengHei"/>
                <a:sym typeface="Microsoft JhengHei"/>
              </a:rPr>
              <a:t>圖片</a:t>
            </a:r>
            <a:r>
              <a:rPr lang="zh-TW" altLang="en-US" sz="2400" b="1" u="sng" dirty="0">
                <a:solidFill>
                  <a:srgbClr val="333333"/>
                </a:solidFill>
                <a:latin typeface="Microsoft JhengHei"/>
                <a:ea typeface="Microsoft JhengHei"/>
                <a:cs typeface="Microsoft JhengHei"/>
                <a:sym typeface="Microsoft JhengHei"/>
              </a:rPr>
              <a:t>意涵</a:t>
            </a:r>
            <a:r>
              <a:rPr lang="zh-TW" altLang="en-US" sz="2400" b="1" dirty="0">
                <a:solidFill>
                  <a:srgbClr val="333333"/>
                </a:solidFill>
                <a:latin typeface="Microsoft JhengHei"/>
                <a:ea typeface="Microsoft JhengHei"/>
                <a:cs typeface="Microsoft JhengHei"/>
                <a:sym typeface="Microsoft JhengHei"/>
              </a:rPr>
              <a:t> （包含</a:t>
            </a:r>
            <a:r>
              <a:rPr lang="zh-TW" altLang="en-US" sz="2400" b="1" u="sng" dirty="0">
                <a:solidFill>
                  <a:srgbClr val="333333"/>
                </a:solidFill>
                <a:latin typeface="Microsoft JhengHei"/>
                <a:ea typeface="Microsoft JhengHei"/>
                <a:cs typeface="Microsoft JhengHei"/>
                <a:sym typeface="Microsoft JhengHei"/>
              </a:rPr>
              <a:t>「刻意」</a:t>
            </a:r>
            <a:r>
              <a:rPr lang="zh-TW" altLang="en-US" sz="2400" b="1" dirty="0">
                <a:solidFill>
                  <a:srgbClr val="333333"/>
                </a:solidFill>
                <a:latin typeface="Microsoft JhengHei"/>
                <a:ea typeface="Microsoft JhengHei"/>
                <a:cs typeface="Microsoft JhengHei"/>
                <a:sym typeface="Microsoft JhengHei"/>
              </a:rPr>
              <a:t>與</a:t>
            </a:r>
            <a:r>
              <a:rPr lang="zh-TW" altLang="en-US" sz="2400" b="1" u="sng" dirty="0">
                <a:solidFill>
                  <a:srgbClr val="333333"/>
                </a:solidFill>
                <a:latin typeface="Microsoft JhengHei"/>
                <a:ea typeface="Microsoft JhengHei"/>
                <a:cs typeface="Microsoft JhengHei"/>
                <a:sym typeface="Microsoft JhengHei"/>
              </a:rPr>
              <a:t>「不經意」</a:t>
            </a:r>
            <a:r>
              <a:rPr lang="zh-TW" altLang="en-US" sz="2400" b="1" dirty="0">
                <a:solidFill>
                  <a:srgbClr val="333333"/>
                </a:solidFill>
                <a:latin typeface="Microsoft JhengHei"/>
                <a:ea typeface="Microsoft JhengHei"/>
                <a:cs typeface="Microsoft JhengHei"/>
                <a:sym typeface="Microsoft JhengHei"/>
              </a:rPr>
              <a:t>傳達的意涵）</a:t>
            </a:r>
          </a:p>
          <a:p>
            <a:pPr marL="514350" lvl="0" indent="-514350">
              <a:lnSpc>
                <a:spcPts val="3080"/>
              </a:lnSpc>
              <a:spcBef>
                <a:spcPts val="1200"/>
              </a:spcBef>
              <a:buClr>
                <a:srgbClr val="333333"/>
              </a:buClr>
              <a:buSzPct val="80000"/>
              <a:buFont typeface="+mj-lt"/>
              <a:buAutoNum type="arabicPeriod"/>
            </a:pPr>
            <a:endParaRPr lang="zh-TW" altLang="en-US" sz="24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更深刻</a:t>
            </a:r>
            <a:r>
              <a:rPr lang="zh-TW" altLang="en-US" sz="2400" b="1" u="sng" dirty="0">
                <a:solidFill>
                  <a:srgbClr val="333333"/>
                </a:solidFill>
                <a:latin typeface="Microsoft JhengHei"/>
                <a:ea typeface="Microsoft JhengHei"/>
                <a:cs typeface="Microsoft JhengHei"/>
                <a:sym typeface="Microsoft JhengHei"/>
              </a:rPr>
              <a:t>認識</a:t>
            </a:r>
            <a:r>
              <a:rPr lang="zh-TW" altLang="en-US" sz="2400" b="1" dirty="0">
                <a:solidFill>
                  <a:srgbClr val="333333"/>
                </a:solidFill>
                <a:latin typeface="Microsoft JhengHei"/>
                <a:ea typeface="Microsoft JhengHei"/>
                <a:cs typeface="Microsoft JhengHei"/>
                <a:sym typeface="Microsoft JhengHei"/>
              </a:rPr>
              <a:t>圖片產生</a:t>
            </a:r>
            <a:r>
              <a:rPr lang="en-US" altLang="zh-TW" sz="2400" b="1" dirty="0">
                <a:solidFill>
                  <a:srgbClr val="333333"/>
                </a:solidFill>
                <a:latin typeface="Microsoft JhengHei"/>
                <a:ea typeface="Microsoft JhengHei"/>
                <a:cs typeface="Microsoft JhengHei"/>
                <a:sym typeface="Microsoft JhengHei"/>
              </a:rPr>
              <a:t>/</a:t>
            </a:r>
            <a:r>
              <a:rPr lang="zh-TW" altLang="en-US" sz="2400" b="1" dirty="0">
                <a:solidFill>
                  <a:srgbClr val="333333"/>
                </a:solidFill>
                <a:latin typeface="Microsoft JhengHei"/>
                <a:ea typeface="Microsoft JhengHei"/>
                <a:cs typeface="Microsoft JhengHei"/>
                <a:sym typeface="Microsoft JhengHei"/>
              </a:rPr>
              <a:t>描繪的</a:t>
            </a:r>
            <a:r>
              <a:rPr lang="zh-TW" altLang="en-US" sz="2400" b="1" u="sng" dirty="0">
                <a:solidFill>
                  <a:srgbClr val="333333"/>
                </a:solidFill>
                <a:latin typeface="Microsoft JhengHei"/>
                <a:ea typeface="Microsoft JhengHei"/>
                <a:cs typeface="Microsoft JhengHei"/>
                <a:sym typeface="Microsoft JhengHei"/>
              </a:rPr>
              <a:t>時代</a:t>
            </a:r>
            <a:r>
              <a:rPr lang="zh-TW" altLang="en-US" sz="2400" b="1" dirty="0">
                <a:solidFill>
                  <a:srgbClr val="333333"/>
                </a:solidFill>
                <a:latin typeface="Microsoft JhengHei"/>
                <a:ea typeface="Microsoft JhengHei"/>
                <a:cs typeface="Microsoft JhengHei"/>
                <a:sym typeface="Microsoft JhengHei"/>
              </a:rPr>
              <a:t>。（避免以今觀古）</a:t>
            </a:r>
          </a:p>
        </p:txBody>
      </p:sp>
      <p:pic>
        <p:nvPicPr>
          <p:cNvPr id="7" name="圖片 6" descr="一張含有 圖形, 平面設計, 鮮豔, 螢幕擷取畫面 的圖片&#10;&#10;AI 產生的內容可能不正確。">
            <a:extLst>
              <a:ext uri="{FF2B5EF4-FFF2-40B4-BE49-F238E27FC236}">
                <a16:creationId xmlns:a16="http://schemas.microsoft.com/office/drawing/2014/main" xmlns="" id="{B15DC743-C4AF-60D0-6C46-D8A946CB556D}"/>
              </a:ext>
            </a:extLst>
          </p:cNvPr>
          <p:cNvPicPr>
            <a:picLocks noChangeAspect="1"/>
          </p:cNvPicPr>
          <p:nvPr/>
        </p:nvPicPr>
        <p:blipFill>
          <a:blip r:embed="rId3"/>
          <a:stretch>
            <a:fillRect/>
          </a:stretch>
        </p:blipFill>
        <p:spPr>
          <a:xfrm rot="20590935">
            <a:off x="9612713" y="4197168"/>
            <a:ext cx="2394769" cy="2288334"/>
          </a:xfrm>
          <a:prstGeom prst="rect">
            <a:avLst/>
          </a:prstGeom>
        </p:spPr>
      </p:pic>
      <p:sp>
        <p:nvSpPr>
          <p:cNvPr id="9" name="Google Shape;102;p3">
            <a:extLst>
              <a:ext uri="{FF2B5EF4-FFF2-40B4-BE49-F238E27FC236}">
                <a16:creationId xmlns:a16="http://schemas.microsoft.com/office/drawing/2014/main" xmlns="" id="{DE0132F7-780B-405C-BB29-BA0456EB7D7A}"/>
              </a:ext>
            </a:extLst>
          </p:cNvPr>
          <p:cNvSpPr txBox="1">
            <a:spLocks/>
          </p:cNvSpPr>
          <p:nvPr/>
        </p:nvSpPr>
        <p:spPr>
          <a:xfrm>
            <a:off x="1843985" y="1099845"/>
            <a:ext cx="5133353"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ct val="100000"/>
              </a:lnSpc>
              <a:buClr>
                <a:srgbClr val="000000"/>
              </a:buClr>
              <a:buSzPts val="1100"/>
              <a:defRPr/>
            </a:pPr>
            <a:r>
              <a:rPr lang="zh-TW" altLang="en-US" sz="2800" b="1" dirty="0">
                <a:latin typeface="Microsoft JhengHei"/>
                <a:ea typeface="Microsoft JhengHei"/>
                <a:cs typeface="Microsoft JhengHei"/>
                <a:sym typeface="Microsoft JhengHei"/>
              </a:rPr>
              <a:t>解讀圖片的三種層次</a:t>
            </a:r>
            <a:endParaRPr lang="zh-TW" altLang="en-US" sz="2800" dirty="0"/>
          </a:p>
        </p:txBody>
      </p:sp>
    </p:spTree>
    <p:extLst>
      <p:ext uri="{BB962C8B-B14F-4D97-AF65-F5344CB8AC3E}">
        <p14:creationId xmlns:p14="http://schemas.microsoft.com/office/powerpoint/2010/main" val="3432499592"/>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1">
          <a:extLst>
            <a:ext uri="{FF2B5EF4-FFF2-40B4-BE49-F238E27FC236}">
              <a16:creationId xmlns:a16="http://schemas.microsoft.com/office/drawing/2014/main" xmlns="" id="{089998B5-69F7-4AF0-DEE5-45D2B209B65A}"/>
            </a:ext>
          </a:extLst>
        </p:cNvPr>
        <p:cNvGrpSpPr/>
        <p:nvPr/>
      </p:nvGrpSpPr>
      <p:grpSpPr>
        <a:xfrm>
          <a:off x="0" y="0"/>
          <a:ext cx="0" cy="0"/>
          <a:chOff x="0" y="0"/>
          <a:chExt cx="0" cy="0"/>
        </a:xfrm>
      </p:grpSpPr>
      <mc:AlternateContent xmlns:mc="http://schemas.openxmlformats.org/markup-compatibility/2006">
        <mc:Choice xmlns:p14="http://schemas.microsoft.com/office/powerpoint/2010/main" xmlns:aink="http://schemas.microsoft.com/office/drawing/2016/ink" xmlns="" Requires="p14 aink">
          <p:contentPart p14:bwMode="auto" r:id="rId3">
            <p14:nvContentPartPr>
              <p14:cNvPr id="27" name="筆跡 26">
                <a:extLst>
                  <a:ext uri="{FF2B5EF4-FFF2-40B4-BE49-F238E27FC236}">
                    <a16:creationId xmlns:a16="http://schemas.microsoft.com/office/drawing/2014/main" id="{59B226D5-5F64-E3BA-0110-3E320E76134F}"/>
                  </a:ext>
                </a:extLst>
              </p14:cNvPr>
              <p14:cNvContentPartPr/>
              <p14:nvPr/>
            </p14:nvContentPartPr>
            <p14:xfrm>
              <a:off x="1311014" y="4958005"/>
              <a:ext cx="360" cy="360"/>
            </p14:xfrm>
          </p:contentPart>
        </mc:Choice>
        <mc:Fallback>
          <p:pic>
            <p:nvPicPr>
              <p:cNvPr id="27" name="筆跡 26">
                <a:extLst>
                  <a:ext uri="{FF2B5EF4-FFF2-40B4-BE49-F238E27FC236}">
                    <a16:creationId xmlns:a16="http://schemas.microsoft.com/office/drawing/2014/main" xmlns="" xmlns:aink="http://schemas.microsoft.com/office/drawing/2016/ink" xmlns:p14="http://schemas.microsoft.com/office/powerpoint/2010/main" id="{59B226D5-5F64-E3BA-0110-3E320E76134F}"/>
                  </a:ext>
                </a:extLst>
              </p:cNvPr>
              <p:cNvPicPr/>
              <p:nvPr/>
            </p:nvPicPr>
            <p:blipFill>
              <a:blip r:embed="rId4"/>
              <a:stretch>
                <a:fillRect/>
              </a:stretch>
            </p:blipFill>
            <p:spPr>
              <a:xfrm>
                <a:off x="1293014" y="4850005"/>
                <a:ext cx="36000" cy="216000"/>
              </a:xfrm>
              <a:prstGeom prst="rect">
                <a:avLst/>
              </a:prstGeom>
            </p:spPr>
          </p:pic>
        </mc:Fallback>
      </mc:AlternateContent>
      <p:sp>
        <p:nvSpPr>
          <p:cNvPr id="2" name="副標題 9">
            <a:extLst>
              <a:ext uri="{FF2B5EF4-FFF2-40B4-BE49-F238E27FC236}">
                <a16:creationId xmlns:a16="http://schemas.microsoft.com/office/drawing/2014/main" xmlns="" id="{374FC39E-44AA-7059-C045-AB65630EE415}"/>
              </a:ext>
            </a:extLst>
          </p:cNvPr>
          <p:cNvSpPr txBox="1">
            <a:spLocks/>
          </p:cNvSpPr>
          <p:nvPr/>
        </p:nvSpPr>
        <p:spPr>
          <a:xfrm>
            <a:off x="992641" y="976163"/>
            <a:ext cx="4825857" cy="41697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en-US" sz="2800" b="1" dirty="0">
                <a:latin typeface="Microsoft JhengHei"/>
                <a:ea typeface="Microsoft JhengHei"/>
                <a:cs typeface="Microsoft JhengHei"/>
                <a:sym typeface="Microsoft JhengHei"/>
              </a:rPr>
              <a:t>活動一：判斷圖片產生的時期</a:t>
            </a:r>
          </a:p>
        </p:txBody>
      </p:sp>
      <p:pic>
        <p:nvPicPr>
          <p:cNvPr id="13" name="圖片 12" descr="一張含有 圖畫, 鳥類, 園藝學, 植物學 的圖片&#10;&#10;AI 產生的內容可能不正確。">
            <a:extLst>
              <a:ext uri="{FF2B5EF4-FFF2-40B4-BE49-F238E27FC236}">
                <a16:creationId xmlns:a16="http://schemas.microsoft.com/office/drawing/2014/main" xmlns="" id="{0A978474-41D5-FD74-E36E-485F3A6427D3}"/>
              </a:ext>
            </a:extLst>
          </p:cNvPr>
          <p:cNvPicPr>
            <a:picLocks noChangeAspect="1"/>
          </p:cNvPicPr>
          <p:nvPr/>
        </p:nvPicPr>
        <p:blipFill>
          <a:blip r:embed="rId5">
            <a:extLst>
              <a:ext uri="{28A0092B-C50C-407E-A947-70E740481C1C}">
                <a14:useLocalDpi xmlns:a14="http://schemas.microsoft.com/office/drawing/2010/main" val="0"/>
              </a:ext>
            </a:extLst>
          </a:blip>
          <a:srcRect b="12626"/>
          <a:stretch>
            <a:fillRect/>
          </a:stretch>
        </p:blipFill>
        <p:spPr bwMode="auto">
          <a:xfrm>
            <a:off x="584855" y="3041738"/>
            <a:ext cx="2132286" cy="2601130"/>
          </a:xfrm>
          <a:prstGeom prst="rect">
            <a:avLst/>
          </a:prstGeom>
          <a:noFill/>
        </p:spPr>
      </p:pic>
      <p:pic>
        <p:nvPicPr>
          <p:cNvPr id="14" name="圖片 13">
            <a:extLst>
              <a:ext uri="{FF2B5EF4-FFF2-40B4-BE49-F238E27FC236}">
                <a16:creationId xmlns:a16="http://schemas.microsoft.com/office/drawing/2014/main" xmlns="" id="{7FD520F6-3455-5699-8DC4-34E445C83F1D}"/>
              </a:ext>
            </a:extLst>
          </p:cNvPr>
          <p:cNvPicPr>
            <a:picLocks noChangeAspect="1"/>
          </p:cNvPicPr>
          <p:nvPr/>
        </p:nvPicPr>
        <p:blipFill>
          <a:blip r:embed="rId6">
            <a:extLst>
              <a:ext uri="{28A0092B-C50C-407E-A947-70E740481C1C}">
                <a14:useLocalDpi xmlns:a14="http://schemas.microsoft.com/office/drawing/2010/main" val="0"/>
              </a:ext>
            </a:extLst>
          </a:blip>
          <a:srcRect b="16560"/>
          <a:stretch>
            <a:fillRect/>
          </a:stretch>
        </p:blipFill>
        <p:spPr bwMode="auto">
          <a:xfrm>
            <a:off x="3405570" y="3722386"/>
            <a:ext cx="2555164" cy="1645914"/>
          </a:xfrm>
          <a:prstGeom prst="rect">
            <a:avLst/>
          </a:prstGeom>
          <a:noFill/>
        </p:spPr>
      </p:pic>
      <p:pic>
        <p:nvPicPr>
          <p:cNvPr id="15" name="圖片 14" descr="一張含有 文字, 海報 的圖片&#10;&#10;AI 產生的內容可能不正確。">
            <a:extLst>
              <a:ext uri="{FF2B5EF4-FFF2-40B4-BE49-F238E27FC236}">
                <a16:creationId xmlns:a16="http://schemas.microsoft.com/office/drawing/2014/main" xmlns="" id="{F9A071BE-A272-038F-E4B6-98810211226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24277" y="2912059"/>
            <a:ext cx="1950388" cy="2601130"/>
          </a:xfrm>
          <a:prstGeom prst="rect">
            <a:avLst/>
          </a:prstGeom>
          <a:noFill/>
        </p:spPr>
      </p:pic>
      <p:pic>
        <p:nvPicPr>
          <p:cNvPr id="16" name="圖片 15" descr="一張含有 圖畫, 藝術, 寫生, 植物 的圖片&#10;&#10;AI 產生的內容可能不正確。">
            <a:extLst>
              <a:ext uri="{FF2B5EF4-FFF2-40B4-BE49-F238E27FC236}">
                <a16:creationId xmlns:a16="http://schemas.microsoft.com/office/drawing/2014/main" xmlns="" id="{A1E46296-A711-6EBD-210C-30F227122E0F}"/>
              </a:ext>
            </a:extLst>
          </p:cNvPr>
          <p:cNvPicPr>
            <a:picLocks noChangeAspect="1"/>
          </p:cNvPicPr>
          <p:nvPr/>
        </p:nvPicPr>
        <p:blipFill>
          <a:blip r:embed="rId8">
            <a:extLst>
              <a:ext uri="{28A0092B-C50C-407E-A947-70E740481C1C}">
                <a14:useLocalDpi xmlns:a14="http://schemas.microsoft.com/office/drawing/2010/main" val="0"/>
              </a:ext>
            </a:extLst>
          </a:blip>
          <a:srcRect b="5537"/>
          <a:stretch>
            <a:fillRect/>
          </a:stretch>
        </p:blipFill>
        <p:spPr bwMode="auto">
          <a:xfrm>
            <a:off x="9381640" y="3550841"/>
            <a:ext cx="2507542" cy="1989005"/>
          </a:xfrm>
          <a:prstGeom prst="rect">
            <a:avLst/>
          </a:prstGeom>
          <a:noFill/>
        </p:spPr>
      </p:pic>
    </p:spTree>
    <p:extLst>
      <p:ext uri="{BB962C8B-B14F-4D97-AF65-F5344CB8AC3E}">
        <p14:creationId xmlns:p14="http://schemas.microsoft.com/office/powerpoint/2010/main" val="3379656654"/>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7" name="文字方塊 6">
            <a:extLst>
              <a:ext uri="{FF2B5EF4-FFF2-40B4-BE49-F238E27FC236}">
                <a16:creationId xmlns:a16="http://schemas.microsoft.com/office/drawing/2014/main" xmlns="" id="{0CD8B4FA-D429-D547-74D2-8F4B8D8BCE5F}"/>
              </a:ext>
            </a:extLst>
          </p:cNvPr>
          <p:cNvSpPr txBox="1"/>
          <p:nvPr/>
        </p:nvSpPr>
        <p:spPr>
          <a:xfrm>
            <a:off x="1987434" y="990434"/>
            <a:ext cx="1620739" cy="659348"/>
          </a:xfrm>
          <a:prstGeom prst="rect">
            <a:avLst/>
          </a:prstGeom>
          <a:noFill/>
        </p:spPr>
        <p:txBody>
          <a:bodyPr wrap="square" rtlCol="0">
            <a:spAutoFit/>
          </a:bodyPr>
          <a:lstStyle/>
          <a:p>
            <a:pPr lvl="0">
              <a:lnSpc>
                <a:spcPct val="150000"/>
              </a:lnSpc>
            </a:pPr>
            <a:r>
              <a:rPr kumimoji="1" lang="zh-TW" altLang="en-US" sz="2800" b="1" dirty="0"/>
              <a:t>學習單一</a:t>
            </a:r>
            <a:endParaRPr lang="zh-TW" altLang="en-US" sz="2800" b="1" dirty="0"/>
          </a:p>
        </p:txBody>
      </p:sp>
      <p:sp>
        <p:nvSpPr>
          <p:cNvPr id="11" name="Google Shape;138;p7">
            <a:extLst>
              <a:ext uri="{FF2B5EF4-FFF2-40B4-BE49-F238E27FC236}">
                <a16:creationId xmlns:a16="http://schemas.microsoft.com/office/drawing/2014/main" xmlns="" id="{2C784575-D377-EB87-0A65-43D31300B9E1}"/>
              </a:ext>
            </a:extLst>
          </p:cNvPr>
          <p:cNvSpPr txBox="1"/>
          <p:nvPr/>
        </p:nvSpPr>
        <p:spPr>
          <a:xfrm>
            <a:off x="1174212" y="2081985"/>
            <a:ext cx="9338433" cy="3861614"/>
          </a:xfrm>
          <a:custGeom>
            <a:avLst/>
            <a:gdLst>
              <a:gd name="connsiteX0" fmla="*/ 0 w 9338433"/>
              <a:gd name="connsiteY0" fmla="*/ 0 h 3861614"/>
              <a:gd name="connsiteX1" fmla="*/ 583652 w 9338433"/>
              <a:gd name="connsiteY1" fmla="*/ 0 h 3861614"/>
              <a:gd name="connsiteX2" fmla="*/ 1260688 w 9338433"/>
              <a:gd name="connsiteY2" fmla="*/ 0 h 3861614"/>
              <a:gd name="connsiteX3" fmla="*/ 1937725 w 9338433"/>
              <a:gd name="connsiteY3" fmla="*/ 0 h 3861614"/>
              <a:gd name="connsiteX4" fmla="*/ 2708146 w 9338433"/>
              <a:gd name="connsiteY4" fmla="*/ 0 h 3861614"/>
              <a:gd name="connsiteX5" fmla="*/ 3291798 w 9338433"/>
              <a:gd name="connsiteY5" fmla="*/ 0 h 3861614"/>
              <a:gd name="connsiteX6" fmla="*/ 3968834 w 9338433"/>
              <a:gd name="connsiteY6" fmla="*/ 0 h 3861614"/>
              <a:gd name="connsiteX7" fmla="*/ 4552486 w 9338433"/>
              <a:gd name="connsiteY7" fmla="*/ 0 h 3861614"/>
              <a:gd name="connsiteX8" fmla="*/ 5136138 w 9338433"/>
              <a:gd name="connsiteY8" fmla="*/ 0 h 3861614"/>
              <a:gd name="connsiteX9" fmla="*/ 5719790 w 9338433"/>
              <a:gd name="connsiteY9" fmla="*/ 0 h 3861614"/>
              <a:gd name="connsiteX10" fmla="*/ 6023289 w 9338433"/>
              <a:gd name="connsiteY10" fmla="*/ 0 h 3861614"/>
              <a:gd name="connsiteX11" fmla="*/ 6700326 w 9338433"/>
              <a:gd name="connsiteY11" fmla="*/ 0 h 3861614"/>
              <a:gd name="connsiteX12" fmla="*/ 7003825 w 9338433"/>
              <a:gd name="connsiteY12" fmla="*/ 0 h 3861614"/>
              <a:gd name="connsiteX13" fmla="*/ 7587477 w 9338433"/>
              <a:gd name="connsiteY13" fmla="*/ 0 h 3861614"/>
              <a:gd name="connsiteX14" fmla="*/ 8357898 w 9338433"/>
              <a:gd name="connsiteY14" fmla="*/ 0 h 3861614"/>
              <a:gd name="connsiteX15" fmla="*/ 9338433 w 9338433"/>
              <a:gd name="connsiteY15" fmla="*/ 0 h 3861614"/>
              <a:gd name="connsiteX16" fmla="*/ 9338433 w 9338433"/>
              <a:gd name="connsiteY16" fmla="*/ 590275 h 3861614"/>
              <a:gd name="connsiteX17" fmla="*/ 9338433 w 9338433"/>
              <a:gd name="connsiteY17" fmla="*/ 1064702 h 3861614"/>
              <a:gd name="connsiteX18" fmla="*/ 9338433 w 9338433"/>
              <a:gd name="connsiteY18" fmla="*/ 1539129 h 3861614"/>
              <a:gd name="connsiteX19" fmla="*/ 9338433 w 9338433"/>
              <a:gd name="connsiteY19" fmla="*/ 2090788 h 3861614"/>
              <a:gd name="connsiteX20" fmla="*/ 9338433 w 9338433"/>
              <a:gd name="connsiteY20" fmla="*/ 2642447 h 3861614"/>
              <a:gd name="connsiteX21" fmla="*/ 9338433 w 9338433"/>
              <a:gd name="connsiteY21" fmla="*/ 3155490 h 3861614"/>
              <a:gd name="connsiteX22" fmla="*/ 9338433 w 9338433"/>
              <a:gd name="connsiteY22" fmla="*/ 3861614 h 3861614"/>
              <a:gd name="connsiteX23" fmla="*/ 8941550 w 9338433"/>
              <a:gd name="connsiteY23" fmla="*/ 3861614 h 3861614"/>
              <a:gd name="connsiteX24" fmla="*/ 8357898 w 9338433"/>
              <a:gd name="connsiteY24" fmla="*/ 3861614 h 3861614"/>
              <a:gd name="connsiteX25" fmla="*/ 7680861 w 9338433"/>
              <a:gd name="connsiteY25" fmla="*/ 3861614 h 3861614"/>
              <a:gd name="connsiteX26" fmla="*/ 7377362 w 9338433"/>
              <a:gd name="connsiteY26" fmla="*/ 3861614 h 3861614"/>
              <a:gd name="connsiteX27" fmla="*/ 6606941 w 9338433"/>
              <a:gd name="connsiteY27" fmla="*/ 3861614 h 3861614"/>
              <a:gd name="connsiteX28" fmla="*/ 6116674 w 9338433"/>
              <a:gd name="connsiteY28" fmla="*/ 3861614 h 3861614"/>
              <a:gd name="connsiteX29" fmla="*/ 5439637 w 9338433"/>
              <a:gd name="connsiteY29" fmla="*/ 3861614 h 3861614"/>
              <a:gd name="connsiteX30" fmla="*/ 5136138 w 9338433"/>
              <a:gd name="connsiteY30" fmla="*/ 3861614 h 3861614"/>
              <a:gd name="connsiteX31" fmla="*/ 4365717 w 9338433"/>
              <a:gd name="connsiteY31" fmla="*/ 3861614 h 3861614"/>
              <a:gd name="connsiteX32" fmla="*/ 3875450 w 9338433"/>
              <a:gd name="connsiteY32" fmla="*/ 3861614 h 3861614"/>
              <a:gd name="connsiteX33" fmla="*/ 3291798 w 9338433"/>
              <a:gd name="connsiteY33" fmla="*/ 3861614 h 3861614"/>
              <a:gd name="connsiteX34" fmla="*/ 2894914 w 9338433"/>
              <a:gd name="connsiteY34" fmla="*/ 3861614 h 3861614"/>
              <a:gd name="connsiteX35" fmla="*/ 2217878 w 9338433"/>
              <a:gd name="connsiteY35" fmla="*/ 3861614 h 3861614"/>
              <a:gd name="connsiteX36" fmla="*/ 1447457 w 9338433"/>
              <a:gd name="connsiteY36" fmla="*/ 3861614 h 3861614"/>
              <a:gd name="connsiteX37" fmla="*/ 957189 w 9338433"/>
              <a:gd name="connsiteY37" fmla="*/ 3861614 h 3861614"/>
              <a:gd name="connsiteX38" fmla="*/ 0 w 9338433"/>
              <a:gd name="connsiteY38" fmla="*/ 3861614 h 3861614"/>
              <a:gd name="connsiteX39" fmla="*/ 0 w 9338433"/>
              <a:gd name="connsiteY39" fmla="*/ 3309955 h 3861614"/>
              <a:gd name="connsiteX40" fmla="*/ 0 w 9338433"/>
              <a:gd name="connsiteY40" fmla="*/ 2758296 h 3861614"/>
              <a:gd name="connsiteX41" fmla="*/ 0 w 9338433"/>
              <a:gd name="connsiteY41" fmla="*/ 2168020 h 3861614"/>
              <a:gd name="connsiteX42" fmla="*/ 0 w 9338433"/>
              <a:gd name="connsiteY42" fmla="*/ 1616361 h 3861614"/>
              <a:gd name="connsiteX43" fmla="*/ 0 w 9338433"/>
              <a:gd name="connsiteY43" fmla="*/ 1026086 h 3861614"/>
              <a:gd name="connsiteX44" fmla="*/ 0 w 9338433"/>
              <a:gd name="connsiteY44" fmla="*/ 0 h 386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338433" h="3861614" fill="none" extrusionOk="0">
                <a:moveTo>
                  <a:pt x="0" y="0"/>
                </a:moveTo>
                <a:cubicBezTo>
                  <a:pt x="257750" y="-581"/>
                  <a:pt x="353444" y="24290"/>
                  <a:pt x="583652" y="0"/>
                </a:cubicBezTo>
                <a:cubicBezTo>
                  <a:pt x="813860" y="-24290"/>
                  <a:pt x="1015462" y="35890"/>
                  <a:pt x="1260688" y="0"/>
                </a:cubicBezTo>
                <a:cubicBezTo>
                  <a:pt x="1505914" y="-35890"/>
                  <a:pt x="1736960" y="33523"/>
                  <a:pt x="1937725" y="0"/>
                </a:cubicBezTo>
                <a:cubicBezTo>
                  <a:pt x="2138490" y="-33523"/>
                  <a:pt x="2325047" y="19658"/>
                  <a:pt x="2708146" y="0"/>
                </a:cubicBezTo>
                <a:cubicBezTo>
                  <a:pt x="3091245" y="-19658"/>
                  <a:pt x="3130989" y="16675"/>
                  <a:pt x="3291798" y="0"/>
                </a:cubicBezTo>
                <a:cubicBezTo>
                  <a:pt x="3452607" y="-16675"/>
                  <a:pt x="3773218" y="62654"/>
                  <a:pt x="3968834" y="0"/>
                </a:cubicBezTo>
                <a:cubicBezTo>
                  <a:pt x="4164450" y="-62654"/>
                  <a:pt x="4289402" y="51306"/>
                  <a:pt x="4552486" y="0"/>
                </a:cubicBezTo>
                <a:cubicBezTo>
                  <a:pt x="4815570" y="-51306"/>
                  <a:pt x="4919871" y="47731"/>
                  <a:pt x="5136138" y="0"/>
                </a:cubicBezTo>
                <a:cubicBezTo>
                  <a:pt x="5352405" y="-47731"/>
                  <a:pt x="5503742" y="69698"/>
                  <a:pt x="5719790" y="0"/>
                </a:cubicBezTo>
                <a:cubicBezTo>
                  <a:pt x="5935838" y="-69698"/>
                  <a:pt x="5925525" y="2727"/>
                  <a:pt x="6023289" y="0"/>
                </a:cubicBezTo>
                <a:cubicBezTo>
                  <a:pt x="6121053" y="-2727"/>
                  <a:pt x="6402330" y="7977"/>
                  <a:pt x="6700326" y="0"/>
                </a:cubicBezTo>
                <a:cubicBezTo>
                  <a:pt x="6998322" y="-7977"/>
                  <a:pt x="6881889" y="23787"/>
                  <a:pt x="7003825" y="0"/>
                </a:cubicBezTo>
                <a:cubicBezTo>
                  <a:pt x="7125761" y="-23787"/>
                  <a:pt x="7351019" y="1436"/>
                  <a:pt x="7587477" y="0"/>
                </a:cubicBezTo>
                <a:cubicBezTo>
                  <a:pt x="7823935" y="-1436"/>
                  <a:pt x="8120288" y="69651"/>
                  <a:pt x="8357898" y="0"/>
                </a:cubicBezTo>
                <a:cubicBezTo>
                  <a:pt x="8595508" y="-69651"/>
                  <a:pt x="9090559" y="46328"/>
                  <a:pt x="9338433" y="0"/>
                </a:cubicBezTo>
                <a:cubicBezTo>
                  <a:pt x="9368445" y="279412"/>
                  <a:pt x="9298908" y="361803"/>
                  <a:pt x="9338433" y="590275"/>
                </a:cubicBezTo>
                <a:cubicBezTo>
                  <a:pt x="9377958" y="818748"/>
                  <a:pt x="9326324" y="891250"/>
                  <a:pt x="9338433" y="1064702"/>
                </a:cubicBezTo>
                <a:cubicBezTo>
                  <a:pt x="9350542" y="1238154"/>
                  <a:pt x="9313719" y="1374513"/>
                  <a:pt x="9338433" y="1539129"/>
                </a:cubicBezTo>
                <a:cubicBezTo>
                  <a:pt x="9363147" y="1703745"/>
                  <a:pt x="9306522" y="1853489"/>
                  <a:pt x="9338433" y="2090788"/>
                </a:cubicBezTo>
                <a:cubicBezTo>
                  <a:pt x="9370344" y="2328087"/>
                  <a:pt x="9299086" y="2516478"/>
                  <a:pt x="9338433" y="2642447"/>
                </a:cubicBezTo>
                <a:cubicBezTo>
                  <a:pt x="9377780" y="2768416"/>
                  <a:pt x="9290254" y="2979612"/>
                  <a:pt x="9338433" y="3155490"/>
                </a:cubicBezTo>
                <a:cubicBezTo>
                  <a:pt x="9386612" y="3331368"/>
                  <a:pt x="9330636" y="3703966"/>
                  <a:pt x="9338433" y="3861614"/>
                </a:cubicBezTo>
                <a:cubicBezTo>
                  <a:pt x="9223192" y="3898267"/>
                  <a:pt x="9107116" y="3828912"/>
                  <a:pt x="8941550" y="3861614"/>
                </a:cubicBezTo>
                <a:cubicBezTo>
                  <a:pt x="8775984" y="3894316"/>
                  <a:pt x="8487828" y="3829320"/>
                  <a:pt x="8357898" y="3861614"/>
                </a:cubicBezTo>
                <a:cubicBezTo>
                  <a:pt x="8227968" y="3893908"/>
                  <a:pt x="8012041" y="3852304"/>
                  <a:pt x="7680861" y="3861614"/>
                </a:cubicBezTo>
                <a:cubicBezTo>
                  <a:pt x="7349681" y="3870924"/>
                  <a:pt x="7464373" y="3850489"/>
                  <a:pt x="7377362" y="3861614"/>
                </a:cubicBezTo>
                <a:cubicBezTo>
                  <a:pt x="7290351" y="3872739"/>
                  <a:pt x="6840304" y="3813866"/>
                  <a:pt x="6606941" y="3861614"/>
                </a:cubicBezTo>
                <a:cubicBezTo>
                  <a:pt x="6373578" y="3909362"/>
                  <a:pt x="6296705" y="3823292"/>
                  <a:pt x="6116674" y="3861614"/>
                </a:cubicBezTo>
                <a:cubicBezTo>
                  <a:pt x="5936643" y="3899936"/>
                  <a:pt x="5580465" y="3823888"/>
                  <a:pt x="5439637" y="3861614"/>
                </a:cubicBezTo>
                <a:cubicBezTo>
                  <a:pt x="5298809" y="3899340"/>
                  <a:pt x="5229418" y="3855676"/>
                  <a:pt x="5136138" y="3861614"/>
                </a:cubicBezTo>
                <a:cubicBezTo>
                  <a:pt x="5042858" y="3867552"/>
                  <a:pt x="4696295" y="3795596"/>
                  <a:pt x="4365717" y="3861614"/>
                </a:cubicBezTo>
                <a:cubicBezTo>
                  <a:pt x="4035139" y="3927632"/>
                  <a:pt x="4004491" y="3841467"/>
                  <a:pt x="3875450" y="3861614"/>
                </a:cubicBezTo>
                <a:cubicBezTo>
                  <a:pt x="3746409" y="3881761"/>
                  <a:pt x="3563536" y="3798901"/>
                  <a:pt x="3291798" y="3861614"/>
                </a:cubicBezTo>
                <a:cubicBezTo>
                  <a:pt x="3020060" y="3924327"/>
                  <a:pt x="3024959" y="3817864"/>
                  <a:pt x="2894914" y="3861614"/>
                </a:cubicBezTo>
                <a:cubicBezTo>
                  <a:pt x="2764869" y="3905364"/>
                  <a:pt x="2432243" y="3811010"/>
                  <a:pt x="2217878" y="3861614"/>
                </a:cubicBezTo>
                <a:cubicBezTo>
                  <a:pt x="2003513" y="3912218"/>
                  <a:pt x="1679330" y="3800724"/>
                  <a:pt x="1447457" y="3861614"/>
                </a:cubicBezTo>
                <a:cubicBezTo>
                  <a:pt x="1215584" y="3922504"/>
                  <a:pt x="1186146" y="3840641"/>
                  <a:pt x="957189" y="3861614"/>
                </a:cubicBezTo>
                <a:cubicBezTo>
                  <a:pt x="728232" y="3882587"/>
                  <a:pt x="312092" y="3796238"/>
                  <a:pt x="0" y="3861614"/>
                </a:cubicBezTo>
                <a:cubicBezTo>
                  <a:pt x="-2640" y="3633373"/>
                  <a:pt x="20144" y="3487309"/>
                  <a:pt x="0" y="3309955"/>
                </a:cubicBezTo>
                <a:cubicBezTo>
                  <a:pt x="-20144" y="3132601"/>
                  <a:pt x="2343" y="3000661"/>
                  <a:pt x="0" y="2758296"/>
                </a:cubicBezTo>
                <a:cubicBezTo>
                  <a:pt x="-2343" y="2515931"/>
                  <a:pt x="17281" y="2436794"/>
                  <a:pt x="0" y="2168020"/>
                </a:cubicBezTo>
                <a:cubicBezTo>
                  <a:pt x="-17281" y="1899246"/>
                  <a:pt x="22144" y="1771694"/>
                  <a:pt x="0" y="1616361"/>
                </a:cubicBezTo>
                <a:cubicBezTo>
                  <a:pt x="-22144" y="1461028"/>
                  <a:pt x="4825" y="1249838"/>
                  <a:pt x="0" y="1026086"/>
                </a:cubicBezTo>
                <a:cubicBezTo>
                  <a:pt x="-4825" y="802334"/>
                  <a:pt x="44304" y="421990"/>
                  <a:pt x="0" y="0"/>
                </a:cubicBezTo>
                <a:close/>
              </a:path>
              <a:path w="9338433" h="3861614"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6710" y="197045"/>
                  <a:pt x="9266523" y="500863"/>
                  <a:pt x="9338433" y="628891"/>
                </a:cubicBezTo>
                <a:cubicBezTo>
                  <a:pt x="9410343" y="756919"/>
                  <a:pt x="9294971" y="1089605"/>
                  <a:pt x="9338433" y="1219167"/>
                </a:cubicBezTo>
                <a:cubicBezTo>
                  <a:pt x="9381895" y="1348729"/>
                  <a:pt x="9316071" y="1687181"/>
                  <a:pt x="9338433" y="1809442"/>
                </a:cubicBezTo>
                <a:cubicBezTo>
                  <a:pt x="9360795" y="1931704"/>
                  <a:pt x="9320266" y="2031563"/>
                  <a:pt x="9338433" y="2245253"/>
                </a:cubicBezTo>
                <a:cubicBezTo>
                  <a:pt x="9356600" y="2458943"/>
                  <a:pt x="9285617" y="2488603"/>
                  <a:pt x="9338433" y="2719680"/>
                </a:cubicBezTo>
                <a:cubicBezTo>
                  <a:pt x="9391249" y="2950757"/>
                  <a:pt x="9277320" y="3183935"/>
                  <a:pt x="9338433" y="3309955"/>
                </a:cubicBezTo>
                <a:cubicBezTo>
                  <a:pt x="9399546" y="3435976"/>
                  <a:pt x="9328124" y="3589808"/>
                  <a:pt x="9338433" y="3861614"/>
                </a:cubicBezTo>
                <a:cubicBezTo>
                  <a:pt x="9213791" y="3881380"/>
                  <a:pt x="9108070" y="3856841"/>
                  <a:pt x="8941550" y="3861614"/>
                </a:cubicBezTo>
                <a:cubicBezTo>
                  <a:pt x="8775030" y="3866387"/>
                  <a:pt x="8755687" y="3843014"/>
                  <a:pt x="8638051" y="3861614"/>
                </a:cubicBezTo>
                <a:cubicBezTo>
                  <a:pt x="8520415" y="3880214"/>
                  <a:pt x="8430421" y="3850424"/>
                  <a:pt x="8334551" y="3861614"/>
                </a:cubicBezTo>
                <a:cubicBezTo>
                  <a:pt x="8238681" y="3872804"/>
                  <a:pt x="7868086" y="3825130"/>
                  <a:pt x="7750899" y="3861614"/>
                </a:cubicBezTo>
                <a:cubicBezTo>
                  <a:pt x="7633712" y="3898098"/>
                  <a:pt x="7516711" y="3816391"/>
                  <a:pt x="7354016" y="3861614"/>
                </a:cubicBezTo>
                <a:cubicBezTo>
                  <a:pt x="7191321" y="3906837"/>
                  <a:pt x="6921017" y="3841084"/>
                  <a:pt x="6676980" y="3861614"/>
                </a:cubicBezTo>
                <a:cubicBezTo>
                  <a:pt x="6432943" y="3882144"/>
                  <a:pt x="6378483" y="3837196"/>
                  <a:pt x="6280096" y="3861614"/>
                </a:cubicBezTo>
                <a:cubicBezTo>
                  <a:pt x="6181709" y="3886032"/>
                  <a:pt x="5783282" y="3812660"/>
                  <a:pt x="5603060" y="3861614"/>
                </a:cubicBezTo>
                <a:cubicBezTo>
                  <a:pt x="5422838" y="3910568"/>
                  <a:pt x="5393003" y="3846466"/>
                  <a:pt x="5299561" y="3861614"/>
                </a:cubicBezTo>
                <a:cubicBezTo>
                  <a:pt x="5206119" y="3876762"/>
                  <a:pt x="4844842" y="3849076"/>
                  <a:pt x="4622524" y="3861614"/>
                </a:cubicBezTo>
                <a:cubicBezTo>
                  <a:pt x="4400206" y="3874152"/>
                  <a:pt x="4391546" y="3859510"/>
                  <a:pt x="4225641" y="3861614"/>
                </a:cubicBezTo>
                <a:cubicBezTo>
                  <a:pt x="4059736" y="3863718"/>
                  <a:pt x="4019771" y="3825284"/>
                  <a:pt x="3922142" y="3861614"/>
                </a:cubicBezTo>
                <a:cubicBezTo>
                  <a:pt x="3824513" y="3897944"/>
                  <a:pt x="3699934" y="3856170"/>
                  <a:pt x="3525258" y="3861614"/>
                </a:cubicBezTo>
                <a:cubicBezTo>
                  <a:pt x="3350582" y="3867058"/>
                  <a:pt x="3082038" y="3804405"/>
                  <a:pt x="2848222" y="3861614"/>
                </a:cubicBezTo>
                <a:cubicBezTo>
                  <a:pt x="2614406" y="3918823"/>
                  <a:pt x="2620147" y="3828001"/>
                  <a:pt x="2451339" y="3861614"/>
                </a:cubicBezTo>
                <a:cubicBezTo>
                  <a:pt x="2282531" y="3895227"/>
                  <a:pt x="2260455" y="3846791"/>
                  <a:pt x="2147840" y="3861614"/>
                </a:cubicBezTo>
                <a:cubicBezTo>
                  <a:pt x="2035225" y="3876437"/>
                  <a:pt x="1927612" y="3852600"/>
                  <a:pt x="1750956" y="3861614"/>
                </a:cubicBezTo>
                <a:cubicBezTo>
                  <a:pt x="1574300" y="3870628"/>
                  <a:pt x="1482915" y="3856558"/>
                  <a:pt x="1260688" y="3861614"/>
                </a:cubicBezTo>
                <a:cubicBezTo>
                  <a:pt x="1038461" y="3866670"/>
                  <a:pt x="844666" y="3809846"/>
                  <a:pt x="677036" y="3861614"/>
                </a:cubicBezTo>
                <a:cubicBezTo>
                  <a:pt x="509406" y="3913382"/>
                  <a:pt x="257240" y="3784791"/>
                  <a:pt x="0" y="3861614"/>
                </a:cubicBezTo>
                <a:cubicBezTo>
                  <a:pt x="-71944" y="3590063"/>
                  <a:pt x="15721" y="3507648"/>
                  <a:pt x="0" y="3232723"/>
                </a:cubicBezTo>
                <a:cubicBezTo>
                  <a:pt x="-15721" y="2957798"/>
                  <a:pt x="46409" y="2867762"/>
                  <a:pt x="0" y="2681063"/>
                </a:cubicBezTo>
                <a:cubicBezTo>
                  <a:pt x="-46409" y="2494364"/>
                  <a:pt x="21642" y="2292250"/>
                  <a:pt x="0" y="2129404"/>
                </a:cubicBezTo>
                <a:cubicBezTo>
                  <a:pt x="-21642" y="1966558"/>
                  <a:pt x="25878" y="1757435"/>
                  <a:pt x="0" y="1577745"/>
                </a:cubicBezTo>
                <a:cubicBezTo>
                  <a:pt x="-25878" y="1398055"/>
                  <a:pt x="11325" y="1287604"/>
                  <a:pt x="0" y="1026086"/>
                </a:cubicBezTo>
                <a:cubicBezTo>
                  <a:pt x="-11325" y="764568"/>
                  <a:pt x="845" y="762620"/>
                  <a:pt x="0" y="513043"/>
                </a:cubicBezTo>
                <a:cubicBezTo>
                  <a:pt x="-845" y="263466"/>
                  <a:pt x="55851" y="106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我們這組討論的是圖片</a:t>
            </a:r>
            <a:r>
              <a:rPr lang="en-US" altLang="zh-TW" sz="2400" b="1" dirty="0">
                <a:solidFill>
                  <a:srgbClr val="333333"/>
                </a:solidFill>
                <a:latin typeface="Microsoft JhengHei"/>
                <a:ea typeface="Microsoft JhengHei"/>
                <a:cs typeface="Microsoft JhengHei"/>
                <a:sym typeface="Microsoft JhengHei"/>
              </a:rPr>
              <a:t>_____</a:t>
            </a:r>
            <a:r>
              <a:rPr lang="zh-TW" altLang="en-US" sz="2400" b="1" dirty="0">
                <a:solidFill>
                  <a:srgbClr val="333333"/>
                </a:solidFill>
                <a:latin typeface="Microsoft JhengHei"/>
                <a:ea typeface="Microsoft JhengHei"/>
                <a:cs typeface="Microsoft JhengHei"/>
                <a:sym typeface="Microsoft JhengHei"/>
              </a:rPr>
              <a:t>，請判斷這張圖片最早可能出現於臺灣史的哪一時期？</a:t>
            </a: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請在圖中找出</a:t>
            </a:r>
            <a:r>
              <a:rPr lang="en-US" altLang="zh-TW" sz="2400" b="1" dirty="0">
                <a:solidFill>
                  <a:srgbClr val="333333"/>
                </a:solidFill>
                <a:latin typeface="Microsoft JhengHei"/>
                <a:ea typeface="Microsoft JhengHei"/>
                <a:cs typeface="Microsoft JhengHei"/>
                <a:sym typeface="Microsoft JhengHei"/>
              </a:rPr>
              <a:t>2</a:t>
            </a:r>
            <a:r>
              <a:rPr lang="zh-TW" altLang="en-US" sz="2400" b="1" dirty="0">
                <a:solidFill>
                  <a:srgbClr val="333333"/>
                </a:solidFill>
                <a:latin typeface="Microsoft JhengHei"/>
                <a:ea typeface="Microsoft JhengHei"/>
                <a:cs typeface="Microsoft JhengHei"/>
                <a:sym typeface="Microsoft JhengHei"/>
              </a:rPr>
              <a:t>項判斷資訊，並說明為何透過這項資訊可以判斷這張圖片出現的時期。</a:t>
            </a:r>
            <a:endParaRPr lang="en-US" altLang="zh-TW" sz="2400" b="1" dirty="0">
              <a:solidFill>
                <a:srgbClr val="333333"/>
              </a:solidFill>
              <a:latin typeface="Microsoft JhengHei"/>
              <a:ea typeface="Microsoft JhengHei"/>
              <a:cs typeface="Microsoft JhengHei"/>
              <a:sym typeface="Microsoft JhengHei"/>
            </a:endParaRPr>
          </a:p>
          <a:p>
            <a:pPr marL="514350" lvl="0" indent="-514350">
              <a:lnSpc>
                <a:spcPct val="150000"/>
              </a:lnSpc>
              <a:spcBef>
                <a:spcPts val="1200"/>
              </a:spcBef>
              <a:buClr>
                <a:srgbClr val="333333"/>
              </a:buClr>
              <a:buSzPct val="80000"/>
              <a:buFont typeface="+mj-lt"/>
              <a:buAutoNum type="arabicPeriod"/>
            </a:pPr>
            <a:r>
              <a:rPr lang="zh-TW" altLang="en-US" sz="2400" b="1" dirty="0">
                <a:solidFill>
                  <a:srgbClr val="333333"/>
                </a:solidFill>
                <a:latin typeface="Microsoft JhengHei"/>
                <a:ea typeface="Microsoft JhengHei"/>
                <a:cs typeface="Microsoft JhengHei"/>
                <a:sym typeface="Microsoft JhengHei"/>
              </a:rPr>
              <a:t>請將這四張圖片依出現時間順序排列：      →      →      →      。</a:t>
            </a:r>
          </a:p>
        </p:txBody>
      </p:sp>
      <p:cxnSp>
        <p:nvCxnSpPr>
          <p:cNvPr id="13" name="直線接點 12">
            <a:extLst>
              <a:ext uri="{FF2B5EF4-FFF2-40B4-BE49-F238E27FC236}">
                <a16:creationId xmlns:a16="http://schemas.microsoft.com/office/drawing/2014/main" xmlns="" id="{5D988773-2CE5-108E-2574-E10AE6D61DEC}"/>
              </a:ext>
            </a:extLst>
          </p:cNvPr>
          <p:cNvCxnSpPr/>
          <p:nvPr/>
        </p:nvCxnSpPr>
        <p:spPr>
          <a:xfrm>
            <a:off x="7129849" y="5498756"/>
            <a:ext cx="2940908" cy="0"/>
          </a:xfrm>
          <a:prstGeom prst="line">
            <a:avLst/>
          </a:prstGeom>
        </p:spPr>
        <p:style>
          <a:lnRef idx="2">
            <a:schemeClr val="dk1"/>
          </a:lnRef>
          <a:fillRef idx="0">
            <a:schemeClr val="dk1"/>
          </a:fillRef>
          <a:effectRef idx="1">
            <a:schemeClr val="dk1"/>
          </a:effectRef>
          <a:fontRef idx="minor">
            <a:schemeClr val="tx1"/>
          </a:fontRef>
        </p:style>
      </p:cxnSp>
      <p:pic>
        <p:nvPicPr>
          <p:cNvPr id="14" name="圖片 13">
            <a:extLst>
              <a:ext uri="{FF2B5EF4-FFF2-40B4-BE49-F238E27FC236}">
                <a16:creationId xmlns:a16="http://schemas.microsoft.com/office/drawing/2014/main" xmlns="" id="{58C32FED-3D8D-71FA-FFD1-ADDEB7DCF7B1}"/>
              </a:ext>
            </a:extLst>
          </p:cNvPr>
          <p:cNvPicPr>
            <a:picLocks noChangeAspect="1"/>
          </p:cNvPicPr>
          <p:nvPr/>
        </p:nvPicPr>
        <p:blipFill>
          <a:blip r:embed="rId3"/>
          <a:stretch>
            <a:fillRect/>
          </a:stretch>
        </p:blipFill>
        <p:spPr>
          <a:xfrm rot="16882576">
            <a:off x="105653" y="5115740"/>
            <a:ext cx="801112" cy="1552154"/>
          </a:xfrm>
          <a:prstGeom prst="rect">
            <a:avLst/>
          </a:prstGeom>
        </p:spPr>
      </p:pic>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a:extLst>
            <a:ext uri="{FF2B5EF4-FFF2-40B4-BE49-F238E27FC236}">
              <a16:creationId xmlns:a16="http://schemas.microsoft.com/office/drawing/2014/main" xmlns="" id="{D2339AB7-76CB-C96B-D2B5-AB4EDE90C772}"/>
            </a:ext>
          </a:extLst>
        </p:cNvPr>
        <p:cNvGrpSpPr/>
        <p:nvPr/>
      </p:nvGrpSpPr>
      <p:grpSpPr>
        <a:xfrm>
          <a:off x="0" y="0"/>
          <a:ext cx="0" cy="0"/>
          <a:chOff x="0" y="0"/>
          <a:chExt cx="0" cy="0"/>
        </a:xfrm>
      </p:grpSpPr>
      <p:pic>
        <p:nvPicPr>
          <p:cNvPr id="13" name="圖片 12" descr="一張含有 圖形, 平面設計, 創造力, 設計 的圖片&#10;&#10;AI 產生的內容可能不正確。">
            <a:extLst>
              <a:ext uri="{FF2B5EF4-FFF2-40B4-BE49-F238E27FC236}">
                <a16:creationId xmlns:a16="http://schemas.microsoft.com/office/drawing/2014/main" xmlns="" id="{634284B1-81C7-BD42-C50C-2A28EFB25BB6}"/>
              </a:ext>
            </a:extLst>
          </p:cNvPr>
          <p:cNvPicPr>
            <a:picLocks noChangeAspect="1"/>
          </p:cNvPicPr>
          <p:nvPr/>
        </p:nvPicPr>
        <p:blipFill>
          <a:blip r:embed="rId3"/>
          <a:stretch>
            <a:fillRect/>
          </a:stretch>
        </p:blipFill>
        <p:spPr>
          <a:xfrm>
            <a:off x="8297483" y="4692921"/>
            <a:ext cx="2628900" cy="2527300"/>
          </a:xfrm>
          <a:prstGeom prst="rect">
            <a:avLst/>
          </a:prstGeom>
        </p:spPr>
      </p:pic>
      <p:pic>
        <p:nvPicPr>
          <p:cNvPr id="11" name="圖片 10">
            <a:extLst>
              <a:ext uri="{FF2B5EF4-FFF2-40B4-BE49-F238E27FC236}">
                <a16:creationId xmlns:a16="http://schemas.microsoft.com/office/drawing/2014/main" xmlns="" id="{E6459F17-0113-44CA-80A9-90BAE37282DD}"/>
              </a:ext>
            </a:extLst>
          </p:cNvPr>
          <p:cNvPicPr>
            <a:picLocks noChangeAspect="1"/>
          </p:cNvPicPr>
          <p:nvPr/>
        </p:nvPicPr>
        <p:blipFill>
          <a:blip r:embed="rId4"/>
          <a:stretch>
            <a:fillRect/>
          </a:stretch>
        </p:blipFill>
        <p:spPr>
          <a:xfrm rot="1142832">
            <a:off x="7685839" y="4815079"/>
            <a:ext cx="1035888" cy="1712212"/>
          </a:xfrm>
          <a:prstGeom prst="rect">
            <a:avLst/>
          </a:prstGeom>
        </p:spPr>
      </p:pic>
      <p:sp>
        <p:nvSpPr>
          <p:cNvPr id="2" name="Google Shape;102;p3">
            <a:extLst>
              <a:ext uri="{FF2B5EF4-FFF2-40B4-BE49-F238E27FC236}">
                <a16:creationId xmlns:a16="http://schemas.microsoft.com/office/drawing/2014/main" xmlns="" id="{24C4C120-67FF-0866-7778-AA3D4930440E}"/>
              </a:ext>
            </a:extLst>
          </p:cNvPr>
          <p:cNvSpPr txBox="1">
            <a:spLocks/>
          </p:cNvSpPr>
          <p:nvPr/>
        </p:nvSpPr>
        <p:spPr>
          <a:xfrm>
            <a:off x="1963802" y="1013152"/>
            <a:ext cx="8801415"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en-US" sz="2800" b="1" dirty="0">
                <a:latin typeface="Microsoft JhengHei"/>
                <a:ea typeface="Microsoft JhengHei"/>
                <a:cs typeface="Microsoft JhengHei"/>
                <a:sym typeface="Microsoft JhengHei"/>
              </a:rPr>
              <a:t>活動一  學生任務</a:t>
            </a:r>
            <a:endParaRPr lang="zh-TW" altLang="en-US" sz="2800" dirty="0"/>
          </a:p>
        </p:txBody>
      </p:sp>
      <p:sp>
        <p:nvSpPr>
          <p:cNvPr id="3" name="Google Shape;138;p7">
            <a:extLst>
              <a:ext uri="{FF2B5EF4-FFF2-40B4-BE49-F238E27FC236}">
                <a16:creationId xmlns:a16="http://schemas.microsoft.com/office/drawing/2014/main" xmlns="" id="{726B0579-4A8F-4AE6-70A1-4C721752AE5E}"/>
              </a:ext>
            </a:extLst>
          </p:cNvPr>
          <p:cNvSpPr txBox="1"/>
          <p:nvPr/>
        </p:nvSpPr>
        <p:spPr>
          <a:xfrm>
            <a:off x="1426784" y="2203915"/>
            <a:ext cx="9338433" cy="2725893"/>
          </a:xfrm>
          <a:custGeom>
            <a:avLst/>
            <a:gdLst>
              <a:gd name="connsiteX0" fmla="*/ 0 w 9338433"/>
              <a:gd name="connsiteY0" fmla="*/ 0 h 2725893"/>
              <a:gd name="connsiteX1" fmla="*/ 583652 w 9338433"/>
              <a:gd name="connsiteY1" fmla="*/ 0 h 2725893"/>
              <a:gd name="connsiteX2" fmla="*/ 1354073 w 9338433"/>
              <a:gd name="connsiteY2" fmla="*/ 0 h 2725893"/>
              <a:gd name="connsiteX3" fmla="*/ 1844341 w 9338433"/>
              <a:gd name="connsiteY3" fmla="*/ 0 h 2725893"/>
              <a:gd name="connsiteX4" fmla="*/ 2334608 w 9338433"/>
              <a:gd name="connsiteY4" fmla="*/ 0 h 2725893"/>
              <a:gd name="connsiteX5" fmla="*/ 2918260 w 9338433"/>
              <a:gd name="connsiteY5" fmla="*/ 0 h 2725893"/>
              <a:gd name="connsiteX6" fmla="*/ 3595297 w 9338433"/>
              <a:gd name="connsiteY6" fmla="*/ 0 h 2725893"/>
              <a:gd name="connsiteX7" fmla="*/ 4272333 w 9338433"/>
              <a:gd name="connsiteY7" fmla="*/ 0 h 2725893"/>
              <a:gd name="connsiteX8" fmla="*/ 4949369 w 9338433"/>
              <a:gd name="connsiteY8" fmla="*/ 0 h 2725893"/>
              <a:gd name="connsiteX9" fmla="*/ 5719790 w 9338433"/>
              <a:gd name="connsiteY9" fmla="*/ 0 h 2725893"/>
              <a:gd name="connsiteX10" fmla="*/ 6303442 w 9338433"/>
              <a:gd name="connsiteY10" fmla="*/ 0 h 2725893"/>
              <a:gd name="connsiteX11" fmla="*/ 6980479 w 9338433"/>
              <a:gd name="connsiteY11" fmla="*/ 0 h 2725893"/>
              <a:gd name="connsiteX12" fmla="*/ 7564131 w 9338433"/>
              <a:gd name="connsiteY12" fmla="*/ 0 h 2725893"/>
              <a:gd name="connsiteX13" fmla="*/ 8147783 w 9338433"/>
              <a:gd name="connsiteY13" fmla="*/ 0 h 2725893"/>
              <a:gd name="connsiteX14" fmla="*/ 8731435 w 9338433"/>
              <a:gd name="connsiteY14" fmla="*/ 0 h 2725893"/>
              <a:gd name="connsiteX15" fmla="*/ 9338433 w 9338433"/>
              <a:gd name="connsiteY15" fmla="*/ 0 h 2725893"/>
              <a:gd name="connsiteX16" fmla="*/ 9338433 w 9338433"/>
              <a:gd name="connsiteY16" fmla="*/ 572438 h 2725893"/>
              <a:gd name="connsiteX17" fmla="*/ 9338433 w 9338433"/>
              <a:gd name="connsiteY17" fmla="*/ 1063098 h 2725893"/>
              <a:gd name="connsiteX18" fmla="*/ 9338433 w 9338433"/>
              <a:gd name="connsiteY18" fmla="*/ 1635536 h 2725893"/>
              <a:gd name="connsiteX19" fmla="*/ 9338433 w 9338433"/>
              <a:gd name="connsiteY19" fmla="*/ 2153455 h 2725893"/>
              <a:gd name="connsiteX20" fmla="*/ 9338433 w 9338433"/>
              <a:gd name="connsiteY20" fmla="*/ 2725893 h 2725893"/>
              <a:gd name="connsiteX21" fmla="*/ 9034934 w 9338433"/>
              <a:gd name="connsiteY21" fmla="*/ 2725893 h 2725893"/>
              <a:gd name="connsiteX22" fmla="*/ 8544666 w 9338433"/>
              <a:gd name="connsiteY22" fmla="*/ 2725893 h 2725893"/>
              <a:gd name="connsiteX23" fmla="*/ 7867630 w 9338433"/>
              <a:gd name="connsiteY23" fmla="*/ 2725893 h 2725893"/>
              <a:gd name="connsiteX24" fmla="*/ 7470746 w 9338433"/>
              <a:gd name="connsiteY24" fmla="*/ 2725893 h 2725893"/>
              <a:gd name="connsiteX25" fmla="*/ 6700326 w 9338433"/>
              <a:gd name="connsiteY25" fmla="*/ 2725893 h 2725893"/>
              <a:gd name="connsiteX26" fmla="*/ 5929905 w 9338433"/>
              <a:gd name="connsiteY26" fmla="*/ 2725893 h 2725893"/>
              <a:gd name="connsiteX27" fmla="*/ 5346253 w 9338433"/>
              <a:gd name="connsiteY27" fmla="*/ 2725893 h 2725893"/>
              <a:gd name="connsiteX28" fmla="*/ 4575832 w 9338433"/>
              <a:gd name="connsiteY28" fmla="*/ 2725893 h 2725893"/>
              <a:gd name="connsiteX29" fmla="*/ 3992180 w 9338433"/>
              <a:gd name="connsiteY29" fmla="*/ 2725893 h 2725893"/>
              <a:gd name="connsiteX30" fmla="*/ 3315144 w 9338433"/>
              <a:gd name="connsiteY30" fmla="*/ 2725893 h 2725893"/>
              <a:gd name="connsiteX31" fmla="*/ 3011645 w 9338433"/>
              <a:gd name="connsiteY31" fmla="*/ 2725893 h 2725893"/>
              <a:gd name="connsiteX32" fmla="*/ 2241224 w 9338433"/>
              <a:gd name="connsiteY32" fmla="*/ 2725893 h 2725893"/>
              <a:gd name="connsiteX33" fmla="*/ 1750956 w 9338433"/>
              <a:gd name="connsiteY33" fmla="*/ 2725893 h 2725893"/>
              <a:gd name="connsiteX34" fmla="*/ 1073920 w 9338433"/>
              <a:gd name="connsiteY34" fmla="*/ 2725893 h 2725893"/>
              <a:gd name="connsiteX35" fmla="*/ 770421 w 9338433"/>
              <a:gd name="connsiteY35" fmla="*/ 2725893 h 2725893"/>
              <a:gd name="connsiteX36" fmla="*/ 0 w 9338433"/>
              <a:gd name="connsiteY36" fmla="*/ 2725893 h 2725893"/>
              <a:gd name="connsiteX37" fmla="*/ 0 w 9338433"/>
              <a:gd name="connsiteY37" fmla="*/ 2207973 h 2725893"/>
              <a:gd name="connsiteX38" fmla="*/ 0 w 9338433"/>
              <a:gd name="connsiteY38" fmla="*/ 1717313 h 2725893"/>
              <a:gd name="connsiteX39" fmla="*/ 0 w 9338433"/>
              <a:gd name="connsiteY39" fmla="*/ 1253911 h 2725893"/>
              <a:gd name="connsiteX40" fmla="*/ 0 w 9338433"/>
              <a:gd name="connsiteY40" fmla="*/ 654214 h 2725893"/>
              <a:gd name="connsiteX41" fmla="*/ 0 w 9338433"/>
              <a:gd name="connsiteY41" fmla="*/ 0 h 2725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338433" h="2725893" fill="none" extrusionOk="0">
                <a:moveTo>
                  <a:pt x="0" y="0"/>
                </a:moveTo>
                <a:cubicBezTo>
                  <a:pt x="174026" y="-6915"/>
                  <a:pt x="427956" y="13080"/>
                  <a:pt x="583652" y="0"/>
                </a:cubicBezTo>
                <a:cubicBezTo>
                  <a:pt x="739348" y="-13080"/>
                  <a:pt x="1086957" y="4192"/>
                  <a:pt x="1354073" y="0"/>
                </a:cubicBezTo>
                <a:cubicBezTo>
                  <a:pt x="1621189" y="-4192"/>
                  <a:pt x="1628837" y="7058"/>
                  <a:pt x="1844341" y="0"/>
                </a:cubicBezTo>
                <a:cubicBezTo>
                  <a:pt x="2059845" y="-7058"/>
                  <a:pt x="2156865" y="5564"/>
                  <a:pt x="2334608" y="0"/>
                </a:cubicBezTo>
                <a:cubicBezTo>
                  <a:pt x="2512351" y="-5564"/>
                  <a:pt x="2752791" y="6057"/>
                  <a:pt x="2918260" y="0"/>
                </a:cubicBezTo>
                <a:cubicBezTo>
                  <a:pt x="3083729" y="-6057"/>
                  <a:pt x="3353366" y="27597"/>
                  <a:pt x="3595297" y="0"/>
                </a:cubicBezTo>
                <a:cubicBezTo>
                  <a:pt x="3837228" y="-27597"/>
                  <a:pt x="4027107" y="35890"/>
                  <a:pt x="4272333" y="0"/>
                </a:cubicBezTo>
                <a:cubicBezTo>
                  <a:pt x="4517559" y="-35890"/>
                  <a:pt x="4750167" y="37019"/>
                  <a:pt x="4949369" y="0"/>
                </a:cubicBezTo>
                <a:cubicBezTo>
                  <a:pt x="5148571" y="-37019"/>
                  <a:pt x="5336691" y="19658"/>
                  <a:pt x="5719790" y="0"/>
                </a:cubicBezTo>
                <a:cubicBezTo>
                  <a:pt x="6102889" y="-19658"/>
                  <a:pt x="6142633" y="16675"/>
                  <a:pt x="6303442" y="0"/>
                </a:cubicBezTo>
                <a:cubicBezTo>
                  <a:pt x="6464251" y="-16675"/>
                  <a:pt x="6782875" y="61599"/>
                  <a:pt x="6980479" y="0"/>
                </a:cubicBezTo>
                <a:cubicBezTo>
                  <a:pt x="7178083" y="-61599"/>
                  <a:pt x="7301047" y="51306"/>
                  <a:pt x="7564131" y="0"/>
                </a:cubicBezTo>
                <a:cubicBezTo>
                  <a:pt x="7827215" y="-51306"/>
                  <a:pt x="7931516" y="47731"/>
                  <a:pt x="8147783" y="0"/>
                </a:cubicBezTo>
                <a:cubicBezTo>
                  <a:pt x="8364050" y="-47731"/>
                  <a:pt x="8515387" y="69698"/>
                  <a:pt x="8731435" y="0"/>
                </a:cubicBezTo>
                <a:cubicBezTo>
                  <a:pt x="8947483" y="-69698"/>
                  <a:pt x="9186428" y="39147"/>
                  <a:pt x="9338433" y="0"/>
                </a:cubicBezTo>
                <a:cubicBezTo>
                  <a:pt x="9372874" y="231965"/>
                  <a:pt x="9307285" y="425241"/>
                  <a:pt x="9338433" y="572438"/>
                </a:cubicBezTo>
                <a:cubicBezTo>
                  <a:pt x="9369581" y="719635"/>
                  <a:pt x="9311629" y="908745"/>
                  <a:pt x="9338433" y="1063098"/>
                </a:cubicBezTo>
                <a:cubicBezTo>
                  <a:pt x="9365237" y="1217451"/>
                  <a:pt x="9275389" y="1399069"/>
                  <a:pt x="9338433" y="1635536"/>
                </a:cubicBezTo>
                <a:cubicBezTo>
                  <a:pt x="9401477" y="1872003"/>
                  <a:pt x="9301771" y="1901386"/>
                  <a:pt x="9338433" y="2153455"/>
                </a:cubicBezTo>
                <a:cubicBezTo>
                  <a:pt x="9375095" y="2405524"/>
                  <a:pt x="9284079" y="2609924"/>
                  <a:pt x="9338433" y="2725893"/>
                </a:cubicBezTo>
                <a:cubicBezTo>
                  <a:pt x="9215141" y="2730003"/>
                  <a:pt x="9123643" y="2716375"/>
                  <a:pt x="9034934" y="2725893"/>
                </a:cubicBezTo>
                <a:cubicBezTo>
                  <a:pt x="8946225" y="2735411"/>
                  <a:pt x="8701006" y="2678237"/>
                  <a:pt x="8544666" y="2725893"/>
                </a:cubicBezTo>
                <a:cubicBezTo>
                  <a:pt x="8388326" y="2773549"/>
                  <a:pt x="8010082" y="2671330"/>
                  <a:pt x="7867630" y="2725893"/>
                </a:cubicBezTo>
                <a:cubicBezTo>
                  <a:pt x="7725178" y="2780456"/>
                  <a:pt x="7586316" y="2681193"/>
                  <a:pt x="7470746" y="2725893"/>
                </a:cubicBezTo>
                <a:cubicBezTo>
                  <a:pt x="7355176" y="2770593"/>
                  <a:pt x="6874684" y="2643244"/>
                  <a:pt x="6700326" y="2725893"/>
                </a:cubicBezTo>
                <a:cubicBezTo>
                  <a:pt x="6525968" y="2808542"/>
                  <a:pt x="6237362" y="2680444"/>
                  <a:pt x="5929905" y="2725893"/>
                </a:cubicBezTo>
                <a:cubicBezTo>
                  <a:pt x="5622448" y="2771342"/>
                  <a:pt x="5470080" y="2703693"/>
                  <a:pt x="5346253" y="2725893"/>
                </a:cubicBezTo>
                <a:cubicBezTo>
                  <a:pt x="5222426" y="2748093"/>
                  <a:pt x="4835633" y="2659704"/>
                  <a:pt x="4575832" y="2725893"/>
                </a:cubicBezTo>
                <a:cubicBezTo>
                  <a:pt x="4316031" y="2792082"/>
                  <a:pt x="4122110" y="2693599"/>
                  <a:pt x="3992180" y="2725893"/>
                </a:cubicBezTo>
                <a:cubicBezTo>
                  <a:pt x="3862250" y="2758187"/>
                  <a:pt x="3640211" y="2715936"/>
                  <a:pt x="3315144" y="2725893"/>
                </a:cubicBezTo>
                <a:cubicBezTo>
                  <a:pt x="2990077" y="2735850"/>
                  <a:pt x="3098656" y="2714768"/>
                  <a:pt x="3011645" y="2725893"/>
                </a:cubicBezTo>
                <a:cubicBezTo>
                  <a:pt x="2924634" y="2737018"/>
                  <a:pt x="2474587" y="2678145"/>
                  <a:pt x="2241224" y="2725893"/>
                </a:cubicBezTo>
                <a:cubicBezTo>
                  <a:pt x="2007861" y="2773641"/>
                  <a:pt x="1933677" y="2693255"/>
                  <a:pt x="1750956" y="2725893"/>
                </a:cubicBezTo>
                <a:cubicBezTo>
                  <a:pt x="1568235" y="2758531"/>
                  <a:pt x="1214200" y="2684029"/>
                  <a:pt x="1073920" y="2725893"/>
                </a:cubicBezTo>
                <a:cubicBezTo>
                  <a:pt x="933640" y="2767757"/>
                  <a:pt x="863701" y="2719955"/>
                  <a:pt x="770421" y="2725893"/>
                </a:cubicBezTo>
                <a:cubicBezTo>
                  <a:pt x="677141" y="2731831"/>
                  <a:pt x="330578" y="2659875"/>
                  <a:pt x="0" y="2725893"/>
                </a:cubicBezTo>
                <a:cubicBezTo>
                  <a:pt x="-43234" y="2511394"/>
                  <a:pt x="42922" y="2463000"/>
                  <a:pt x="0" y="2207973"/>
                </a:cubicBezTo>
                <a:cubicBezTo>
                  <a:pt x="-42922" y="1952946"/>
                  <a:pt x="30373" y="1922536"/>
                  <a:pt x="0" y="1717313"/>
                </a:cubicBezTo>
                <a:cubicBezTo>
                  <a:pt x="-30373" y="1512090"/>
                  <a:pt x="55257" y="1450561"/>
                  <a:pt x="0" y="1253911"/>
                </a:cubicBezTo>
                <a:cubicBezTo>
                  <a:pt x="-55257" y="1057261"/>
                  <a:pt x="1561" y="917091"/>
                  <a:pt x="0" y="654214"/>
                </a:cubicBezTo>
                <a:cubicBezTo>
                  <a:pt x="-1561" y="391337"/>
                  <a:pt x="8855" y="227150"/>
                  <a:pt x="0" y="0"/>
                </a:cubicBezTo>
                <a:close/>
              </a:path>
              <a:path w="9338433" h="2725893" stroke="0" extrusionOk="0">
                <a:moveTo>
                  <a:pt x="0" y="0"/>
                </a:moveTo>
                <a:cubicBezTo>
                  <a:pt x="155182" y="-53651"/>
                  <a:pt x="254502" y="11694"/>
                  <a:pt x="490268" y="0"/>
                </a:cubicBezTo>
                <a:cubicBezTo>
                  <a:pt x="726034" y="-11694"/>
                  <a:pt x="709253" y="13564"/>
                  <a:pt x="793767" y="0"/>
                </a:cubicBezTo>
                <a:cubicBezTo>
                  <a:pt x="878281" y="-13564"/>
                  <a:pt x="1369397" y="84876"/>
                  <a:pt x="1564188" y="0"/>
                </a:cubicBezTo>
                <a:cubicBezTo>
                  <a:pt x="1758979" y="-84876"/>
                  <a:pt x="1833705" y="41214"/>
                  <a:pt x="2054455" y="0"/>
                </a:cubicBezTo>
                <a:cubicBezTo>
                  <a:pt x="2275205" y="-41214"/>
                  <a:pt x="2343867" y="4681"/>
                  <a:pt x="2544723" y="0"/>
                </a:cubicBezTo>
                <a:cubicBezTo>
                  <a:pt x="2745579" y="-4681"/>
                  <a:pt x="3102576" y="17025"/>
                  <a:pt x="3315144" y="0"/>
                </a:cubicBezTo>
                <a:cubicBezTo>
                  <a:pt x="3527712" y="-17025"/>
                  <a:pt x="3583379" y="16850"/>
                  <a:pt x="3712027" y="0"/>
                </a:cubicBezTo>
                <a:cubicBezTo>
                  <a:pt x="3840675" y="-16850"/>
                  <a:pt x="4158727" y="20671"/>
                  <a:pt x="4482448" y="0"/>
                </a:cubicBezTo>
                <a:cubicBezTo>
                  <a:pt x="4806169" y="-20671"/>
                  <a:pt x="5067739" y="46332"/>
                  <a:pt x="5252869" y="0"/>
                </a:cubicBezTo>
                <a:cubicBezTo>
                  <a:pt x="5437999" y="-46332"/>
                  <a:pt x="5705166" y="9275"/>
                  <a:pt x="5836521" y="0"/>
                </a:cubicBezTo>
                <a:cubicBezTo>
                  <a:pt x="5967876" y="-9275"/>
                  <a:pt x="6306310" y="48105"/>
                  <a:pt x="6606941" y="0"/>
                </a:cubicBezTo>
                <a:cubicBezTo>
                  <a:pt x="6907572" y="-48105"/>
                  <a:pt x="6912297" y="10029"/>
                  <a:pt x="7097209" y="0"/>
                </a:cubicBezTo>
                <a:cubicBezTo>
                  <a:pt x="7282121" y="-10029"/>
                  <a:pt x="7451920" y="39851"/>
                  <a:pt x="7587477" y="0"/>
                </a:cubicBezTo>
                <a:cubicBezTo>
                  <a:pt x="7723034" y="-39851"/>
                  <a:pt x="7954096" y="80517"/>
                  <a:pt x="8264513" y="0"/>
                </a:cubicBezTo>
                <a:cubicBezTo>
                  <a:pt x="8574930" y="-80517"/>
                  <a:pt x="8583135" y="29072"/>
                  <a:pt x="8754781" y="0"/>
                </a:cubicBezTo>
                <a:cubicBezTo>
                  <a:pt x="8926427" y="-29072"/>
                  <a:pt x="9138687" y="60387"/>
                  <a:pt x="9338433" y="0"/>
                </a:cubicBezTo>
                <a:cubicBezTo>
                  <a:pt x="9380100" y="214045"/>
                  <a:pt x="9286494" y="307481"/>
                  <a:pt x="9338433" y="599696"/>
                </a:cubicBezTo>
                <a:cubicBezTo>
                  <a:pt x="9390372" y="891911"/>
                  <a:pt x="9297967" y="1046847"/>
                  <a:pt x="9338433" y="1172134"/>
                </a:cubicBezTo>
                <a:cubicBezTo>
                  <a:pt x="9378899" y="1297421"/>
                  <a:pt x="9319168" y="1471056"/>
                  <a:pt x="9338433" y="1744572"/>
                </a:cubicBezTo>
                <a:cubicBezTo>
                  <a:pt x="9357698" y="2018088"/>
                  <a:pt x="9295550" y="1990937"/>
                  <a:pt x="9338433" y="2207973"/>
                </a:cubicBezTo>
                <a:cubicBezTo>
                  <a:pt x="9381316" y="2425009"/>
                  <a:pt x="9310967" y="2579434"/>
                  <a:pt x="9338433" y="2725893"/>
                </a:cubicBezTo>
                <a:cubicBezTo>
                  <a:pt x="9053108" y="2755905"/>
                  <a:pt x="8827619" y="2656147"/>
                  <a:pt x="8661397" y="2725893"/>
                </a:cubicBezTo>
                <a:cubicBezTo>
                  <a:pt x="8495175" y="2795639"/>
                  <a:pt x="8423024" y="2705544"/>
                  <a:pt x="8264513" y="2725893"/>
                </a:cubicBezTo>
                <a:cubicBezTo>
                  <a:pt x="8106002" y="2746242"/>
                  <a:pt x="7834315" y="2688468"/>
                  <a:pt x="7680861" y="2725893"/>
                </a:cubicBezTo>
                <a:cubicBezTo>
                  <a:pt x="7527407" y="2763318"/>
                  <a:pt x="7494998" y="2707293"/>
                  <a:pt x="7377362" y="2725893"/>
                </a:cubicBezTo>
                <a:cubicBezTo>
                  <a:pt x="7259726" y="2744493"/>
                  <a:pt x="7163895" y="2709510"/>
                  <a:pt x="7073863" y="2725893"/>
                </a:cubicBezTo>
                <a:cubicBezTo>
                  <a:pt x="6983831" y="2742276"/>
                  <a:pt x="6607398" y="2689409"/>
                  <a:pt x="6490211" y="2725893"/>
                </a:cubicBezTo>
                <a:cubicBezTo>
                  <a:pt x="6373024" y="2762377"/>
                  <a:pt x="6256023" y="2680670"/>
                  <a:pt x="6093328" y="2725893"/>
                </a:cubicBezTo>
                <a:cubicBezTo>
                  <a:pt x="5930633" y="2771116"/>
                  <a:pt x="5661056" y="2709939"/>
                  <a:pt x="5416291" y="2725893"/>
                </a:cubicBezTo>
                <a:cubicBezTo>
                  <a:pt x="5171526" y="2741847"/>
                  <a:pt x="5112321" y="2695055"/>
                  <a:pt x="5019408" y="2725893"/>
                </a:cubicBezTo>
                <a:cubicBezTo>
                  <a:pt x="4926495" y="2756731"/>
                  <a:pt x="4523087" y="2680549"/>
                  <a:pt x="4342371" y="2725893"/>
                </a:cubicBezTo>
                <a:cubicBezTo>
                  <a:pt x="4161655" y="2771237"/>
                  <a:pt x="4132314" y="2710745"/>
                  <a:pt x="4038872" y="2725893"/>
                </a:cubicBezTo>
                <a:cubicBezTo>
                  <a:pt x="3945430" y="2741041"/>
                  <a:pt x="3583075" y="2709455"/>
                  <a:pt x="3361836" y="2725893"/>
                </a:cubicBezTo>
                <a:cubicBezTo>
                  <a:pt x="3140597" y="2742331"/>
                  <a:pt x="3139500" y="2686009"/>
                  <a:pt x="2964952" y="2725893"/>
                </a:cubicBezTo>
                <a:cubicBezTo>
                  <a:pt x="2790404" y="2765777"/>
                  <a:pt x="2759082" y="2689563"/>
                  <a:pt x="2661453" y="2725893"/>
                </a:cubicBezTo>
                <a:cubicBezTo>
                  <a:pt x="2563824" y="2762223"/>
                  <a:pt x="2429194" y="2713747"/>
                  <a:pt x="2264570" y="2725893"/>
                </a:cubicBezTo>
                <a:cubicBezTo>
                  <a:pt x="2099946" y="2738039"/>
                  <a:pt x="1821350" y="2668684"/>
                  <a:pt x="1587534" y="2725893"/>
                </a:cubicBezTo>
                <a:cubicBezTo>
                  <a:pt x="1353718" y="2783102"/>
                  <a:pt x="1364797" y="2694505"/>
                  <a:pt x="1190650" y="2725893"/>
                </a:cubicBezTo>
                <a:cubicBezTo>
                  <a:pt x="1016503" y="2757281"/>
                  <a:pt x="999766" y="2711070"/>
                  <a:pt x="887151" y="2725893"/>
                </a:cubicBezTo>
                <a:cubicBezTo>
                  <a:pt x="774536" y="2740716"/>
                  <a:pt x="348548" y="2637787"/>
                  <a:pt x="0" y="2725893"/>
                </a:cubicBezTo>
                <a:cubicBezTo>
                  <a:pt x="-37699" y="2561313"/>
                  <a:pt x="52903" y="2336111"/>
                  <a:pt x="0" y="2207973"/>
                </a:cubicBezTo>
                <a:cubicBezTo>
                  <a:pt x="-52903" y="2079835"/>
                  <a:pt x="49525" y="1905904"/>
                  <a:pt x="0" y="1744572"/>
                </a:cubicBezTo>
                <a:cubicBezTo>
                  <a:pt x="-49525" y="1583240"/>
                  <a:pt x="61406" y="1414386"/>
                  <a:pt x="0" y="1199393"/>
                </a:cubicBezTo>
                <a:cubicBezTo>
                  <a:pt x="-61406" y="984400"/>
                  <a:pt x="378" y="831770"/>
                  <a:pt x="0" y="708732"/>
                </a:cubicBezTo>
                <a:cubicBezTo>
                  <a:pt x="-378" y="585694"/>
                  <a:pt x="822" y="313060"/>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小組閱讀、討論圖片產生的時期及判斷依據，並為四張圖片排序。（</a:t>
            </a:r>
            <a:r>
              <a:rPr lang="en-US" altLang="zh-TW" sz="2600" b="1" dirty="0">
                <a:solidFill>
                  <a:srgbClr val="333333"/>
                </a:solidFill>
                <a:latin typeface="Microsoft JhengHei"/>
                <a:ea typeface="Microsoft JhengHei"/>
                <a:cs typeface="Microsoft JhengHei"/>
                <a:sym typeface="Microsoft JhengHei"/>
              </a:rPr>
              <a:t>10</a:t>
            </a:r>
            <a:r>
              <a:rPr lang="zh-TW" altLang="en-US" sz="2600" b="1" dirty="0">
                <a:solidFill>
                  <a:srgbClr val="333333"/>
                </a:solidFill>
                <a:latin typeface="Microsoft JhengHei"/>
                <a:ea typeface="Microsoft JhengHei"/>
                <a:cs typeface="Microsoft JhengHei"/>
                <a:sym typeface="Microsoft JhengHei"/>
              </a:rPr>
              <a:t>分鐘）</a:t>
            </a:r>
          </a:p>
          <a:p>
            <a:pPr marL="514350" lvl="0" indent="-514350">
              <a:lnSpc>
                <a:spcPts val="3080"/>
              </a:lnSpc>
              <a:spcBef>
                <a:spcPts val="1200"/>
              </a:spcBef>
              <a:buClr>
                <a:srgbClr val="333333"/>
              </a:buClr>
              <a:buSzPts val="2600"/>
              <a:buFont typeface="+mj-lt"/>
              <a:buAutoNum type="arabicPeriod"/>
            </a:pPr>
            <a:endParaRPr lang="zh-TW" altLang="en-US" sz="2600" b="1" dirty="0">
              <a:solidFill>
                <a:srgbClr val="333333"/>
              </a:solidFill>
              <a:latin typeface="Microsoft JhengHei"/>
              <a:ea typeface="Microsoft JhengHei"/>
              <a:cs typeface="Microsoft JhengHei"/>
              <a:sym typeface="Microsoft JhengHei"/>
            </a:endParaRPr>
          </a:p>
          <a:p>
            <a:pPr marL="514350" lvl="0" indent="-514350">
              <a:lnSpc>
                <a:spcPts val="3080"/>
              </a:lnSpc>
              <a:spcBef>
                <a:spcPts val="1200"/>
              </a:spcBef>
              <a:buClr>
                <a:srgbClr val="333333"/>
              </a:buClr>
              <a:buSzPts val="2600"/>
              <a:buFont typeface="+mj-lt"/>
              <a:buAutoNum type="arabicPeriod"/>
            </a:pPr>
            <a:r>
              <a:rPr lang="zh-TW" altLang="en-US" sz="2600" b="1" dirty="0">
                <a:solidFill>
                  <a:srgbClr val="333333"/>
                </a:solidFill>
                <a:latin typeface="Microsoft JhengHei"/>
                <a:ea typeface="Microsoft JhengHei"/>
                <a:cs typeface="Microsoft JhengHei"/>
                <a:sym typeface="Microsoft JhengHei"/>
              </a:rPr>
              <a:t>小組報告該組圖片產生時期及判斷依據。（</a:t>
            </a:r>
            <a:r>
              <a:rPr lang="en-US" altLang="zh-TW" sz="2600" b="1" dirty="0">
                <a:solidFill>
                  <a:srgbClr val="333333"/>
                </a:solidFill>
                <a:latin typeface="Microsoft JhengHei"/>
                <a:ea typeface="Microsoft JhengHei"/>
                <a:cs typeface="Microsoft JhengHei"/>
                <a:sym typeface="Microsoft JhengHei"/>
              </a:rPr>
              <a:t>5</a:t>
            </a:r>
            <a:r>
              <a:rPr lang="zh-TW" altLang="en-US" sz="2600" b="1" dirty="0">
                <a:solidFill>
                  <a:srgbClr val="333333"/>
                </a:solidFill>
                <a:latin typeface="Microsoft JhengHei"/>
                <a:ea typeface="Microsoft JhengHei"/>
                <a:cs typeface="Microsoft JhengHei"/>
                <a:sym typeface="Microsoft JhengHei"/>
              </a:rPr>
              <a:t>分鐘）</a:t>
            </a:r>
          </a:p>
        </p:txBody>
      </p:sp>
    </p:spTree>
    <p:extLst>
      <p:ext uri="{BB962C8B-B14F-4D97-AF65-F5344CB8AC3E}">
        <p14:creationId xmlns:p14="http://schemas.microsoft.com/office/powerpoint/2010/main" val="689435"/>
      </p:ext>
    </p:extLst>
  </p:cSld>
  <p:clrMapOvr>
    <a:masterClrMapping/>
  </p:clrMapOvr>
  <p:transition spd="med">
    <p:pull/>
  </p:transition>
</p:sld>
</file>

<file path=ppt/theme/theme1.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3224</TotalTime>
  <Words>7133</Words>
  <Application>Microsoft Office PowerPoint</Application>
  <PresentationFormat>寬螢幕</PresentationFormat>
  <Paragraphs>407</Paragraphs>
  <Slides>52</Slides>
  <Notes>52</Notes>
  <HiddenSlides>0</HiddenSlides>
  <MMClips>0</MMClips>
  <ScaleCrop>false</ScaleCrop>
  <HeadingPairs>
    <vt:vector size="6" baseType="variant">
      <vt:variant>
        <vt:lpstr>使用字型</vt:lpstr>
      </vt:variant>
      <vt:variant>
        <vt:i4>9</vt:i4>
      </vt:variant>
      <vt:variant>
        <vt:lpstr>佈景主題</vt:lpstr>
      </vt:variant>
      <vt:variant>
        <vt:i4>2</vt:i4>
      </vt:variant>
      <vt:variant>
        <vt:lpstr>投影片標題</vt:lpstr>
      </vt:variant>
      <vt:variant>
        <vt:i4>52</vt:i4>
      </vt:variant>
    </vt:vector>
  </HeadingPairs>
  <TitlesOfParts>
    <vt:vector size="63" baseType="lpstr">
      <vt:lpstr>Aptos</vt:lpstr>
      <vt:lpstr>Aptos Display</vt:lpstr>
      <vt:lpstr>Microsoft JhengHei</vt:lpstr>
      <vt:lpstr>Microsoft JhengHei</vt:lpstr>
      <vt:lpstr>新細明體</vt:lpstr>
      <vt:lpstr>Arial</vt:lpstr>
      <vt:lpstr>Calibri</vt:lpstr>
      <vt:lpstr>Times New Roman</vt:lpstr>
      <vt:lpstr>Wingdings</vt:lpstr>
      <vt:lpstr>Office 佈景主題</vt:lpstr>
      <vt:lpstr>自訂設計</vt:lpstr>
      <vt:lpstr>PowerPoint 簡報</vt:lpstr>
      <vt:lpstr>PowerPoint 簡報</vt:lpstr>
      <vt:lpstr>PowerPoint 簡報</vt:lpstr>
      <vt:lpstr>舌尖上的臺灣</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示範：如何深入解讀圖片意涵</vt:lpstr>
      <vt:lpstr>PowerPoint 簡報</vt:lpstr>
      <vt:lpstr>小組報告_圖片刻意傳達的意涵</vt:lpstr>
      <vt:lpstr>PowerPoint 簡報</vt:lpstr>
      <vt:lpstr>PowerPoint 簡報</vt:lpstr>
      <vt:lpstr>同學們，還有什麼想問的？</vt:lpstr>
      <vt:lpstr>PowerPoint 簡報</vt:lpstr>
      <vt:lpstr>舌尖上的臺灣</vt:lpstr>
      <vt:lpstr>PowerPoint 簡報</vt:lpstr>
      <vt:lpstr>PowerPoint 簡報</vt:lpstr>
      <vt:lpstr>PowerPoint 簡報</vt:lpstr>
      <vt:lpstr>古、今看待鳳梨心態大不同？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感謝聆聽！ 敬祝 平安 如意！</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舌尖上的臺灣</dc:title>
  <dc:creator>Kuma</dc:creator>
  <cp:lastModifiedBy>Microsoft 帳戶</cp:lastModifiedBy>
  <cp:revision>71</cp:revision>
  <dcterms:created xsi:type="dcterms:W3CDTF">2024-11-05T09:50:48Z</dcterms:created>
  <dcterms:modified xsi:type="dcterms:W3CDTF">2025-09-30T05:51:37Z</dcterms:modified>
</cp:coreProperties>
</file>